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9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62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3399"/>
    <a:srgbClr val="FF6600"/>
    <a:srgbClr val="FF33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72872" autoAdjust="0"/>
  </p:normalViewPr>
  <p:slideViewPr>
    <p:cSldViewPr snapToGrid="0">
      <p:cViewPr>
        <p:scale>
          <a:sx n="70" d="100"/>
          <a:sy n="70" d="100"/>
        </p:scale>
        <p:origin x="43" y="-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9366CE-AE12-477C-8F29-4541390E5F46}" type="datetimeFigureOut">
              <a:rPr kumimoji="1" lang="ja-JP" altLang="en-US" smtClean="0"/>
              <a:t>2018/6/13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853D2-01EB-41B6-A31C-EC6263B2C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270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Hello</a:t>
            </a:r>
            <a:r>
              <a:rPr kumimoji="1" lang="en-US" altLang="ja-JP" baseline="0" dirty="0" smtClean="0"/>
              <a:t> , my name is </a:t>
            </a:r>
            <a:r>
              <a:rPr kumimoji="1" lang="en-US" altLang="ja-JP" baseline="0" dirty="0" err="1" smtClean="0"/>
              <a:t>kenichi</a:t>
            </a:r>
            <a:r>
              <a:rPr kumimoji="1" lang="en-US" altLang="ja-JP" baseline="0" dirty="0" smtClean="0"/>
              <a:t> </a:t>
            </a:r>
            <a:r>
              <a:rPr kumimoji="1" lang="en-US" altLang="ja-JP" baseline="0" dirty="0" err="1" smtClean="0"/>
              <a:t>sato</a:t>
            </a:r>
            <a:r>
              <a:rPr kumimoji="1" lang="en-US" altLang="ja-JP" baseline="0" dirty="0" smtClean="0"/>
              <a:t>, J-</a:t>
            </a:r>
            <a:r>
              <a:rPr kumimoji="1" lang="en-US" altLang="ja-JP" baseline="0" dirty="0" err="1" smtClean="0"/>
              <a:t>Parc</a:t>
            </a:r>
            <a:r>
              <a:rPr kumimoji="1" lang="en-US" altLang="ja-JP" baseline="0" dirty="0" smtClean="0"/>
              <a:t> control group. </a:t>
            </a:r>
          </a:p>
          <a:p>
            <a:r>
              <a:rPr kumimoji="1" lang="en-US" altLang="ja-JP" baseline="0" dirty="0" smtClean="0"/>
              <a:t>I will talk about ..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853D2-01EB-41B6-A31C-EC6263B2C65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268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 smtClean="0"/>
              <a:t>As a demonstration of the Triggered Scaler, we measured two accelerator signals: </a:t>
            </a:r>
          </a:p>
          <a:p>
            <a:r>
              <a:rPr kumimoji="1" lang="en-US" altLang="ja-JP" baseline="0" dirty="0" smtClean="0"/>
              <a:t>One is a RF signal, provided by the MR LLRF system. The RF signal corresponds to MR-ring circulation. </a:t>
            </a:r>
          </a:p>
          <a:p>
            <a:r>
              <a:rPr kumimoji="1" lang="en-US" altLang="ja-JP" baseline="0" dirty="0" smtClean="0"/>
              <a:t>And another is a MR-abort signal. When a MPS occurs, the MPS system produces a MR-abort signal. 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Two signal are fed into a Trigger Scaler module as shown in the photo. 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853D2-01EB-41B6-A31C-EC6263B2C65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638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First, we measured a RF signal. It is generated by a MR LLRF system. </a:t>
            </a:r>
          </a:p>
          <a:p>
            <a:r>
              <a:rPr kumimoji="1" lang="en-US" altLang="ja-JP" dirty="0" smtClean="0"/>
              <a:t>The signal here</a:t>
            </a:r>
            <a:r>
              <a:rPr kumimoji="1" lang="en-US" altLang="ja-JP" baseline="0" dirty="0" smtClean="0"/>
              <a:t> is a MR-circulation signal. The signal frequency corresponds to proton’ one turn in MR-ring.  </a:t>
            </a:r>
            <a:endParaRPr kumimoji="1" lang="en-US" altLang="ja-JP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The observed RF signal, using a trigger scaler,  is shown.</a:t>
            </a:r>
            <a:r>
              <a:rPr kumimoji="1" lang="en-US" altLang="ja-JP" baseline="0" dirty="0" smtClean="0"/>
              <a:t> </a:t>
            </a:r>
          </a:p>
          <a:p>
            <a:r>
              <a:rPr kumimoji="1" lang="en-US" altLang="ja-JP" dirty="0" smtClean="0"/>
              <a:t>During MR injection, we accept 3</a:t>
            </a:r>
            <a:r>
              <a:rPr kumimoji="1" lang="en-US" altLang="ja-JP" baseline="0" dirty="0" smtClean="0"/>
              <a:t> </a:t>
            </a:r>
            <a:r>
              <a:rPr kumimoji="1" lang="en-US" altLang="ja-JP" dirty="0" smtClean="0"/>
              <a:t>GeV protons, and RF signal frequency</a:t>
            </a:r>
            <a:r>
              <a:rPr kumimoji="1" lang="en-US" altLang="ja-JP" baseline="0" dirty="0" smtClean="0"/>
              <a:t> is lowest. The counts in 40ms bin </a:t>
            </a:r>
          </a:p>
          <a:p>
            <a:r>
              <a:rPr kumimoji="1" lang="en-US" altLang="ja-JP" baseline="0" dirty="0" smtClean="0"/>
              <a:t>Is 74-29. </a:t>
            </a:r>
          </a:p>
          <a:p>
            <a:r>
              <a:rPr kumimoji="1" lang="en-US" altLang="ja-JP" baseline="0" dirty="0" smtClean="0"/>
              <a:t>Then. protons are accelerated u</a:t>
            </a:r>
            <a:r>
              <a:rPr kumimoji="1" lang="en-US" altLang="ja-JP" dirty="0" smtClean="0"/>
              <a:t>p to 30 GeV. </a:t>
            </a:r>
            <a:r>
              <a:rPr kumimoji="1" lang="en-US" altLang="ja-JP" baseline="0" dirty="0" smtClean="0"/>
              <a:t>The RF frequency is gradually up, and counts reaches to 76-47.  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853D2-01EB-41B6-A31C-EC6263B2C65B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404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1200" dirty="0" smtClean="0"/>
              <a:t>So let’s study </a:t>
            </a:r>
            <a:r>
              <a:rPr lang="en-US" altLang="ja-JP" sz="1200" baseline="0" dirty="0" smtClean="0"/>
              <a:t>relativistic theory. </a:t>
            </a:r>
          </a:p>
          <a:p>
            <a:r>
              <a:rPr lang="en-US" altLang="ja-JP" sz="1200" baseline="0" dirty="0" smtClean="0"/>
              <a:t>Beta, ratio of proton velocity over the light speed, can be calculated from observed counts. </a:t>
            </a:r>
          </a:p>
          <a:p>
            <a:r>
              <a:rPr lang="en-US" altLang="ja-JP" sz="1200" dirty="0" smtClean="0"/>
              <a:t>Then, proton energy can be</a:t>
            </a:r>
            <a:r>
              <a:rPr lang="en-US" altLang="ja-JP" sz="1200" baseline="0" dirty="0" smtClean="0"/>
              <a:t> deduced. </a:t>
            </a:r>
          </a:p>
          <a:p>
            <a:endParaRPr lang="en-US" altLang="ja-JP" sz="1200" baseline="0" dirty="0" smtClean="0"/>
          </a:p>
          <a:p>
            <a:r>
              <a:rPr lang="en-US" altLang="ja-JP" sz="1200" baseline="0" dirty="0" smtClean="0"/>
              <a:t>Using the observed count, 7429 at 3GeV RF signal, calculated proton energy is 2.99 GeV. </a:t>
            </a:r>
          </a:p>
          <a:p>
            <a:r>
              <a:rPr lang="en-US" altLang="ja-JP" sz="1200" baseline="0" dirty="0" smtClean="0"/>
              <a:t>Using 8GeV counts, calculated 8.0GeV; and using 30GeV counts, energy is 31 GeV</a:t>
            </a:r>
            <a:endParaRPr lang="en-US" altLang="ja-JP" sz="1200" dirty="0" smtClean="0"/>
          </a:p>
          <a:p>
            <a:endParaRPr lang="en-US" altLang="ja-JP" sz="1200" dirty="0" smtClean="0"/>
          </a:p>
          <a:p>
            <a:r>
              <a:rPr lang="en-US" altLang="ja-JP" sz="1200" dirty="0" smtClean="0"/>
              <a:t>The deduced</a:t>
            </a:r>
            <a:r>
              <a:rPr lang="en-US" altLang="ja-JP" sz="1200" baseline="0" dirty="0" smtClean="0"/>
              <a:t> energies from observed counts roughly agree to expected energies of RF patterns. . </a:t>
            </a:r>
            <a:endParaRPr lang="en-US" altLang="ja-JP" sz="1200" dirty="0" smtClean="0"/>
          </a:p>
          <a:p>
            <a:r>
              <a:rPr lang="en-US" altLang="ja-JP" sz="1200" dirty="0" smtClean="0"/>
              <a:t>This</a:t>
            </a:r>
            <a:r>
              <a:rPr lang="en-US" altLang="ja-JP" sz="1200" baseline="0" dirty="0" smtClean="0"/>
              <a:t> fact shows that the trigger scaler works well. </a:t>
            </a:r>
            <a:endParaRPr lang="en-US" altLang="ja-JP" sz="1200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853D2-01EB-41B6-A31C-EC6263B2C65B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8719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Second measurement is the MR-abort signal.</a:t>
            </a:r>
            <a:r>
              <a:rPr kumimoji="1" lang="en-US" altLang="ja-JP" baseline="0" dirty="0" smtClean="0"/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When an accelerator component meets a serious interlock during operation,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the MPS system produces a MR-abort signal.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Detected MR-abort signal is a start to save : run-number, shot-number, time-stamp, beam DCCT current, and show them in a EDM. </a:t>
            </a:r>
            <a:endParaRPr kumimoji="1" lang="en-US" altLang="ja-JP" dirty="0" smtClean="0"/>
          </a:p>
          <a:p>
            <a:r>
              <a:rPr kumimoji="1" lang="en-US" altLang="ja-JP" dirty="0" smtClean="0"/>
              <a:t>In</a:t>
            </a:r>
            <a:r>
              <a:rPr kumimoji="1" lang="en-US" altLang="ja-JP" baseline="0" dirty="0" smtClean="0"/>
              <a:t> addition, observed signal is visualized in EDM, which shows the timing of MPS event in Machine Cycle. </a:t>
            </a:r>
            <a:endParaRPr kumimoji="1" lang="en-US" altLang="ja-JP" dirty="0" smtClean="0"/>
          </a:p>
          <a:p>
            <a:endParaRPr kumimoji="1" lang="en-US" altLang="ja-JP" baseline="0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853D2-01EB-41B6-A31C-EC6263B2C65B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258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853D2-01EB-41B6-A31C-EC6263B2C65B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741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05257" y="6575619"/>
            <a:ext cx="790059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ja-JP" smtClean="0"/>
              <a:t>6/13/2018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599" y="6575619"/>
            <a:ext cx="462297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2018 EPICS Collaboration Meeting, ANL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99506" y="6575619"/>
            <a:ext cx="512638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97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6/13/2018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2018 EPICS Collaboration Meeting, ANL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013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6/13/2018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2018 EPICS Collaboration Meeting, ANL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2132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6/13/2018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2018 EPICS Collaboration Meeting, ANL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220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6/13/2018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2018 EPICS Collaboration Meeting, ANL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0540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6/13/2018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2018 EPICS Collaboration Meeting, ANL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046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6/13/2018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2018 EPICS Collaboration Meeting, ANL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831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6/13/2018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2018 EPICS Collaboration Meeting, ANL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2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05258" y="6575617"/>
            <a:ext cx="861978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ja-JP" smtClean="0"/>
              <a:t>6/13/2018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599" y="6575617"/>
            <a:ext cx="462297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2018 EPICS Collaboration Meeting, ANL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31362" y="6575617"/>
            <a:ext cx="512638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787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6/13/2018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2018 EPICS Collaboration Meeting, ANL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8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6/13/2018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2018 EPICS Collaboration Meeting, ANL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960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6/13/2018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2018 EPICS Collaboration Meeting, ANL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383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6/13/2018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2018 EPICS Collaboration Meeting, ANL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132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6/13/2018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2018 EPICS Collaboration Meeting, ANL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906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6/13/2018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2018 EPICS Collaboration Meeting, ANL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282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6/13/2018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2018 EPICS Collaboration Meeting, ANL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35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41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1397286"/>
            <a:ext cx="6347714" cy="4644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smtClean="0"/>
              <a:t>6/13/2018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2018 EPICS Collaboration Meeting, ANL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492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Development of triggered scaler and its field tests in J-PARC #2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2018/6/13</a:t>
            </a:r>
          </a:p>
          <a:p>
            <a:r>
              <a:rPr kumimoji="1" lang="en-US" altLang="ja-JP" dirty="0" smtClean="0"/>
              <a:t> Kenichi SATO</a:t>
            </a:r>
          </a:p>
          <a:p>
            <a:r>
              <a:rPr lang="en-US" altLang="ja-JP" dirty="0" smtClean="0"/>
              <a:t>KEK / J-PARC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59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59378" y="413188"/>
            <a:ext cx="4109885" cy="1042219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Triggered Scaler </a:t>
            </a:r>
            <a:br>
              <a:rPr kumimoji="1" lang="en-US" altLang="ja-JP" dirty="0" smtClean="0"/>
            </a:br>
            <a:r>
              <a:rPr kumimoji="1" lang="en-US" altLang="ja-JP" dirty="0" smtClean="0"/>
              <a:t>in Field Tests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79619" y="2104110"/>
            <a:ext cx="7844854" cy="4611809"/>
          </a:xfrm>
        </p:spPr>
        <p:txBody>
          <a:bodyPr>
            <a:normAutofit lnSpcReduction="10000"/>
          </a:bodyPr>
          <a:lstStyle/>
          <a:p>
            <a:endParaRPr kumimoji="1" lang="en-US" altLang="ja-JP" sz="2200" dirty="0" smtClean="0"/>
          </a:p>
          <a:p>
            <a:endParaRPr lang="en-US" altLang="ja-JP" sz="2200" dirty="0"/>
          </a:p>
          <a:p>
            <a:r>
              <a:rPr lang="en-US" altLang="ja-JP" sz="2200" dirty="0" smtClean="0"/>
              <a:t>As a demonstration, two accelerator signals in </a:t>
            </a:r>
            <a:r>
              <a:rPr lang="en-US" altLang="ja-JP" sz="2200" dirty="0" smtClean="0"/>
              <a:t>J-PARC MR </a:t>
            </a:r>
            <a:r>
              <a:rPr lang="en-US" altLang="ja-JP" sz="2200" dirty="0" smtClean="0"/>
              <a:t>are measured</a:t>
            </a:r>
          </a:p>
          <a:p>
            <a:pPr marL="0" indent="0">
              <a:buNone/>
            </a:pPr>
            <a:r>
              <a:rPr lang="en-US" altLang="ja-JP" sz="2200" dirty="0" smtClean="0"/>
              <a:t> </a:t>
            </a:r>
            <a:endParaRPr kumimoji="1" lang="en-US" altLang="ja-JP" sz="2200" dirty="0" smtClean="0"/>
          </a:p>
          <a:p>
            <a:r>
              <a:rPr kumimoji="1" lang="en-US" altLang="ja-JP" sz="2200" dirty="0" smtClean="0"/>
              <a:t>input Ch1: 1) RF </a:t>
            </a:r>
            <a:r>
              <a:rPr lang="en-US" altLang="ja-JP" sz="2200" dirty="0" smtClean="0"/>
              <a:t>signal (MR-ring </a:t>
            </a:r>
            <a:r>
              <a:rPr kumimoji="1" lang="en-US" altLang="ja-JP" sz="2200" dirty="0" smtClean="0"/>
              <a:t>circulation, ~190kHz), provided by LLRF</a:t>
            </a:r>
          </a:p>
          <a:p>
            <a:pPr lvl="1"/>
            <a:r>
              <a:rPr lang="en-US" altLang="ja-JP" sz="2000" dirty="0" smtClean="0"/>
              <a:t>Calculate MR energy</a:t>
            </a:r>
          </a:p>
          <a:p>
            <a:pPr marL="0" indent="0">
              <a:buNone/>
            </a:pPr>
            <a:endParaRPr lang="en-US" altLang="ja-JP" sz="2200" dirty="0"/>
          </a:p>
          <a:p>
            <a:r>
              <a:rPr lang="en-US" altLang="ja-JP" sz="2200" dirty="0" smtClean="0"/>
              <a:t>input Ch2: 2) MR </a:t>
            </a:r>
            <a:r>
              <a:rPr lang="en-US" altLang="ja-JP" sz="2200" dirty="0"/>
              <a:t>a</a:t>
            </a:r>
            <a:r>
              <a:rPr lang="en-US" altLang="ja-JP" sz="2200" dirty="0" smtClean="0"/>
              <a:t>bort signal, provided by MPS</a:t>
            </a:r>
          </a:p>
          <a:p>
            <a:pPr lvl="1"/>
            <a:r>
              <a:rPr lang="en-US" altLang="ja-JP" sz="2000" dirty="0" smtClean="0"/>
              <a:t>Display MPS event to show timing in Machine Cycle</a:t>
            </a:r>
          </a:p>
          <a:p>
            <a:pPr marL="457200" lvl="1" indent="0">
              <a:buNone/>
            </a:pPr>
            <a:endParaRPr kumimoji="1" lang="en-US" altLang="ja-JP" sz="2000" dirty="0" smtClean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099" y="387335"/>
            <a:ext cx="3621024" cy="2414016"/>
          </a:xfrm>
          <a:prstGeom prst="rect">
            <a:avLst/>
          </a:prstGeom>
        </p:spPr>
      </p:pic>
      <p:sp>
        <p:nvSpPr>
          <p:cNvPr id="5" name="角丸四角形吹き出し 14"/>
          <p:cNvSpPr>
            <a:spLocks noChangeArrowheads="1"/>
          </p:cNvSpPr>
          <p:nvPr/>
        </p:nvSpPr>
        <p:spPr bwMode="auto">
          <a:xfrm>
            <a:off x="4209952" y="115485"/>
            <a:ext cx="1552293" cy="595405"/>
          </a:xfrm>
          <a:prstGeom prst="wedgeRoundRectCallout">
            <a:avLst>
              <a:gd name="adj1" fmla="val 47346"/>
              <a:gd name="adj2" fmla="val 86850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2400">
                <a:solidFill>
                  <a:srgbClr val="003300"/>
                </a:solidFill>
                <a:latin typeface="Arial Black" panose="020B0A04020102020204" pitchFamily="34" charset="0"/>
                <a:ea typeface="HG丸ｺﾞｼｯｸM-PRO" panose="020F0600000000000000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rgbClr val="003300"/>
                </a:solidFill>
                <a:latin typeface="Arial Black" panose="020B0A04020102020204" pitchFamily="34" charset="0"/>
                <a:ea typeface="HG丸ｺﾞｼｯｸM-PRO" panose="020F0600000000000000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>
                <a:solidFill>
                  <a:srgbClr val="003300"/>
                </a:solidFill>
                <a:latin typeface="Arial Black" panose="020B0A04020102020204" pitchFamily="34" charset="0"/>
                <a:ea typeface="HG丸ｺﾞｼｯｸM-PRO" panose="020F0600000000000000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600">
                <a:solidFill>
                  <a:srgbClr val="003300"/>
                </a:solidFill>
                <a:latin typeface="Arial Black" panose="020B0A04020102020204" pitchFamily="34" charset="0"/>
                <a:ea typeface="HG丸ｺﾞｼｯｸM-PRO" panose="020F0600000000000000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rgbClr val="003300"/>
                </a:solidFill>
                <a:latin typeface="Arial Black" panose="020B0A04020102020204" pitchFamily="34" charset="0"/>
                <a:ea typeface="HG丸ｺﾞｼｯｸM-PRO" panose="020F0600000000000000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rgbClr val="003300"/>
                </a:solidFill>
                <a:latin typeface="Arial Black" panose="020B0A04020102020204" pitchFamily="34" charset="0"/>
                <a:ea typeface="HG丸ｺﾞｼｯｸM-PRO" panose="020F0600000000000000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rgbClr val="003300"/>
                </a:solidFill>
                <a:latin typeface="Arial Black" panose="020B0A04020102020204" pitchFamily="34" charset="0"/>
                <a:ea typeface="HG丸ｺﾞｼｯｸM-PRO" panose="020F0600000000000000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rgbClr val="003300"/>
                </a:solidFill>
                <a:latin typeface="Arial Black" panose="020B0A04020102020204" pitchFamily="34" charset="0"/>
                <a:ea typeface="HG丸ｺﾞｼｯｸM-PRO" panose="020F0600000000000000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rgbClr val="003300"/>
                </a:solidFill>
                <a:latin typeface="Arial Black" panose="020B0A04020102020204" pitchFamily="34" charset="0"/>
                <a:ea typeface="HG丸ｺﾞｼｯｸM-PRO" panose="020F0600000000000000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rPr>
              <a:t>PLC-based CPU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rPr>
              <a:t>(Linux/EPICS)</a:t>
            </a:r>
            <a:endParaRPr lang="en-US" altLang="ja-JP" sz="1400" dirty="0">
              <a:solidFill>
                <a:schemeClr val="tx1"/>
              </a:solidFill>
              <a:latin typeface="Arial" panose="020B0604020202020204" pitchFamily="34" charset="0"/>
              <a:ea typeface="MS PGothic" panose="020B0600070205080204" pitchFamily="50" charset="-128"/>
            </a:endParaRPr>
          </a:p>
        </p:txBody>
      </p:sp>
      <p:sp>
        <p:nvSpPr>
          <p:cNvPr id="6" name="角丸四角形吹き出し 14"/>
          <p:cNvSpPr>
            <a:spLocks noChangeArrowheads="1"/>
          </p:cNvSpPr>
          <p:nvPr/>
        </p:nvSpPr>
        <p:spPr bwMode="auto">
          <a:xfrm>
            <a:off x="7492014" y="68621"/>
            <a:ext cx="1647514" cy="715149"/>
          </a:xfrm>
          <a:prstGeom prst="wedgeRoundRectCallout">
            <a:avLst>
              <a:gd name="adj1" fmla="val -52513"/>
              <a:gd name="adj2" fmla="val 83327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2400">
                <a:solidFill>
                  <a:srgbClr val="003300"/>
                </a:solidFill>
                <a:latin typeface="Arial Black" panose="020B0A04020102020204" pitchFamily="34" charset="0"/>
                <a:ea typeface="HG丸ｺﾞｼｯｸM-PRO" panose="020F0600000000000000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rgbClr val="003300"/>
                </a:solidFill>
                <a:latin typeface="Arial Black" panose="020B0A04020102020204" pitchFamily="34" charset="0"/>
                <a:ea typeface="HG丸ｺﾞｼｯｸM-PRO" panose="020F0600000000000000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>
                <a:solidFill>
                  <a:srgbClr val="003300"/>
                </a:solidFill>
                <a:latin typeface="Arial Black" panose="020B0A04020102020204" pitchFamily="34" charset="0"/>
                <a:ea typeface="HG丸ｺﾞｼｯｸM-PRO" panose="020F0600000000000000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600">
                <a:solidFill>
                  <a:srgbClr val="003300"/>
                </a:solidFill>
                <a:latin typeface="Arial Black" panose="020B0A04020102020204" pitchFamily="34" charset="0"/>
                <a:ea typeface="HG丸ｺﾞｼｯｸM-PRO" panose="020F0600000000000000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rgbClr val="003300"/>
                </a:solidFill>
                <a:latin typeface="Arial Black" panose="020B0A04020102020204" pitchFamily="34" charset="0"/>
                <a:ea typeface="HG丸ｺﾞｼｯｸM-PRO" panose="020F0600000000000000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rgbClr val="003300"/>
                </a:solidFill>
                <a:latin typeface="Arial Black" panose="020B0A04020102020204" pitchFamily="34" charset="0"/>
                <a:ea typeface="HG丸ｺﾞｼｯｸM-PRO" panose="020F0600000000000000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rgbClr val="003300"/>
                </a:solidFill>
                <a:latin typeface="Arial Black" panose="020B0A04020102020204" pitchFamily="34" charset="0"/>
                <a:ea typeface="HG丸ｺﾞｼｯｸM-PRO" panose="020F0600000000000000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rgbClr val="003300"/>
                </a:solidFill>
                <a:latin typeface="Arial Black" panose="020B0A04020102020204" pitchFamily="34" charset="0"/>
                <a:ea typeface="HG丸ｺﾞｼｯｸM-PRO" panose="020F0600000000000000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rgbClr val="003300"/>
                </a:solidFill>
                <a:latin typeface="Arial Black" panose="020B0A04020102020204" pitchFamily="34" charset="0"/>
                <a:ea typeface="HG丸ｺﾞｼｯｸM-PRO" panose="020F0600000000000000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600" dirty="0" smtClean="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50" charset="-128"/>
              </a:rPr>
              <a:t>Triggered Scaler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600" dirty="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rPr>
              <a:t>w</a:t>
            </a:r>
            <a:r>
              <a:rPr lang="en-US" altLang="ja-JP" sz="1600" dirty="0" smtClean="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rPr>
              <a:t>ith signals in</a:t>
            </a:r>
            <a:endParaRPr lang="en-US" altLang="ja-JP" sz="1600" dirty="0">
              <a:solidFill>
                <a:schemeClr val="tx1"/>
              </a:solidFill>
              <a:latin typeface="Arial" panose="020B0604020202020204" pitchFamily="34" charset="0"/>
              <a:ea typeface="MS PGothic" panose="020B0600070205080204" pitchFamily="50" charset="-128"/>
            </a:endParaRP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6/13/2018</a:t>
            </a:r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2018 EPICS Collaboration Meeting, ANL </a:t>
            </a:r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7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4661588" y="1538041"/>
            <a:ext cx="4224833" cy="4113822"/>
          </a:xfrm>
          <a:prstGeom prst="rect">
            <a:avLst/>
          </a:prstGeom>
          <a:solidFill>
            <a:schemeClr val="bg1">
              <a:alpha val="64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Input: MR-ring circulation signal from LLRF</a:t>
            </a:r>
            <a:endParaRPr lang="en-US" altLang="ja-JP" dirty="0"/>
          </a:p>
          <a:p>
            <a:pPr lvl="1"/>
            <a:r>
              <a:rPr lang="en-US" altLang="ja-JP" dirty="0" smtClean="0"/>
              <a:t>MR circumstance is 1567.5m</a:t>
            </a:r>
          </a:p>
          <a:p>
            <a:pPr lvl="1"/>
            <a:r>
              <a:rPr lang="en-US" altLang="ja-JP" dirty="0" smtClean="0"/>
              <a:t>Counts in a cell (40ms bin) shows that how many beam-turns go round the MR ring in 40</a:t>
            </a:r>
            <a:r>
              <a:rPr lang="en-US" altLang="ja-JP" dirty="0" smtClean="0">
                <a:solidFill>
                  <a:schemeClr val="tx1"/>
                </a:solidFill>
              </a:rPr>
              <a:t>ms</a:t>
            </a:r>
          </a:p>
          <a:p>
            <a:pPr lvl="1"/>
            <a:r>
              <a:rPr lang="en-US" altLang="ja-JP" dirty="0" smtClean="0">
                <a:solidFill>
                  <a:schemeClr val="tx1"/>
                </a:solidFill>
              </a:rPr>
              <a:t>At 3-GeV (30-GeV), </a:t>
            </a:r>
            <a:r>
              <a:rPr lang="en-US" altLang="ja-JP" dirty="0" smtClean="0">
                <a:solidFill>
                  <a:srgbClr val="FF0000"/>
                </a:solidFill>
              </a:rPr>
              <a:t>beam turns 7429 (7647) times</a:t>
            </a:r>
            <a:r>
              <a:rPr lang="en-US" altLang="ja-JP" dirty="0" smtClean="0">
                <a:solidFill>
                  <a:schemeClr val="tx1"/>
                </a:solidFill>
              </a:rPr>
              <a:t> in 40ms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RF signal is measured successfully</a:t>
            </a:r>
          </a:p>
          <a:p>
            <a:pPr lvl="1"/>
            <a:r>
              <a:rPr lang="en-US" altLang="ja-JP" dirty="0" smtClean="0"/>
              <a:t>3-&gt;30GeV Acceleration pattern is visualized </a:t>
            </a:r>
          </a:p>
          <a:p>
            <a:endParaRPr lang="ja-JP" altLang="en-US" dirty="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" b="49301"/>
          <a:stretch/>
        </p:blipFill>
        <p:spPr>
          <a:xfrm>
            <a:off x="108359" y="2062696"/>
            <a:ext cx="4396520" cy="3100702"/>
          </a:xfrm>
          <a:prstGeom prst="rect">
            <a:avLst/>
          </a:prstGeom>
        </p:spPr>
      </p:pic>
      <p:sp>
        <p:nvSpPr>
          <p:cNvPr id="12" name="四角形吹き出し 11"/>
          <p:cNvSpPr/>
          <p:nvPr/>
        </p:nvSpPr>
        <p:spPr>
          <a:xfrm>
            <a:off x="2217154" y="3229397"/>
            <a:ext cx="1028025" cy="383650"/>
          </a:xfrm>
          <a:prstGeom prst="wedgeRectCallout">
            <a:avLst>
              <a:gd name="adj1" fmla="val -33631"/>
              <a:gd name="adj2" fmla="val 81405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30GeV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7" name="四角形吹き出し 6"/>
          <p:cNvSpPr/>
          <p:nvPr/>
        </p:nvSpPr>
        <p:spPr>
          <a:xfrm>
            <a:off x="1199137" y="3229397"/>
            <a:ext cx="803001" cy="383650"/>
          </a:xfrm>
          <a:prstGeom prst="wedgeRectCallout">
            <a:avLst>
              <a:gd name="adj1" fmla="val -25043"/>
              <a:gd name="adj2" fmla="val 136008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3GeV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00501" y="1302843"/>
            <a:ext cx="4212236" cy="759853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>
                <a:solidFill>
                  <a:srgbClr val="008000"/>
                </a:solidFill>
              </a:rPr>
              <a:t>Observed RF signal</a:t>
            </a:r>
          </a:p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(during one Machine Cycle, 5.20s)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91486" y="355020"/>
            <a:ext cx="6347713" cy="654121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1) RF </a:t>
            </a:r>
            <a:r>
              <a:rPr lang="en-US" altLang="ja-JP" dirty="0"/>
              <a:t>signal </a:t>
            </a:r>
            <a:r>
              <a:rPr lang="en-US" altLang="ja-JP" sz="2400" dirty="0"/>
              <a:t>(MR-ring circulation</a:t>
            </a:r>
            <a:r>
              <a:rPr lang="en-US" altLang="ja-JP" sz="2400" dirty="0" smtClean="0"/>
              <a:t>)</a:t>
            </a:r>
            <a:endParaRPr kumimoji="1" lang="ja-JP" altLang="en-US" sz="2400" dirty="0"/>
          </a:p>
        </p:txBody>
      </p:sp>
      <p:sp>
        <p:nvSpPr>
          <p:cNvPr id="5" name="正方形/長方形 4"/>
          <p:cNvSpPr/>
          <p:nvPr/>
        </p:nvSpPr>
        <p:spPr>
          <a:xfrm>
            <a:off x="967200" y="5243833"/>
            <a:ext cx="515363" cy="2998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INJ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568581" y="5243833"/>
            <a:ext cx="758325" cy="299803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ACC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412923" y="5243833"/>
            <a:ext cx="941882" cy="299803"/>
          </a:xfrm>
          <a:prstGeom prst="rect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Extract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9" name="直線コネクタ 8"/>
          <p:cNvCxnSpPr/>
          <p:nvPr/>
        </p:nvCxnSpPr>
        <p:spPr>
          <a:xfrm flipH="1">
            <a:off x="967200" y="4578669"/>
            <a:ext cx="338982" cy="665164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1363800" y="4578669"/>
            <a:ext cx="99911" cy="665164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1392200" y="4578669"/>
            <a:ext cx="157528" cy="665164"/>
          </a:xfrm>
          <a:prstGeom prst="line">
            <a:avLst/>
          </a:prstGeom>
          <a:ln w="19050">
            <a:solidFill>
              <a:srgbClr val="FF33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2002138" y="4578669"/>
            <a:ext cx="324768" cy="665164"/>
          </a:xfrm>
          <a:prstGeom prst="line">
            <a:avLst/>
          </a:prstGeom>
          <a:ln w="19050">
            <a:solidFill>
              <a:srgbClr val="FF33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2040735" y="4578669"/>
            <a:ext cx="368430" cy="665164"/>
          </a:xfrm>
          <a:prstGeom prst="line">
            <a:avLst/>
          </a:prstGeom>
          <a:ln w="19050">
            <a:solidFill>
              <a:srgbClr val="FF33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3086100" y="4578669"/>
            <a:ext cx="265061" cy="665164"/>
          </a:xfrm>
          <a:prstGeom prst="line">
            <a:avLst/>
          </a:prstGeom>
          <a:ln w="19050">
            <a:solidFill>
              <a:srgbClr val="FF33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>
            <a:off x="913938" y="5777385"/>
            <a:ext cx="2437223" cy="0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933420" y="5777385"/>
            <a:ext cx="25091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Machine Cycle (5200ms)</a:t>
            </a:r>
            <a:endParaRPr kumimoji="1" lang="ja-JP" altLang="en-US" sz="1600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6/13/2018</a:t>
            </a:r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2018 EPICS Collaboration Meeting, ANL </a:t>
            </a:r>
            <a:endParaRPr lang="en-US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6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878721"/>
            <a:ext cx="4358640" cy="511855"/>
          </a:xfrm>
        </p:spPr>
        <p:txBody>
          <a:bodyPr>
            <a:normAutofit/>
          </a:bodyPr>
          <a:lstStyle/>
          <a:p>
            <a:r>
              <a:rPr lang="en-US" altLang="ja-JP" sz="2400" dirty="0" smtClean="0">
                <a:solidFill>
                  <a:schemeClr val="accent1">
                    <a:lumMod val="50000"/>
                  </a:schemeClr>
                </a:solidFill>
              </a:rPr>
              <a:t>- How to c</a:t>
            </a:r>
            <a:r>
              <a:rPr kumimoji="1" lang="en-US" altLang="ja-JP" sz="2400" dirty="0" smtClean="0">
                <a:solidFill>
                  <a:schemeClr val="accent1">
                    <a:lumMod val="50000"/>
                  </a:schemeClr>
                </a:solidFill>
              </a:rPr>
              <a:t>alculate MR</a:t>
            </a:r>
            <a:r>
              <a:rPr lang="en-US" altLang="ja-JP" sz="2400" dirty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kumimoji="1" lang="en-US" altLang="ja-JP" sz="2400" dirty="0" smtClean="0">
                <a:solidFill>
                  <a:schemeClr val="accent1">
                    <a:lumMod val="50000"/>
                  </a:schemeClr>
                </a:solidFill>
              </a:rPr>
              <a:t>Energy </a:t>
            </a:r>
            <a:endParaRPr kumimoji="1" lang="ja-JP" alt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228886" y="1343085"/>
                <a:ext cx="3518088" cy="57637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sz="2000" i="1" smtClean="0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0.040</m:t>
                          </m:r>
                        </m:den>
                      </m:f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886" y="1343085"/>
                <a:ext cx="3518088" cy="57637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327712" y="1925386"/>
                <a:ext cx="3583261" cy="74674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kumimoji="1" lang="en-US" altLang="ja-JP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kumimoji="1" lang="en-US" altLang="ja-JP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ad>
                            <m:radPr>
                              <m:degHide m:val="on"/>
                              <m:ctrlPr>
                                <a:rPr kumimoji="1"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1" lang="en-US" altLang="ja-JP" sz="20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kumimoji="1"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kumimoji="1" lang="ja-JP" altLang="en-US" sz="2000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p>
                                  <m:r>
                                    <a:rPr kumimoji="1" lang="en-US" altLang="ja-JP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kumimoji="1" lang="en-US" altLang="ja-JP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kumimoji="1" lang="en-US" altLang="ja-JP" sz="20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kumimoji="1" lang="en-US" altLang="ja-JP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0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kumimoji="1" lang="en-US" altLang="ja-JP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en-US" altLang="ja-JP" sz="2000" b="0" i="1" dirty="0" smtClean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712" y="1925386"/>
                <a:ext cx="3583261" cy="7467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4239869" y="1000446"/>
            <a:ext cx="4714231" cy="18081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b="1" dirty="0" smtClean="0">
                <a:solidFill>
                  <a:srgbClr val="FF0000"/>
                </a:solidFill>
              </a:rPr>
              <a:t>x</a:t>
            </a:r>
            <a:r>
              <a:rPr lang="en-US" altLang="ja-JP" dirty="0" smtClean="0"/>
              <a:t> : RF signal (counts / 40 </a:t>
            </a:r>
            <a:r>
              <a:rPr lang="en-US" altLang="ja-JP" dirty="0" err="1" smtClean="0"/>
              <a:t>ms</a:t>
            </a:r>
            <a:r>
              <a:rPr lang="en-US" altLang="ja-JP" dirty="0" smtClean="0"/>
              <a:t>)</a:t>
            </a:r>
          </a:p>
          <a:p>
            <a:r>
              <a:rPr lang="en-US" altLang="ja-JP" dirty="0" smtClean="0"/>
              <a:t>L </a:t>
            </a:r>
            <a:r>
              <a:rPr lang="en-US" altLang="ja-JP" dirty="0"/>
              <a:t>: </a:t>
            </a:r>
            <a:r>
              <a:rPr lang="en-US" altLang="ja-JP" dirty="0" smtClean="0"/>
              <a:t>Circumstance </a:t>
            </a:r>
            <a:r>
              <a:rPr lang="en-US" altLang="ja-JP" dirty="0"/>
              <a:t>of </a:t>
            </a:r>
            <a:r>
              <a:rPr lang="en-US" altLang="ja-JP" dirty="0" smtClean="0"/>
              <a:t>J-PARC MR (1567.5 m)</a:t>
            </a:r>
          </a:p>
          <a:p>
            <a:r>
              <a:rPr lang="en-US" altLang="ja-JP" dirty="0"/>
              <a:t>c : speed of </a:t>
            </a:r>
            <a:r>
              <a:rPr lang="en-US" altLang="ja-JP" dirty="0" smtClean="0"/>
              <a:t>light (299792458 m/s)</a:t>
            </a:r>
            <a:endParaRPr lang="en-US" altLang="ja-JP" dirty="0"/>
          </a:p>
          <a:p>
            <a:r>
              <a:rPr lang="en-US" altLang="ja-JP" dirty="0"/>
              <a:t>β : Relative speed</a:t>
            </a:r>
          </a:p>
          <a:p>
            <a:r>
              <a:rPr lang="en-US" altLang="ja-JP" dirty="0" smtClean="0"/>
              <a:t>m</a:t>
            </a:r>
            <a:r>
              <a:rPr lang="en-US" altLang="ja-JP" baseline="-25000" dirty="0" smtClean="0"/>
              <a:t>0</a:t>
            </a:r>
            <a:r>
              <a:rPr lang="en-US" altLang="ja-JP" dirty="0" smtClean="0"/>
              <a:t>c</a:t>
            </a:r>
            <a:r>
              <a:rPr lang="en-US" altLang="ja-JP" baseline="30000" dirty="0" smtClean="0"/>
              <a:t>2</a:t>
            </a:r>
            <a:r>
              <a:rPr lang="en-US" altLang="ja-JP" dirty="0" smtClean="0"/>
              <a:t> </a:t>
            </a:r>
            <a:r>
              <a:rPr lang="en-US" altLang="ja-JP" dirty="0"/>
              <a:t>: Proton rest </a:t>
            </a:r>
            <a:r>
              <a:rPr lang="en-US" altLang="ja-JP" dirty="0" smtClean="0"/>
              <a:t>mass (0.938 GeV)</a:t>
            </a:r>
            <a:endParaRPr lang="ja-JP" altLang="en-US" dirty="0"/>
          </a:p>
        </p:txBody>
      </p:sp>
      <p:pic>
        <p:nvPicPr>
          <p:cNvPr id="7" name="コンテンツ プレースホルダー 3"/>
          <p:cNvPicPr>
            <a:picLocks noGrp="1" noChangeAspect="1"/>
          </p:cNvPicPr>
          <p:nvPr>
            <p:ph idx="1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539"/>
          <a:stretch/>
        </p:blipFill>
        <p:spPr>
          <a:xfrm>
            <a:off x="3579548" y="3312206"/>
            <a:ext cx="2278924" cy="1609859"/>
          </a:xfrm>
        </p:spPr>
      </p:pic>
      <p:sp>
        <p:nvSpPr>
          <p:cNvPr id="8" name="正方形/長方形 7"/>
          <p:cNvSpPr/>
          <p:nvPr/>
        </p:nvSpPr>
        <p:spPr>
          <a:xfrm>
            <a:off x="761222" y="5927073"/>
            <a:ext cx="2331076" cy="759853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</a:rPr>
              <a:t>x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=7429 @ 3GeV</a:t>
            </a:r>
          </a:p>
          <a:p>
            <a:r>
              <a:rPr kumimoji="1" lang="en-US" altLang="ja-JP" sz="2000" dirty="0" smtClean="0">
                <a:solidFill>
                  <a:schemeClr val="tx1"/>
                </a:solidFill>
              </a:rPr>
              <a:t>-&gt; E=2.991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579548" y="5927072"/>
            <a:ext cx="2331076" cy="759853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</a:rPr>
              <a:t>x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=7608 @ 8GeV</a:t>
            </a:r>
          </a:p>
          <a:p>
            <a:r>
              <a:rPr kumimoji="1" lang="en-US" altLang="ja-JP" sz="2000" dirty="0" smtClean="0">
                <a:solidFill>
                  <a:schemeClr val="tx1"/>
                </a:solidFill>
              </a:rPr>
              <a:t>-&gt; E=8.004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382549" y="5927071"/>
            <a:ext cx="2331076" cy="759853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</a:rPr>
              <a:t>x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=7647 @ 30GeV</a:t>
            </a:r>
          </a:p>
          <a:p>
            <a:r>
              <a:rPr kumimoji="1" lang="en-US" altLang="ja-JP" sz="2000" dirty="0" smtClean="0">
                <a:solidFill>
                  <a:schemeClr val="tx1"/>
                </a:solidFill>
              </a:rPr>
              <a:t>-&gt; E=31.46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" b="49301"/>
          <a:stretch/>
        </p:blipFill>
        <p:spPr>
          <a:xfrm>
            <a:off x="6382549" y="3312206"/>
            <a:ext cx="2278924" cy="1607226"/>
          </a:xfrm>
          <a:prstGeom prst="rect">
            <a:avLst/>
          </a:prstGeom>
        </p:spPr>
      </p:pic>
      <p:pic>
        <p:nvPicPr>
          <p:cNvPr id="12" name="コンテンツ プレースホルダー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539"/>
          <a:stretch/>
        </p:blipFill>
        <p:spPr>
          <a:xfrm>
            <a:off x="761222" y="3312206"/>
            <a:ext cx="2278924" cy="1609859"/>
          </a:xfrm>
          <a:prstGeom prst="rect">
            <a:avLst/>
          </a:prstGeom>
        </p:spPr>
      </p:pic>
      <p:sp>
        <p:nvSpPr>
          <p:cNvPr id="13" name="円/楕円 12"/>
          <p:cNvSpPr/>
          <p:nvPr/>
        </p:nvSpPr>
        <p:spPr>
          <a:xfrm>
            <a:off x="1269242" y="4391622"/>
            <a:ext cx="341194" cy="272955"/>
          </a:xfrm>
          <a:prstGeom prst="ellipse">
            <a:avLst/>
          </a:prstGeom>
          <a:noFill/>
          <a:ln w="317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4681637" y="4120861"/>
            <a:ext cx="341194" cy="272955"/>
          </a:xfrm>
          <a:prstGeom prst="ellipse">
            <a:avLst/>
          </a:prstGeom>
          <a:noFill/>
          <a:ln w="317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7494716" y="4077723"/>
            <a:ext cx="341194" cy="272955"/>
          </a:xfrm>
          <a:prstGeom prst="ellipse">
            <a:avLst/>
          </a:prstGeom>
          <a:noFill/>
          <a:ln w="317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>
            <a:off x="1023657" y="226917"/>
            <a:ext cx="6347713" cy="65412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en-US" altLang="ja-JP" dirty="0" smtClean="0"/>
              <a:t>1) RF signal </a:t>
            </a:r>
            <a:r>
              <a:rPr lang="en-US" altLang="ja-JP" sz="2400" dirty="0" smtClean="0"/>
              <a:t>(MR-ring circulation) </a:t>
            </a:r>
            <a:r>
              <a:rPr lang="en-US" altLang="ja-JP" sz="2400" dirty="0" smtClean="0">
                <a:solidFill>
                  <a:schemeClr val="tx1"/>
                </a:solidFill>
              </a:rPr>
              <a:t>(continued)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32826" y="5310742"/>
            <a:ext cx="46125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FF0000"/>
                </a:solidFill>
              </a:rPr>
              <a:t>x</a:t>
            </a:r>
            <a:r>
              <a:rPr kumimoji="1" lang="en-US" altLang="ja-JP" sz="1600" dirty="0" smtClean="0"/>
              <a:t> = values measured by a Triggered Scaler</a:t>
            </a:r>
          </a:p>
          <a:p>
            <a:r>
              <a:rPr kumimoji="1" lang="en-US" altLang="ja-JP" sz="1600" dirty="0" smtClean="0"/>
              <a:t>E = calculated MR energy</a:t>
            </a:r>
            <a:endParaRPr kumimoji="1" lang="ja-JP" altLang="en-US" sz="1600" dirty="0"/>
          </a:p>
        </p:txBody>
      </p:sp>
      <p:sp>
        <p:nvSpPr>
          <p:cNvPr id="18" name="タイトル 1"/>
          <p:cNvSpPr txBox="1">
            <a:spLocks/>
          </p:cNvSpPr>
          <p:nvPr/>
        </p:nvSpPr>
        <p:spPr>
          <a:xfrm>
            <a:off x="0" y="2815688"/>
            <a:ext cx="6202680" cy="51185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en-US" altLang="ja-JP" sz="2400" dirty="0" smtClean="0">
                <a:solidFill>
                  <a:schemeClr val="accent1">
                    <a:lumMod val="50000"/>
                  </a:schemeClr>
                </a:solidFill>
              </a:rPr>
              <a:t>- LLRF patterns (3/8GeV and 30GeV) </a:t>
            </a:r>
            <a:endParaRPr lang="ja-JP" alt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タイトル 1"/>
          <p:cNvSpPr txBox="1">
            <a:spLocks/>
          </p:cNvSpPr>
          <p:nvPr/>
        </p:nvSpPr>
        <p:spPr>
          <a:xfrm>
            <a:off x="-48174" y="4938687"/>
            <a:ext cx="9192174" cy="51185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en-US" altLang="ja-JP" sz="2400" dirty="0" smtClean="0">
                <a:solidFill>
                  <a:schemeClr val="accent1">
                    <a:lumMod val="50000"/>
                  </a:schemeClr>
                </a:solidFill>
              </a:rPr>
              <a:t>- Measurements by a Triggered Scaler, and calculate MR-energy</a:t>
            </a:r>
            <a:endParaRPr lang="ja-JP" alt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6/13/2018</a:t>
            </a:r>
            <a:endParaRPr lang="en-US" dirty="0"/>
          </a:p>
        </p:txBody>
      </p:sp>
      <p:sp>
        <p:nvSpPr>
          <p:cNvPr id="20" name="フッター プレースホルダー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2018 EPICS Collaboration Meeting, ANL </a:t>
            </a:r>
            <a:endParaRPr lang="en-US" dirty="0"/>
          </a:p>
        </p:txBody>
      </p:sp>
      <p:sp>
        <p:nvSpPr>
          <p:cNvPr id="21" name="スライド番号プレースホルダー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50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四角形吹き出し 43"/>
          <p:cNvSpPr/>
          <p:nvPr/>
        </p:nvSpPr>
        <p:spPr>
          <a:xfrm>
            <a:off x="7091297" y="736445"/>
            <a:ext cx="1381289" cy="675332"/>
          </a:xfrm>
          <a:prstGeom prst="wedgeRectCallout">
            <a:avLst>
              <a:gd name="adj1" fmla="val -50904"/>
              <a:gd name="adj2" fmla="val 136008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MPS event happens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pic>
        <p:nvPicPr>
          <p:cNvPr id="19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33" y="2096004"/>
            <a:ext cx="3813048" cy="2884932"/>
          </a:xfrm>
        </p:spPr>
      </p:pic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4661588" y="1538040"/>
            <a:ext cx="4224833" cy="4554149"/>
          </a:xfrm>
          <a:prstGeom prst="rect">
            <a:avLst/>
          </a:prstGeom>
          <a:solidFill>
            <a:schemeClr val="bg1">
              <a:alpha val="64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Input: MR-abort signal</a:t>
            </a:r>
          </a:p>
          <a:p>
            <a:pPr lvl="1"/>
            <a:endParaRPr lang="en-US" altLang="ja-JP" dirty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During stable beam operation, no signal exist (all zero)</a:t>
            </a:r>
            <a:endParaRPr lang="en-US" altLang="ja-JP" dirty="0"/>
          </a:p>
          <a:p>
            <a:pPr lvl="1"/>
            <a:r>
              <a:rPr lang="en-US" altLang="ja-JP" dirty="0" smtClean="0"/>
              <a:t>When a MPS event happens, count 1 appears  </a:t>
            </a:r>
          </a:p>
          <a:p>
            <a:pPr lvl="1"/>
            <a:r>
              <a:rPr lang="en-US" altLang="ja-JP" dirty="0" smtClean="0"/>
              <a:t>Non-zero value is a start to save and show:  event timestamp, RUN number, shot number, DCCT (beam current).</a:t>
            </a:r>
          </a:p>
          <a:p>
            <a:pPr lvl="1"/>
            <a:endParaRPr lang="en-US" altLang="ja-JP" dirty="0"/>
          </a:p>
          <a:p>
            <a:pPr lvl="1"/>
            <a:endParaRPr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200501" y="1302843"/>
            <a:ext cx="4212236" cy="759853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>
                <a:solidFill>
                  <a:srgbClr val="008000"/>
                </a:solidFill>
              </a:rPr>
              <a:t>Detected MPS signal</a:t>
            </a:r>
          </a:p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(during Machine Cycle=5.20s)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91486" y="355020"/>
            <a:ext cx="6347713" cy="654121"/>
          </a:xfrm>
        </p:spPr>
        <p:txBody>
          <a:bodyPr>
            <a:normAutofit/>
          </a:bodyPr>
          <a:lstStyle/>
          <a:p>
            <a:r>
              <a:rPr lang="en-US" altLang="ja-JP" dirty="0"/>
              <a:t>2</a:t>
            </a:r>
            <a:r>
              <a:rPr kumimoji="1" lang="en-US" altLang="ja-JP" dirty="0" smtClean="0"/>
              <a:t>) MPS </a:t>
            </a:r>
            <a:r>
              <a:rPr lang="en-US" altLang="ja-JP" dirty="0" smtClean="0"/>
              <a:t>signal </a:t>
            </a:r>
            <a:r>
              <a:rPr lang="en-US" altLang="ja-JP" sz="2400" dirty="0" smtClean="0"/>
              <a:t>(MR-abort signal)</a:t>
            </a:r>
            <a:endParaRPr kumimoji="1" lang="ja-JP" altLang="en-US" sz="2400" dirty="0"/>
          </a:p>
        </p:txBody>
      </p:sp>
      <p:sp>
        <p:nvSpPr>
          <p:cNvPr id="5" name="正方形/長方形 4"/>
          <p:cNvSpPr/>
          <p:nvPr/>
        </p:nvSpPr>
        <p:spPr>
          <a:xfrm>
            <a:off x="578758" y="5266097"/>
            <a:ext cx="515363" cy="2998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INJ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158341" y="5266096"/>
            <a:ext cx="758325" cy="299803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ACC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985310" y="5266097"/>
            <a:ext cx="941882" cy="299803"/>
          </a:xfrm>
          <a:prstGeom prst="rect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Extract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9" name="直線コネクタ 8"/>
          <p:cNvCxnSpPr/>
          <p:nvPr/>
        </p:nvCxnSpPr>
        <p:spPr>
          <a:xfrm flipH="1">
            <a:off x="578758" y="4600933"/>
            <a:ext cx="338982" cy="665164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975358" y="4600933"/>
            <a:ext cx="99911" cy="665164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981960" y="4600932"/>
            <a:ext cx="157528" cy="665164"/>
          </a:xfrm>
          <a:prstGeom prst="line">
            <a:avLst/>
          </a:prstGeom>
          <a:ln w="19050">
            <a:solidFill>
              <a:srgbClr val="FF33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1554053" y="4600931"/>
            <a:ext cx="324768" cy="665164"/>
          </a:xfrm>
          <a:prstGeom prst="line">
            <a:avLst/>
          </a:prstGeom>
          <a:ln w="19050">
            <a:solidFill>
              <a:srgbClr val="FF33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1568676" y="4600931"/>
            <a:ext cx="419471" cy="665164"/>
          </a:xfrm>
          <a:prstGeom prst="line">
            <a:avLst/>
          </a:prstGeom>
          <a:ln w="19050">
            <a:solidFill>
              <a:srgbClr val="FF33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2658487" y="4600933"/>
            <a:ext cx="265061" cy="665164"/>
          </a:xfrm>
          <a:prstGeom prst="line">
            <a:avLst/>
          </a:prstGeom>
          <a:ln w="19050">
            <a:solidFill>
              <a:srgbClr val="FF33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>
            <a:off x="559276" y="5851059"/>
            <a:ext cx="2437223" cy="0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578758" y="5851059"/>
            <a:ext cx="25091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Machine Cycle (5200ms)</a:t>
            </a:r>
            <a:endParaRPr kumimoji="1" lang="ja-JP" altLang="en-US" sz="1600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5075421" y="2054854"/>
            <a:ext cx="3397165" cy="383652"/>
            <a:chOff x="5075421" y="2054854"/>
            <a:chExt cx="3397165" cy="383652"/>
          </a:xfrm>
        </p:grpSpPr>
        <p:sp>
          <p:nvSpPr>
            <p:cNvPr id="18" name="正方形/長方形 17"/>
            <p:cNvSpPr/>
            <p:nvPr/>
          </p:nvSpPr>
          <p:spPr>
            <a:xfrm>
              <a:off x="5794488" y="2054855"/>
              <a:ext cx="635439" cy="38365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7232622" y="2054855"/>
              <a:ext cx="635439" cy="38365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3" name="テキスト ボックス 8"/>
            <p:cNvSpPr txBox="1">
              <a:spLocks noChangeArrowheads="1"/>
            </p:cNvSpPr>
            <p:nvPr/>
          </p:nvSpPr>
          <p:spPr bwMode="auto">
            <a:xfrm>
              <a:off x="7967724" y="2054855"/>
              <a:ext cx="504862" cy="34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en-US" altLang="ja-JP" dirty="0"/>
                <a:t>. . .</a:t>
              </a:r>
              <a:endParaRPr lang="ja-JP" altLang="en-US" dirty="0"/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5075421" y="2054854"/>
              <a:ext cx="635439" cy="38365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6513555" y="2054854"/>
              <a:ext cx="635439" cy="38365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6595861" y="2397355"/>
              <a:ext cx="185582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>
              <a:off x="6808834" y="2397355"/>
              <a:ext cx="185582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>
            <a:xfrm rot="5400000">
              <a:off x="6688652" y="2306163"/>
              <a:ext cx="185582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>
            <a:xfrm rot="5400000">
              <a:off x="6716043" y="2306163"/>
              <a:ext cx="185582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/>
            <p:nvPr/>
          </p:nvCxnSpPr>
          <p:spPr>
            <a:xfrm>
              <a:off x="6781443" y="2205530"/>
              <a:ext cx="2880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正方形/長方形 42"/>
            <p:cNvSpPr/>
            <p:nvPr/>
          </p:nvSpPr>
          <p:spPr>
            <a:xfrm>
              <a:off x="6752115" y="2068678"/>
              <a:ext cx="242301" cy="273703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r>
                <a:rPr kumimoji="1" lang="en-US" altLang="ja-JP" sz="1100" dirty="0" err="1" smtClean="0">
                  <a:solidFill>
                    <a:srgbClr val="FF0000"/>
                  </a:solidFill>
                </a:rPr>
                <a:t>mps</a:t>
              </a:r>
              <a:endParaRPr kumimoji="1" lang="ja-JP" altLang="en-US" sz="11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6/13/2018</a:t>
            </a:r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2018 EPICS Collaboration Meeting, ANL </a:t>
            </a:r>
            <a:endParaRPr lang="en-US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5</a:t>
            </a:fld>
            <a:endParaRPr lang="en-US" dirty="0"/>
          </a:p>
        </p:txBody>
      </p:sp>
      <p:cxnSp>
        <p:nvCxnSpPr>
          <p:cNvPr id="46" name="直線矢印コネクタ 45"/>
          <p:cNvCxnSpPr/>
          <p:nvPr/>
        </p:nvCxnSpPr>
        <p:spPr>
          <a:xfrm flipV="1">
            <a:off x="5055939" y="2598370"/>
            <a:ext cx="654921" cy="18931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5608466" y="2628850"/>
            <a:ext cx="25026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Machine Cycle (5200ms)</a:t>
            </a:r>
            <a:endParaRPr kumimoji="1" lang="ja-JP" altLang="en-US" sz="1600" dirty="0"/>
          </a:p>
        </p:txBody>
      </p:sp>
      <p:cxnSp>
        <p:nvCxnSpPr>
          <p:cNvPr id="45" name="直線矢印コネクタ 44"/>
          <p:cNvCxnSpPr/>
          <p:nvPr/>
        </p:nvCxnSpPr>
        <p:spPr>
          <a:xfrm flipV="1">
            <a:off x="5787459" y="2598370"/>
            <a:ext cx="654921" cy="18931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 flipV="1">
            <a:off x="6494073" y="2605989"/>
            <a:ext cx="654921" cy="18931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 flipV="1">
            <a:off x="7225593" y="2605989"/>
            <a:ext cx="654921" cy="18931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5367101" y="2647780"/>
            <a:ext cx="0" cy="148760"/>
          </a:xfrm>
          <a:prstGeom prst="line">
            <a:avLst/>
          </a:prstGeom>
          <a:ln>
            <a:head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>
            <a:endCxn id="47" idx="1"/>
          </p:cNvCxnSpPr>
          <p:nvPr/>
        </p:nvCxnSpPr>
        <p:spPr>
          <a:xfrm>
            <a:off x="5367101" y="2796540"/>
            <a:ext cx="24136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46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8" y="1397286"/>
            <a:ext cx="8183881" cy="4644078"/>
          </a:xfrm>
        </p:spPr>
        <p:txBody>
          <a:bodyPr>
            <a:normAutofit/>
          </a:bodyPr>
          <a:lstStyle/>
          <a:p>
            <a:r>
              <a:rPr lang="en-US" altLang="ja-JP" sz="2400" dirty="0" smtClean="0"/>
              <a:t>Using a new module, </a:t>
            </a:r>
            <a:r>
              <a:rPr lang="en-US" altLang="ja-JP" sz="2400" dirty="0"/>
              <a:t>triggered </a:t>
            </a:r>
            <a:r>
              <a:rPr lang="en-US" altLang="ja-JP" sz="2400" dirty="0" smtClean="0"/>
              <a:t>scaler, we measured real accelerator signals (RF and MPS signals) successfully. </a:t>
            </a:r>
          </a:p>
          <a:p>
            <a:endParaRPr lang="en-US" altLang="ja-JP" sz="2400" dirty="0" smtClean="0"/>
          </a:p>
          <a:p>
            <a:r>
              <a:rPr lang="en-US" altLang="ja-JP" sz="2400" dirty="0" smtClean="0"/>
              <a:t>The measurements demonstrated expected functionalities of the module. </a:t>
            </a:r>
          </a:p>
          <a:p>
            <a:endParaRPr kumimoji="1" lang="en-US" altLang="ja-JP" sz="2400" dirty="0"/>
          </a:p>
          <a:p>
            <a:r>
              <a:rPr lang="en-US" altLang="ja-JP" sz="2400" dirty="0" smtClean="0"/>
              <a:t>More applications, including miss-trigger detection, are planned.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6/13/2018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2018 EPICS Collaboration Meeting, ANL 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65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9498</TotalTime>
  <Words>804</Words>
  <Application>Microsoft Office PowerPoint</Application>
  <PresentationFormat>画面に合わせる (4:3)</PresentationFormat>
  <Paragraphs>127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6" baseType="lpstr">
      <vt:lpstr>MS PGothic</vt:lpstr>
      <vt:lpstr>MS PGothic</vt:lpstr>
      <vt:lpstr>メイリオ</vt:lpstr>
      <vt:lpstr>Arial</vt:lpstr>
      <vt:lpstr>Calibri</vt:lpstr>
      <vt:lpstr>Cambria Math</vt:lpstr>
      <vt:lpstr>Times New Roman</vt:lpstr>
      <vt:lpstr>Trebuchet MS</vt:lpstr>
      <vt:lpstr>Wingdings 3</vt:lpstr>
      <vt:lpstr>ファセット</vt:lpstr>
      <vt:lpstr>Development of triggered scaler and its field tests in J-PARC #2</vt:lpstr>
      <vt:lpstr>Triggered Scaler  in Field Tests</vt:lpstr>
      <vt:lpstr>1) RF signal (MR-ring circulation)</vt:lpstr>
      <vt:lpstr>- How to calculate MR-Energy </vt:lpstr>
      <vt:lpstr>2) MPS signal (MR-abort signal)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triggered scaler and its field tests in J-PARC #2</dc:title>
  <dc:creator>佐藤 健一</dc:creator>
  <cp:lastModifiedBy>kami</cp:lastModifiedBy>
  <cp:revision>99</cp:revision>
  <dcterms:created xsi:type="dcterms:W3CDTF">2018-06-05T04:54:51Z</dcterms:created>
  <dcterms:modified xsi:type="dcterms:W3CDTF">2018-06-13T11:54:34Z</dcterms:modified>
</cp:coreProperties>
</file>