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9" r:id="rId10"/>
    <p:sldId id="268" r:id="rId11"/>
    <p:sldId id="271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A84E593-D41B-4F12-AEF9-BAEDA3C7AF1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Hill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EPICS</a:t>
            </a:r>
            <a:r>
              <a:rPr lang="en-US" dirty="0"/>
              <a:t> </a:t>
            </a:r>
            <a:r>
              <a:rPr lang="en-US" dirty="0" smtClean="0"/>
              <a:t>Modifications </a:t>
            </a:r>
            <a:r>
              <a:rPr lang="en-US" dirty="0"/>
              <a:t>enabling </a:t>
            </a:r>
            <a:r>
              <a:rPr lang="en-US" dirty="0" err="1" smtClean="0"/>
              <a:t>Lua</a:t>
            </a:r>
            <a:r>
              <a:rPr lang="en-US" dirty="0" smtClean="0"/>
              <a:t> –Based Data </a:t>
            </a:r>
            <a:r>
              <a:rPr lang="en-US" dirty="0"/>
              <a:t>Processing </a:t>
            </a:r>
            <a:r>
              <a:rPr lang="en-US" dirty="0" smtClean="0"/>
              <a:t>Subscription Update Filters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49713"/>
            <a:ext cx="7016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0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</a:t>
            </a:r>
            <a:r>
              <a:rPr lang="en-US" dirty="0" smtClean="0"/>
              <a:t>Filters</a:t>
            </a:r>
            <a:br>
              <a:rPr lang="en-US" dirty="0" smtClean="0"/>
            </a:br>
            <a:r>
              <a:rPr lang="en-US" dirty="0" smtClean="0"/>
              <a:t>–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LANSCE, in addition to gate flavored subscriptions, we need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pplication specific data attributes conveyed from server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application specific CA clients</a:t>
            </a:r>
          </a:p>
          <a:p>
            <a:pPr lvl="3"/>
            <a:r>
              <a:rPr lang="en-US" dirty="0" smtClean="0"/>
              <a:t>Defining server-to-client private application specific protocol</a:t>
            </a:r>
          </a:p>
          <a:p>
            <a:pPr lvl="1"/>
            <a:r>
              <a:rPr lang="en-US" dirty="0" smtClean="0"/>
              <a:t>Conveying</a:t>
            </a:r>
          </a:p>
          <a:p>
            <a:pPr lvl="2"/>
            <a:r>
              <a:rPr lang="en-US" dirty="0" smtClean="0"/>
              <a:t>An array time-slice, specified by channel name postfix</a:t>
            </a:r>
          </a:p>
          <a:p>
            <a:pPr lvl="3"/>
            <a:r>
              <a:rPr lang="en-US" i="1" dirty="0" smtClean="0"/>
              <a:t>Offset,</a:t>
            </a:r>
            <a:r>
              <a:rPr lang="en-US" dirty="0" smtClean="0"/>
              <a:t> from gate rising / falling edge, time delay units</a:t>
            </a:r>
          </a:p>
          <a:p>
            <a:pPr lvl="3"/>
            <a:r>
              <a:rPr lang="en-US" i="1" dirty="0" smtClean="0"/>
              <a:t>Width</a:t>
            </a:r>
            <a:r>
              <a:rPr lang="en-US" dirty="0"/>
              <a:t>, time </a:t>
            </a:r>
            <a:r>
              <a:rPr lang="en-US" dirty="0" smtClean="0"/>
              <a:t>delay units</a:t>
            </a:r>
            <a:endParaRPr lang="en-US" dirty="0"/>
          </a:p>
          <a:p>
            <a:pPr lvl="2"/>
            <a:r>
              <a:rPr lang="en-US" dirty="0" smtClean="0"/>
              <a:t>Bit mask </a:t>
            </a:r>
            <a:r>
              <a:rPr lang="en-US" dirty="0"/>
              <a:t>identifying </a:t>
            </a:r>
            <a:r>
              <a:rPr lang="en-US" dirty="0" smtClean="0"/>
              <a:t>Array active beam gates when the data were captured</a:t>
            </a:r>
          </a:p>
          <a:p>
            <a:pPr lvl="3"/>
            <a:r>
              <a:rPr lang="en-US" dirty="0" smtClean="0"/>
              <a:t>Implemented by inserting an additional array element</a:t>
            </a:r>
          </a:p>
          <a:p>
            <a:pPr lvl="2"/>
            <a:r>
              <a:rPr lang="en-US" dirty="0" smtClean="0"/>
              <a:t>The status of the filter request</a:t>
            </a:r>
          </a:p>
          <a:p>
            <a:pPr lvl="3"/>
            <a:r>
              <a:rPr lang="en-US" dirty="0"/>
              <a:t>Implemented by inserting an additional array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Lua</a:t>
            </a:r>
            <a:r>
              <a:rPr lang="en-US" dirty="0" smtClean="0"/>
              <a:t> wrapper objects for Data Access generic interfaces</a:t>
            </a:r>
          </a:p>
          <a:p>
            <a:pPr lvl="1"/>
            <a:r>
              <a:rPr lang="en-US" dirty="0" smtClean="0"/>
              <a:t>Number, Integer, Boolean, String, </a:t>
            </a:r>
            <a:r>
              <a:rPr lang="en-US" dirty="0" err="1" smtClean="0"/>
              <a:t>TimeStamp</a:t>
            </a:r>
            <a:r>
              <a:rPr lang="en-US" dirty="0" smtClean="0"/>
              <a:t>, container (Catalog), </a:t>
            </a:r>
            <a:r>
              <a:rPr lang="en-US" dirty="0" smtClean="0">
                <a:solidFill>
                  <a:srgbClr val="00B050"/>
                </a:solidFill>
              </a:rPr>
              <a:t>Array</a:t>
            </a:r>
            <a:r>
              <a:rPr lang="en-US" dirty="0" smtClean="0"/>
              <a:t>, </a:t>
            </a:r>
            <a:r>
              <a:rPr lang="en-US" dirty="0" err="1" smtClean="0"/>
              <a:t>Nill</a:t>
            </a:r>
            <a:endParaRPr lang="en-US" dirty="0" smtClean="0"/>
          </a:p>
          <a:p>
            <a:pPr lvl="1"/>
            <a:r>
              <a:rPr lang="en-US" dirty="0" smtClean="0"/>
              <a:t>Enclosing</a:t>
            </a:r>
          </a:p>
          <a:p>
            <a:pPr lvl="2"/>
            <a:r>
              <a:rPr lang="en-US" dirty="0" smtClean="0"/>
              <a:t>The data, or a reference to an </a:t>
            </a:r>
            <a:r>
              <a:rPr lang="en-US" dirty="0" smtClean="0">
                <a:solidFill>
                  <a:srgbClr val="00B050"/>
                </a:solidFill>
              </a:rPr>
              <a:t>Array</a:t>
            </a:r>
            <a:r>
              <a:rPr lang="en-US" dirty="0" smtClean="0"/>
              <a:t> interface or container </a:t>
            </a:r>
            <a:r>
              <a:rPr lang="en-US" dirty="0"/>
              <a:t>(</a:t>
            </a:r>
            <a:r>
              <a:rPr lang="en-US" dirty="0" smtClean="0"/>
              <a:t>Catalog) interface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Array</a:t>
            </a:r>
            <a:r>
              <a:rPr lang="en-US" dirty="0"/>
              <a:t> </a:t>
            </a:r>
            <a:r>
              <a:rPr lang="en-US" dirty="0" smtClean="0"/>
              <a:t>interface publishes element sequence with bounds</a:t>
            </a:r>
          </a:p>
          <a:p>
            <a:pPr lvl="2"/>
            <a:r>
              <a:rPr lang="en-US" dirty="0" smtClean="0"/>
              <a:t>Reference to Catalog of subordinate properties</a:t>
            </a:r>
          </a:p>
          <a:p>
            <a:pPr lvl="1"/>
            <a:r>
              <a:rPr lang="en-US" dirty="0" smtClean="0"/>
              <a:t>Property hierarchy traversal via </a:t>
            </a:r>
            <a:r>
              <a:rPr lang="en-US" dirty="0" err="1" smtClean="0"/>
              <a:t>Lua</a:t>
            </a:r>
            <a:r>
              <a:rPr lang="en-US" dirty="0" smtClean="0"/>
              <a:t> “dot” indexing</a:t>
            </a:r>
          </a:p>
          <a:p>
            <a:r>
              <a:rPr lang="en-US" dirty="0" smtClean="0"/>
              <a:t>Filters previously returned only {</a:t>
            </a:r>
            <a:r>
              <a:rPr lang="en-US" dirty="0" err="1" smtClean="0"/>
              <a:t>false,true</a:t>
            </a:r>
            <a:r>
              <a:rPr lang="en-US" dirty="0" smtClean="0"/>
              <a:t>} </a:t>
            </a:r>
          </a:p>
          <a:p>
            <a:pPr lvl="1"/>
            <a:r>
              <a:rPr lang="en-US" dirty="0" smtClean="0"/>
              <a:t>False suppresses update, true sends update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Filters now optionally return also {</a:t>
            </a:r>
            <a:r>
              <a:rPr lang="en-US" dirty="0" err="1" smtClean="0">
                <a:solidFill>
                  <a:srgbClr val="00B050"/>
                </a:solidFill>
              </a:rPr>
              <a:t>Nill</a:t>
            </a:r>
            <a:r>
              <a:rPr lang="en-US" dirty="0" smtClean="0">
                <a:solidFill>
                  <a:srgbClr val="00B050"/>
                </a:solidFill>
              </a:rPr>
              <a:t>, Data Object}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Nill</a:t>
            </a:r>
            <a:r>
              <a:rPr lang="en-US" dirty="0" smtClean="0">
                <a:solidFill>
                  <a:srgbClr val="00B050"/>
                </a:solidFill>
              </a:rPr>
              <a:t> return suppresses subscription update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 returned data object is proxy delivered in the CA subscription update payload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Windowing and array element insertion implemented by C based  resequencing </a:t>
            </a:r>
            <a:r>
              <a:rPr lang="en-US" dirty="0" err="1" smtClean="0">
                <a:solidFill>
                  <a:srgbClr val="00B050"/>
                </a:solidFill>
              </a:rPr>
              <a:t>Lua</a:t>
            </a:r>
            <a:r>
              <a:rPr lang="en-US" dirty="0" smtClean="0">
                <a:solidFill>
                  <a:srgbClr val="00B050"/>
                </a:solidFill>
              </a:rPr>
              <a:t> snap-in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This does </a:t>
            </a:r>
            <a:r>
              <a:rPr lang="en-US" i="1" dirty="0" smtClean="0">
                <a:solidFill>
                  <a:srgbClr val="00B050"/>
                </a:solidFill>
              </a:rPr>
              <a:t>not</a:t>
            </a:r>
            <a:r>
              <a:rPr lang="en-US" dirty="0" smtClean="0">
                <a:solidFill>
                  <a:srgbClr val="00B050"/>
                </a:solidFill>
              </a:rPr>
              <a:t> result in </a:t>
            </a:r>
            <a:r>
              <a:rPr lang="en-US" i="1" dirty="0" smtClean="0">
                <a:solidFill>
                  <a:srgbClr val="00B050"/>
                </a:solidFill>
              </a:rPr>
              <a:t>reallocation</a:t>
            </a:r>
            <a:r>
              <a:rPr lang="en-US" dirty="0" smtClean="0">
                <a:solidFill>
                  <a:srgbClr val="00B050"/>
                </a:solidFill>
              </a:rPr>
              <a:t> of space for array or array </a:t>
            </a:r>
            <a:r>
              <a:rPr lang="en-US" i="1" dirty="0" smtClean="0">
                <a:solidFill>
                  <a:srgbClr val="00B050"/>
                </a:solidFill>
              </a:rPr>
              <a:t>copying</a:t>
            </a:r>
          </a:p>
        </p:txBody>
      </p:sp>
      <p:sp>
        <p:nvSpPr>
          <p:cNvPr id="4" name="7-Point Star 3"/>
          <p:cNvSpPr/>
          <p:nvPr/>
        </p:nvSpPr>
        <p:spPr>
          <a:xfrm>
            <a:off x="6172200" y="2971800"/>
            <a:ext cx="1295400" cy="914400"/>
          </a:xfrm>
          <a:prstGeom prst="star7">
            <a:avLst/>
          </a:prstGeom>
          <a:solidFill>
            <a:srgbClr val="00B050"/>
          </a:solidFill>
          <a:effectLst>
            <a:glow rad="1270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err="1" smtClean="0"/>
              <a:t>Lua</a:t>
            </a:r>
            <a:r>
              <a:rPr lang="en-US" sz="3200" dirty="0" smtClean="0"/>
              <a:t> features described here are in Bazaar branch</a:t>
            </a:r>
          </a:p>
          <a:p>
            <a:pPr lvl="1"/>
            <a:r>
              <a:rPr lang="en-US" sz="3200" dirty="0" err="1"/>
              <a:t>lp</a:t>
            </a:r>
            <a:r>
              <a:rPr lang="en-US" sz="3200" dirty="0"/>
              <a:t>:~</a:t>
            </a:r>
            <a:r>
              <a:rPr lang="en-US" sz="3200" dirty="0" err="1" smtClean="0"/>
              <a:t>johill-lanl</a:t>
            </a:r>
            <a:r>
              <a:rPr lang="en-US" sz="3200" dirty="0" smtClean="0"/>
              <a:t>/epics-base/server0</a:t>
            </a:r>
          </a:p>
          <a:p>
            <a:r>
              <a:rPr lang="en-US" sz="3200" dirty="0" err="1"/>
              <a:t>Lua</a:t>
            </a:r>
            <a:r>
              <a:rPr lang="en-US" sz="3200" dirty="0"/>
              <a:t> features described here </a:t>
            </a:r>
            <a:r>
              <a:rPr lang="en-US" sz="3200" dirty="0" smtClean="0"/>
              <a:t>as </a:t>
            </a:r>
            <a:r>
              <a:rPr lang="en-US" sz="3200" dirty="0" smtClean="0">
                <a:solidFill>
                  <a:srgbClr val="00B050"/>
                </a:solidFill>
              </a:rPr>
              <a:t>new</a:t>
            </a:r>
            <a:endParaRPr lang="en-US" sz="3200" dirty="0"/>
          </a:p>
          <a:p>
            <a:pPr lvl="1"/>
            <a:r>
              <a:rPr lang="en-US" sz="3200" dirty="0" smtClean="0"/>
              <a:t>Development branch, in-progress</a:t>
            </a:r>
          </a:p>
          <a:p>
            <a:pPr lvl="1"/>
            <a:r>
              <a:rPr lang="en-US" sz="3200" dirty="0" err="1"/>
              <a:t>lp</a:t>
            </a:r>
            <a:r>
              <a:rPr lang="en-US" sz="3200" dirty="0"/>
              <a:t>:~</a:t>
            </a:r>
            <a:r>
              <a:rPr lang="en-US" sz="3200" dirty="0" err="1" smtClean="0"/>
              <a:t>johill-lanl</a:t>
            </a:r>
            <a:r>
              <a:rPr lang="en-US" sz="3200" dirty="0" smtClean="0"/>
              <a:t>/epics-base/server1</a:t>
            </a:r>
            <a:endParaRPr lang="en-US" sz="3200" dirty="0"/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75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LANSCE has implemented a comprehensive integration of </a:t>
            </a:r>
            <a:r>
              <a:rPr lang="en-US" dirty="0" err="1" smtClean="0"/>
              <a:t>Lua</a:t>
            </a:r>
            <a:r>
              <a:rPr lang="en-US" dirty="0" smtClean="0"/>
              <a:t> into EPICS base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based EPICS shell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script record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Registry loaded </a:t>
            </a:r>
            <a:r>
              <a:rPr lang="en-US" dirty="0" err="1" smtClean="0">
                <a:solidFill>
                  <a:srgbClr val="00B050"/>
                </a:solidFill>
              </a:rPr>
              <a:t>Lua</a:t>
            </a:r>
            <a:r>
              <a:rPr lang="en-US" dirty="0" smtClean="0">
                <a:solidFill>
                  <a:srgbClr val="00B050"/>
                </a:solidFill>
              </a:rPr>
              <a:t> chunks, </a:t>
            </a:r>
            <a:r>
              <a:rPr lang="en-US" dirty="0" err="1" smtClean="0">
                <a:solidFill>
                  <a:srgbClr val="00B050"/>
                </a:solidFill>
              </a:rPr>
              <a:t>Lua</a:t>
            </a:r>
            <a:r>
              <a:rPr lang="en-US" dirty="0" smtClean="0">
                <a:solidFill>
                  <a:srgbClr val="00B050"/>
                </a:solidFill>
              </a:rPr>
              <a:t> interfaced C code</a:t>
            </a:r>
          </a:p>
          <a:p>
            <a:pPr lvl="1"/>
            <a:r>
              <a:rPr lang="en-US" dirty="0" smtClean="0"/>
              <a:t>CA server </a:t>
            </a:r>
            <a:r>
              <a:rPr lang="en-US" dirty="0" err="1"/>
              <a:t>L</a:t>
            </a:r>
            <a:r>
              <a:rPr lang="en-US" dirty="0" err="1" smtClean="0"/>
              <a:t>ua</a:t>
            </a:r>
            <a:r>
              <a:rPr lang="en-US" dirty="0" smtClean="0"/>
              <a:t> subscription update filtering / </a:t>
            </a:r>
            <a:r>
              <a:rPr lang="en-US" dirty="0" smtClean="0">
                <a:solidFill>
                  <a:srgbClr val="00B050"/>
                </a:solidFill>
              </a:rPr>
              <a:t>data processing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Data Access Array is a </a:t>
            </a:r>
            <a:r>
              <a:rPr lang="en-US" dirty="0" err="1" smtClean="0">
                <a:solidFill>
                  <a:srgbClr val="00B050"/>
                </a:solidFill>
              </a:rPr>
              <a:t>Lua</a:t>
            </a:r>
            <a:r>
              <a:rPr lang="en-US" dirty="0" smtClean="0">
                <a:solidFill>
                  <a:srgbClr val="00B050"/>
                </a:solidFill>
              </a:rPr>
              <a:t> object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Filter optionally returns proxy data </a:t>
            </a:r>
            <a:r>
              <a:rPr lang="en-US" smtClean="0">
                <a:solidFill>
                  <a:srgbClr val="00B050"/>
                </a:solidFill>
              </a:rPr>
              <a:t>object delivered in </a:t>
            </a:r>
            <a:r>
              <a:rPr lang="en-US" dirty="0" smtClean="0">
                <a:solidFill>
                  <a:srgbClr val="00B050"/>
                </a:solidFill>
              </a:rPr>
              <a:t>data payload to client</a:t>
            </a:r>
            <a:endParaRPr lang="en-US" dirty="0" smtClean="0"/>
          </a:p>
        </p:txBody>
      </p:sp>
      <p:sp>
        <p:nvSpPr>
          <p:cNvPr id="4" name="7-Point Star 3"/>
          <p:cNvSpPr/>
          <p:nvPr/>
        </p:nvSpPr>
        <p:spPr>
          <a:xfrm>
            <a:off x="6477000" y="2403529"/>
            <a:ext cx="1295400" cy="914400"/>
          </a:xfrm>
          <a:prstGeom prst="star7">
            <a:avLst/>
          </a:prstGeom>
          <a:solidFill>
            <a:srgbClr val="00B050"/>
          </a:solidFill>
          <a:effectLst>
            <a:glow rad="1270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</a:t>
            </a:r>
            <a:r>
              <a:rPr lang="en-US" dirty="0" smtClean="0"/>
              <a:t>Filters – </a:t>
            </a:r>
            <a:r>
              <a:rPr lang="en-US" dirty="0" err="1"/>
              <a:t>Lua</a:t>
            </a:r>
            <a:r>
              <a:rPr lang="en-US" dirty="0"/>
              <a:t>, a Brief Introduction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Lua</a:t>
            </a:r>
            <a:r>
              <a:rPr lang="en-US" dirty="0"/>
              <a:t>, a Brief Introduction (review)</a:t>
            </a:r>
          </a:p>
          <a:p>
            <a:r>
              <a:rPr lang="en-US" dirty="0"/>
              <a:t>EPICS Integration of </a:t>
            </a:r>
            <a:r>
              <a:rPr lang="en-US" dirty="0" err="1"/>
              <a:t>Lua</a:t>
            </a:r>
            <a:r>
              <a:rPr lang="en-US" dirty="0"/>
              <a:t> milestones (</a:t>
            </a:r>
            <a:r>
              <a:rPr lang="en-US" dirty="0" smtClean="0"/>
              <a:t>review)</a:t>
            </a:r>
          </a:p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Filters, </a:t>
            </a:r>
            <a:r>
              <a:rPr lang="en-US" dirty="0" smtClean="0"/>
              <a:t>Motivation</a:t>
            </a:r>
          </a:p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Filters,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Conclusions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</a:t>
            </a:r>
            <a:r>
              <a:rPr lang="en-US" dirty="0" smtClean="0"/>
              <a:t>Filters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/>
              <a:t>Lua</a:t>
            </a:r>
            <a:r>
              <a:rPr lang="en-US" dirty="0"/>
              <a:t>, a Brief Introduction (review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i="1" dirty="0"/>
              <a:t>embeddable</a:t>
            </a:r>
            <a:r>
              <a:rPr lang="en-US" dirty="0"/>
              <a:t> language was created in 1993 </a:t>
            </a:r>
          </a:p>
          <a:p>
            <a:pPr lvl="1"/>
            <a:r>
              <a:rPr lang="en-US" dirty="0"/>
              <a:t>By members of the Computer Graphics Technology Group (</a:t>
            </a:r>
            <a:r>
              <a:rPr lang="en-US" dirty="0" err="1"/>
              <a:t>Tecgraf</a:t>
            </a:r>
            <a:r>
              <a:rPr lang="en-US" dirty="0"/>
              <a:t>) at the Pontifical Catholic University of Rio de Janeiro, in Brazil.</a:t>
            </a:r>
          </a:p>
          <a:p>
            <a:r>
              <a:rPr lang="en-US" dirty="0"/>
              <a:t>"</a:t>
            </a:r>
            <a:r>
              <a:rPr lang="en-US" dirty="0" err="1"/>
              <a:t>Lua</a:t>
            </a:r>
            <a:r>
              <a:rPr lang="en-US" dirty="0"/>
              <a:t>" (pronounced </a:t>
            </a:r>
            <a:r>
              <a:rPr lang="en-US" b="1" dirty="0"/>
              <a:t>LOO-ah</a:t>
            </a:r>
            <a:r>
              <a:rPr lang="en-US" dirty="0"/>
              <a:t>) means "Moon" in Portuguese</a:t>
            </a:r>
          </a:p>
          <a:p>
            <a:r>
              <a:rPr lang="en-US" dirty="0"/>
              <a:t>Interpreted, compiled at load-time to byte-code</a:t>
            </a:r>
          </a:p>
          <a:p>
            <a:r>
              <a:rPr lang="en-US" dirty="0"/>
              <a:t>A mixture of C-like and Pascal-like syntax</a:t>
            </a:r>
          </a:p>
          <a:p>
            <a:r>
              <a:rPr lang="en-US" dirty="0"/>
              <a:t>Dynamic typed, automated conversion between string and </a:t>
            </a:r>
            <a:r>
              <a:rPr lang="en-US" dirty="0" smtClean="0"/>
              <a:t>numeric </a:t>
            </a:r>
            <a:r>
              <a:rPr lang="en-US" dirty="0"/>
              <a:t>types</a:t>
            </a:r>
          </a:p>
          <a:p>
            <a:r>
              <a:rPr lang="en-US" dirty="0"/>
              <a:t>Efficient virtual machine execution, small footprint, incremental garbage collection, easily interfaced with C code</a:t>
            </a:r>
          </a:p>
          <a:p>
            <a:r>
              <a:rPr lang="en-US" dirty="0"/>
              <a:t>Liberal MIT license</a:t>
            </a:r>
          </a:p>
          <a:p>
            <a:r>
              <a:rPr lang="en-US" dirty="0"/>
              <a:t>Some negatives also, see my talk at Michigan EPICS meeting</a:t>
            </a:r>
          </a:p>
          <a:p>
            <a:pPr lvl="1"/>
            <a:r>
              <a:rPr lang="en-US" dirty="0"/>
              <a:t>In particular, variables are globally scoped by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Processing </a:t>
            </a:r>
            <a:r>
              <a:rPr lang="en-US" sz="2800" dirty="0" err="1"/>
              <a:t>Lua</a:t>
            </a:r>
            <a:r>
              <a:rPr lang="en-US" sz="2800" dirty="0"/>
              <a:t> Subscription Filters</a:t>
            </a:r>
            <a:br>
              <a:rPr lang="en-US" sz="2800" dirty="0"/>
            </a:br>
            <a:r>
              <a:rPr lang="en-US" sz="2800" dirty="0"/>
              <a:t>– EPICS INTEGRATION Of </a:t>
            </a:r>
            <a:r>
              <a:rPr lang="en-US" sz="2800" dirty="0" err="1"/>
              <a:t>lua</a:t>
            </a:r>
            <a:r>
              <a:rPr lang="en-US" sz="2800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err="1"/>
              <a:t>Lua</a:t>
            </a:r>
            <a:r>
              <a:rPr lang="en-US" sz="2400" dirty="0"/>
              <a:t> 5.2.3, the current release, embedded inside of EPICS base</a:t>
            </a:r>
          </a:p>
          <a:p>
            <a:pPr lvl="1"/>
            <a:r>
              <a:rPr lang="en-US" sz="2400" dirty="0" smtClean="0"/>
              <a:t>Built by the EPICS build system</a:t>
            </a:r>
          </a:p>
          <a:p>
            <a:r>
              <a:rPr lang="en-US" sz="2400" dirty="0" err="1"/>
              <a:t>Lua</a:t>
            </a:r>
            <a:r>
              <a:rPr lang="en-US" sz="2400" dirty="0"/>
              <a:t> 5.2.3</a:t>
            </a:r>
            <a:r>
              <a:rPr lang="en-US" sz="2400" dirty="0" smtClean="0"/>
              <a:t> has the upgraded support for integer primitive types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current released version of </a:t>
            </a:r>
            <a:r>
              <a:rPr lang="en-US" sz="2400" dirty="0" err="1" smtClean="0"/>
              <a:t>Lua</a:t>
            </a:r>
            <a:r>
              <a:rPr lang="en-US" sz="2400" dirty="0" smtClean="0"/>
              <a:t> is now at 5.3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Processing </a:t>
            </a:r>
            <a:r>
              <a:rPr lang="en-US" sz="2800" dirty="0" err="1"/>
              <a:t>Lua</a:t>
            </a:r>
            <a:r>
              <a:rPr lang="en-US" sz="2800" dirty="0"/>
              <a:t> Subscription Filters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Lua</a:t>
            </a:r>
            <a:r>
              <a:rPr lang="en-US" sz="2000" dirty="0" smtClean="0"/>
              <a:t> based subscription filtering in the CA server</a:t>
            </a:r>
          </a:p>
          <a:p>
            <a:pPr lvl="1"/>
            <a:r>
              <a:rPr lang="en-US" sz="2000" dirty="0" smtClean="0"/>
              <a:t>Event queue is order correct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ased on C++ 11 shared pointer</a:t>
            </a:r>
          </a:p>
          <a:p>
            <a:pPr lvl="2"/>
            <a:r>
              <a:rPr lang="en-US" sz="2000" dirty="0" smtClean="0"/>
              <a:t>Subset of boost included in EPICS base supporting prior compilers</a:t>
            </a:r>
          </a:p>
          <a:p>
            <a:pPr lvl="1"/>
            <a:r>
              <a:rPr lang="en-US" sz="2000" dirty="0" smtClean="0"/>
              <a:t>Based on Data Access abstract base class</a:t>
            </a:r>
          </a:p>
          <a:p>
            <a:pPr lvl="2"/>
            <a:r>
              <a:rPr lang="en-US" sz="2000" dirty="0" smtClean="0"/>
              <a:t>Interface is independent of data source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8810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Processing </a:t>
            </a:r>
            <a:r>
              <a:rPr lang="en-US" sz="2800" dirty="0" err="1"/>
              <a:t>Lua</a:t>
            </a:r>
            <a:r>
              <a:rPr lang="en-US" sz="2800" dirty="0"/>
              <a:t> Subscription Filters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err="1"/>
              <a:t>Lua</a:t>
            </a:r>
            <a:r>
              <a:rPr lang="en-US" sz="1800" dirty="0"/>
              <a:t> based subscription filtering in the CA </a:t>
            </a:r>
            <a:r>
              <a:rPr lang="en-US" sz="1800" dirty="0" smtClean="0"/>
              <a:t>server</a:t>
            </a:r>
          </a:p>
          <a:p>
            <a:pPr marL="742950" lvl="2" indent="-342900"/>
            <a:r>
              <a:rPr lang="en-US" sz="2000" dirty="0" smtClean="0"/>
              <a:t>Filters specified in channel name postfix</a:t>
            </a:r>
          </a:p>
          <a:p>
            <a:pPr marL="1200150" lvl="3" indent="-342900"/>
            <a:r>
              <a:rPr lang="en-US" sz="2000" dirty="0" smtClean="0"/>
              <a:t>Invoking </a:t>
            </a:r>
            <a:r>
              <a:rPr lang="en-US" sz="2000" dirty="0" err="1" smtClean="0"/>
              <a:t>Lua</a:t>
            </a:r>
            <a:r>
              <a:rPr lang="en-US" sz="2000" dirty="0" smtClean="0"/>
              <a:t> methods supplied when the IOC boots</a:t>
            </a:r>
          </a:p>
          <a:p>
            <a:pPr marL="742950" lvl="2" indent="-342900"/>
            <a:r>
              <a:rPr lang="en-US" sz="2000" dirty="0" smtClean="0"/>
              <a:t>Each client attaching to the server </a:t>
            </a:r>
          </a:p>
          <a:p>
            <a:pPr marL="1200150" lvl="3" indent="-342900"/>
            <a:r>
              <a:rPr lang="en-US" sz="2000" dirty="0"/>
              <a:t>I</a:t>
            </a:r>
            <a:r>
              <a:rPr lang="en-US" sz="2000" dirty="0" smtClean="0"/>
              <a:t>nstantiates an independent </a:t>
            </a:r>
            <a:r>
              <a:rPr lang="en-US" sz="2000" dirty="0" err="1" smtClean="0"/>
              <a:t>Lua</a:t>
            </a:r>
            <a:r>
              <a:rPr lang="en-US" sz="2000" dirty="0" smtClean="0"/>
              <a:t> context</a:t>
            </a:r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38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</a:t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EPICS </a:t>
            </a:r>
            <a:r>
              <a:rPr lang="en-US" dirty="0" smtClean="0"/>
              <a:t>SHELL</a:t>
            </a:r>
          </a:p>
          <a:p>
            <a:pPr lvl="1"/>
            <a:r>
              <a:rPr lang="en-US" dirty="0"/>
              <a:t>In contrast, a fully functionality scripting language</a:t>
            </a:r>
          </a:p>
          <a:p>
            <a:pPr lvl="2"/>
            <a:r>
              <a:rPr lang="en-US" dirty="0"/>
              <a:t>Powerful libraries, built-in and </a:t>
            </a:r>
            <a:r>
              <a:rPr lang="en-US" dirty="0" smtClean="0"/>
              <a:t>community</a:t>
            </a:r>
          </a:p>
          <a:p>
            <a:r>
              <a:rPr lang="en-US" dirty="0"/>
              <a:t>An environment well proven for use in</a:t>
            </a:r>
          </a:p>
          <a:p>
            <a:pPr lvl="1"/>
            <a:r>
              <a:rPr lang="en-US" dirty="0"/>
              <a:t>Configuration</a:t>
            </a:r>
          </a:p>
          <a:p>
            <a:pPr lvl="1"/>
            <a:r>
              <a:rPr lang="en-US" dirty="0"/>
              <a:t>Scripting</a:t>
            </a:r>
          </a:p>
          <a:p>
            <a:pPr lvl="1"/>
            <a:r>
              <a:rPr lang="en-US" dirty="0" smtClean="0"/>
              <a:t>Rapid-prototyping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</a:t>
            </a:r>
            <a:r>
              <a:rPr lang="en-US" dirty="0" smtClean="0"/>
              <a:t>Filters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/>
              <a:t>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we have two computational record-level building block components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>
                <a:solidFill>
                  <a:schemeClr val="tx2"/>
                </a:solidFill>
              </a:rPr>
              <a:t>calc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record </a:t>
            </a:r>
            <a:endParaRPr lang="en-US" dirty="0"/>
          </a:p>
          <a:p>
            <a:pPr lvl="2"/>
            <a:r>
              <a:rPr lang="en-US" dirty="0" smtClean="0"/>
              <a:t>Excellent rapid prototyping, but limited functionality</a:t>
            </a:r>
          </a:p>
          <a:p>
            <a:pPr lvl="1"/>
            <a:r>
              <a:rPr lang="en-US" dirty="0" smtClean="0"/>
              <a:t>EPICS </a:t>
            </a:r>
            <a:r>
              <a:rPr lang="en-US" dirty="0" smtClean="0">
                <a:solidFill>
                  <a:schemeClr val="tx2"/>
                </a:solidFill>
              </a:rPr>
              <a:t>subroutine</a:t>
            </a:r>
            <a:r>
              <a:rPr lang="en-US" dirty="0" smtClean="0"/>
              <a:t> </a:t>
            </a:r>
            <a:r>
              <a:rPr lang="en-US" dirty="0"/>
              <a:t>record </a:t>
            </a:r>
            <a:endParaRPr lang="en-US" dirty="0" smtClean="0"/>
          </a:p>
          <a:p>
            <a:pPr marL="1200150" lvl="3" indent="-342900"/>
            <a:r>
              <a:rPr lang="en-US" dirty="0"/>
              <a:t>Excellent </a:t>
            </a:r>
            <a:r>
              <a:rPr lang="en-US" dirty="0" smtClean="0"/>
              <a:t>efficiency, but possibly less popular for rapid prototyping</a:t>
            </a:r>
          </a:p>
          <a:p>
            <a:pPr marL="342900" lvl="1" indent="-342900"/>
            <a:r>
              <a:rPr lang="en-US" dirty="0" smtClean="0"/>
              <a:t>A new </a:t>
            </a:r>
            <a:r>
              <a:rPr lang="en-US" dirty="0" err="1" smtClean="0">
                <a:solidFill>
                  <a:schemeClr val="tx2"/>
                </a:solidFill>
              </a:rPr>
              <a:t>Lua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based record provides</a:t>
            </a:r>
          </a:p>
          <a:p>
            <a:pPr marL="742950" lvl="2" indent="-342900"/>
            <a:r>
              <a:rPr lang="en-US" dirty="0" smtClean="0"/>
              <a:t>Comprehensive functionality set</a:t>
            </a:r>
          </a:p>
          <a:p>
            <a:pPr marL="742950" lvl="2" indent="-342900"/>
            <a:r>
              <a:rPr lang="en-US" dirty="0" smtClean="0"/>
              <a:t>A reasonable compromise runtime execution efficiency</a:t>
            </a:r>
          </a:p>
          <a:p>
            <a:pPr marL="742950" lvl="2" indent="-342900"/>
            <a:r>
              <a:rPr lang="en-US" dirty="0" smtClean="0"/>
              <a:t>The rapid prototyping we depend on with the </a:t>
            </a:r>
            <a:r>
              <a:rPr lang="en-US" dirty="0" err="1" smtClean="0"/>
              <a:t>calc</a:t>
            </a:r>
            <a:r>
              <a:rPr lang="en-US" dirty="0" smtClean="0"/>
              <a:t> record</a:t>
            </a:r>
          </a:p>
          <a:p>
            <a:pPr marL="1200150" lvl="3" indent="-342900"/>
            <a:r>
              <a:rPr lang="en-US" dirty="0" smtClean="0"/>
              <a:t>Upgrade in-place</a:t>
            </a:r>
          </a:p>
          <a:p>
            <a:pPr marL="1657350" lvl="4" indent="-342900"/>
            <a:r>
              <a:rPr lang="en-US" dirty="0" smtClean="0">
                <a:solidFill>
                  <a:srgbClr val="00B050"/>
                </a:solidFill>
              </a:rPr>
              <a:t>Runtime code updates</a:t>
            </a:r>
            <a:r>
              <a:rPr lang="en-US" dirty="0" smtClean="0"/>
              <a:t> via CA puts to </a:t>
            </a:r>
            <a:r>
              <a:rPr lang="en-US" dirty="0" err="1" smtClean="0"/>
              <a:t>lua</a:t>
            </a:r>
            <a:r>
              <a:rPr lang="en-US" dirty="0" smtClean="0"/>
              <a:t> record fields</a:t>
            </a:r>
          </a:p>
          <a:p>
            <a:pPr marL="742950" lvl="2" indent="-342900"/>
            <a:r>
              <a:rPr lang="en-US" dirty="0" smtClean="0"/>
              <a:t>And, hopefully the heavy lifting comes for </a:t>
            </a:r>
            <a:r>
              <a:rPr lang="en-US" dirty="0"/>
              <a:t>free with </a:t>
            </a:r>
            <a:r>
              <a:rPr lang="en-US" dirty="0" err="1" smtClean="0"/>
              <a:t>Lua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r>
              <a:rPr lang="en-US" dirty="0" err="1"/>
              <a:t>Lua</a:t>
            </a:r>
            <a:r>
              <a:rPr lang="en-US" dirty="0"/>
              <a:t> Subscription Filters</a:t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IOC’s registrar enhanced to allow registration of </a:t>
            </a:r>
          </a:p>
          <a:p>
            <a:pPr lvl="1"/>
            <a:r>
              <a:rPr lang="en-US" dirty="0" smtClean="0"/>
              <a:t>C object code embedded </a:t>
            </a:r>
            <a:r>
              <a:rPr lang="en-US" dirty="0" err="1" smtClean="0"/>
              <a:t>Lua</a:t>
            </a:r>
            <a:r>
              <a:rPr lang="en-US" dirty="0" smtClean="0"/>
              <a:t> code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interfaced C code</a:t>
            </a:r>
          </a:p>
          <a:p>
            <a:r>
              <a:rPr lang="en-US" dirty="0" smtClean="0"/>
              <a:t>Facilitate these components to be instantiated into </a:t>
            </a:r>
            <a:r>
              <a:rPr lang="en-US" dirty="0" err="1" smtClean="0"/>
              <a:t>Lua</a:t>
            </a:r>
            <a:r>
              <a:rPr lang="en-US" dirty="0" smtClean="0"/>
              <a:t> contexts when they initialize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/>
              <a:t>Lua</a:t>
            </a:r>
            <a:r>
              <a:rPr lang="en-US" dirty="0" smtClean="0"/>
              <a:t> IOC Shell per-shell </a:t>
            </a:r>
            <a:r>
              <a:rPr lang="en-US" dirty="0"/>
              <a:t>private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/>
              <a:t>Lua</a:t>
            </a:r>
            <a:r>
              <a:rPr lang="en-US" dirty="0" smtClean="0"/>
              <a:t> record per-record private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/>
              <a:t>contexts</a:t>
            </a:r>
            <a:endParaRPr lang="en-US" dirty="0" smtClean="0"/>
          </a:p>
          <a:p>
            <a:pPr lvl="1"/>
            <a:r>
              <a:rPr lang="en-US" dirty="0" smtClean="0"/>
              <a:t>EPICS CA server per-client private </a:t>
            </a:r>
            <a:r>
              <a:rPr lang="en-US" dirty="0" err="1" smtClean="0"/>
              <a:t>Lua</a:t>
            </a:r>
            <a:r>
              <a:rPr lang="en-US" dirty="0" smtClean="0"/>
              <a:t> contexts</a:t>
            </a:r>
          </a:p>
          <a:p>
            <a:r>
              <a:rPr lang="en-US" dirty="0" smtClean="0"/>
              <a:t>Use C++ </a:t>
            </a:r>
            <a:r>
              <a:rPr lang="en-US" dirty="0" err="1" smtClean="0"/>
              <a:t>shared_ptr</a:t>
            </a:r>
            <a:r>
              <a:rPr lang="en-US" dirty="0" smtClean="0"/>
              <a:t> for life time management of </a:t>
            </a:r>
            <a:r>
              <a:rPr lang="en-US" dirty="0"/>
              <a:t>read-only </a:t>
            </a:r>
            <a:r>
              <a:rPr lang="en-US" dirty="0" err="1"/>
              <a:t>Lua</a:t>
            </a:r>
            <a:r>
              <a:rPr lang="en-US" dirty="0"/>
              <a:t> byte code chunks </a:t>
            </a:r>
            <a:endParaRPr lang="en-US" dirty="0" smtClean="0"/>
          </a:p>
          <a:p>
            <a:pPr lvl="1"/>
            <a:r>
              <a:rPr lang="en-US" dirty="0" smtClean="0"/>
              <a:t>Less overhead, no </a:t>
            </a:r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4277</TotalTime>
  <Words>816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EPICS Modifications enabling Lua –Based Data Processing Subscription Update Filters</vt:lpstr>
      <vt:lpstr>Data Processing Lua Subscription Filters – Lua, a Brief Introduction (review)</vt:lpstr>
      <vt:lpstr>Data Processing Lua Subscription Filters – Lua, a Brief Introduction (review)</vt:lpstr>
      <vt:lpstr>Data Processing Lua Subscription Filters – EPICS INTEGRATION Of lua milestones</vt:lpstr>
      <vt:lpstr>Data Processing Lua Subscription Filters – EPICS INTEGRATION Of lua milestones</vt:lpstr>
      <vt:lpstr>Data Processing Lua Subscription Filters – EPICS INTEGRATION Of lua milestones</vt:lpstr>
      <vt:lpstr>Data Processing Lua Subscription Filters – EPICS INTEGRATION Of lua milestones</vt:lpstr>
      <vt:lpstr>Data Processing Lua Subscription Filters – EPICS INTEGRATION Of lua milestones</vt:lpstr>
      <vt:lpstr>Data Processing Lua Subscription Filters – EPICS INTEGRATION Of lua milestones</vt:lpstr>
      <vt:lpstr>Data Processing Lua Subscription Filters – Motivation</vt:lpstr>
      <vt:lpstr>Data Processing Lua Subscription Filters – implementation</vt:lpstr>
      <vt:lpstr>Data Processing Lua Subscription Filters – status</vt:lpstr>
      <vt:lpstr>Data Processing Lua Subscription Filters – conclusion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Lua Chunk Vault, an enhancement to epics base</dc:title>
  <dc:creator>Jeffrey O. Hill</dc:creator>
  <cp:lastModifiedBy>Jeffrey O. Hill</cp:lastModifiedBy>
  <cp:revision>31</cp:revision>
  <dcterms:created xsi:type="dcterms:W3CDTF">2017-10-03T00:03:29Z</dcterms:created>
  <dcterms:modified xsi:type="dcterms:W3CDTF">2018-06-08T19:48:02Z</dcterms:modified>
</cp:coreProperties>
</file>