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67" r:id="rId4"/>
    <p:sldId id="276" r:id="rId5"/>
    <p:sldId id="257" r:id="rId6"/>
    <p:sldId id="271" r:id="rId7"/>
    <p:sldId id="265" r:id="rId8"/>
    <p:sldId id="273" r:id="rId9"/>
    <p:sldId id="270" r:id="rId10"/>
    <p:sldId id="266" r:id="rId11"/>
    <p:sldId id="264" r:id="rId12"/>
    <p:sldId id="258" r:id="rId13"/>
    <p:sldId id="259" r:id="rId14"/>
    <p:sldId id="260" r:id="rId15"/>
    <p:sldId id="261" r:id="rId16"/>
    <p:sldId id="262" r:id="rId17"/>
    <p:sldId id="275" r:id="rId18"/>
    <p:sldId id="277" r:id="rId19"/>
    <p:sldId id="274" r:id="rId20"/>
    <p:sldId id="268" r:id="rId21"/>
    <p:sldId id="272" r:id="rId22"/>
    <p:sldId id="269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4"/>
    <p:restoredTop sz="94599"/>
  </p:normalViewPr>
  <p:slideViewPr>
    <p:cSldViewPr snapToGrid="0" snapToObjects="1">
      <p:cViewPr varScale="1">
        <p:scale>
          <a:sx n="103" d="100"/>
          <a:sy n="103" d="100"/>
        </p:scale>
        <p:origin x="1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04D1-C6F7-074D-B940-9250B1671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98F7D-174B-B34B-96E5-3147423F0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00F1F-1713-D948-B23E-E2E0147A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9F39-5946-FE45-8C0F-1FB5C3B4CE9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36CB4-FE56-C64B-AA57-12D1E06E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8EE92-FD93-1640-9FE2-BE192CD5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2F5-7F5D-1646-9F33-0C3195FF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2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EB3D-6369-B143-8241-EAAC3D11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4587D-F3D2-0B4B-B25E-3F136C1B6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89223-35CF-7E4B-AE1B-0484C2A6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9F39-5946-FE45-8C0F-1FB5C3B4CE9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33FED-881E-3043-9B22-BC392AC5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65456-999D-6E45-841F-B61D7B57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2F5-7F5D-1646-9F33-0C3195FF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1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3104E-6B24-C342-8C7F-9F7AD233C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D61F3-C1B8-ED4C-BC4B-4FCB98850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233EF-6EB9-F742-9300-DB1AC6D0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9F39-5946-FE45-8C0F-1FB5C3B4CE9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85CF0-AF70-6A4C-B864-9CFF1AD7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62C6D-6A4A-F642-A30F-EEC94224A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2F5-7F5D-1646-9F33-0C3195FF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9DAC-AE35-284D-B0FD-7BBE6DE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9326-9556-EA46-AA92-D107FC025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0B450-3953-484C-BAAF-CD370EC9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9F39-5946-FE45-8C0F-1FB5C3B4CE9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34A93-CD85-0C42-9E65-F33F295B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328D0-0367-0E48-9AEB-8AB51B4B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2F5-7F5D-1646-9F33-0C3195FF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D5046-9C24-484D-945C-23637B47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7D204-78DE-EF40-BE33-49F1D31E8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AA00E-01BC-3E4A-8070-E4F3BADA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9F39-5946-FE45-8C0F-1FB5C3B4CE9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88228-D762-8640-891C-850ED9CC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0582A-4EEA-6E4D-AAF0-08F4F2E3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2F5-7F5D-1646-9F33-0C3195FF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2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9BAD-F0A0-EF4D-AFEA-DC14AF56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FED0-2BF8-D24F-A2B8-96245CE7A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C88AE-60FE-3147-9A26-A560003A5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D33F3-50CB-FF4A-8CE5-8155C665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9F39-5946-FE45-8C0F-1FB5C3B4CE9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5DE9C-C9E3-1440-AE9E-455BD470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4E3C3-959F-334E-AA7A-98996072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2F5-7F5D-1646-9F33-0C3195FF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8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3A80-89A2-554D-ADB9-0A942805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1A1AA-60ED-1D45-A5D1-CE78C687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4A0AA-5FD2-B347-A5B9-B4C908BB1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C0060-B2B2-AE45-9BE6-3FE92C6AE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BB88A-DEB7-7E44-9F35-A370A28E9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9B2C1-8895-024C-B6E3-00CE9D75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9F39-5946-FE45-8C0F-1FB5C3B4CE9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F3268-3819-4144-A98C-43B9EE40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9B525-135D-3444-986D-6F32F780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2F5-7F5D-1646-9F33-0C3195FF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2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0BDA-B44F-4646-AC5C-E744BE32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0FB79-F44B-F64E-A783-08755C7C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9F39-5946-FE45-8C0F-1FB5C3B4CE9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973E0-54CF-5849-B015-3136E324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05A04-922A-A645-864A-08FC9765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2F5-7F5D-1646-9F33-0C3195FF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3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75100-1717-9E47-B2BD-FA4F57D03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9F39-5946-FE45-8C0F-1FB5C3B4CE9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F4E8A-A3F7-1240-A1EC-4046A894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56DF8-9ADA-B845-A8BF-462C6AF6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2F5-7F5D-1646-9F33-0C3195FF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9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AA78-BE07-7340-9C74-7994F77C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A3A3E-68ED-6740-B86E-09BDF9686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7AD6D-4A5E-FF4F-993F-333FE809D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06BF3-CC47-E44E-A10B-1DFE4DA9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9F39-5946-FE45-8C0F-1FB5C3B4CE9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EB056-27B6-B144-BE4D-EF271F60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A692D-5FC2-3141-B105-430533D0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2F5-7F5D-1646-9F33-0C3195FF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6562-BBD1-694B-90C6-36E5F8B7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4843B-5081-A849-9C16-66310F74A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1128A-C7B6-334E-997D-27309818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75475-4753-C34C-9B4A-75748D47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9F39-5946-FE45-8C0F-1FB5C3B4CE9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02A92-363B-6447-8B43-CDE0B67C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6ABE7-B983-7240-9367-C0947BC0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52F5-7F5D-1646-9F33-0C3195FF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A18C9-FEFB-DC40-A879-A7ACB651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97634-F481-6B4E-8B09-F3D638FD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5FB5-9D10-E745-812E-23B690620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49F39-5946-FE45-8C0F-1FB5C3B4CE9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2F2AD-4526-1D47-A16B-C610318E3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E95D7-40F4-BC48-BC35-3DE6D9D7D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352F5-7F5D-1646-9F33-0C3195FF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4ACF4-1616-C74F-8845-4BE730FB4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47341"/>
          </a:xfrm>
        </p:spPr>
        <p:txBody>
          <a:bodyPr/>
          <a:lstStyle/>
          <a:p>
            <a:r>
              <a:rPr lang="en-US" dirty="0"/>
              <a:t>Phoebus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E9E76-6F77-C946-B73F-7279D9082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474" y="3361038"/>
            <a:ext cx="9144000" cy="2666783"/>
          </a:xfrm>
        </p:spPr>
        <p:txBody>
          <a:bodyPr>
            <a:normAutofit/>
          </a:bodyPr>
          <a:lstStyle/>
          <a:p>
            <a:r>
              <a:rPr lang="en-US" dirty="0"/>
              <a:t>June 2018</a:t>
            </a:r>
            <a:br>
              <a:rPr lang="en-US" dirty="0"/>
            </a:br>
            <a:r>
              <a:rPr lang="en-US" dirty="0"/>
              <a:t> ANL EPICS Meeting</a:t>
            </a:r>
          </a:p>
          <a:p>
            <a:endParaRPr lang="en-US" dirty="0"/>
          </a:p>
          <a:p>
            <a:r>
              <a:rPr lang="en-US" dirty="0"/>
              <a:t>Kay Kasemir, ORNL</a:t>
            </a:r>
          </a:p>
          <a:p>
            <a:r>
              <a:rPr lang="en-US" dirty="0"/>
              <a:t>Kunal Shroff</a:t>
            </a:r>
          </a:p>
        </p:txBody>
      </p:sp>
    </p:spTree>
    <p:extLst>
      <p:ext uri="{BB962C8B-B14F-4D97-AF65-F5344CB8AC3E}">
        <p14:creationId xmlns:p14="http://schemas.microsoft.com/office/powerpoint/2010/main" val="66747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E9F8-0DB5-1749-A420-E7C21752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Startup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76DD-553F-824F-88C5-B7F75DE35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957293" cy="4351338"/>
          </a:xfrm>
        </p:spPr>
        <p:txBody>
          <a:bodyPr/>
          <a:lstStyle/>
          <a:p>
            <a:r>
              <a:rPr lang="en-US" dirty="0"/>
              <a:t>CS-Studio on Eclipse: 8 secs</a:t>
            </a:r>
            <a:br>
              <a:rPr lang="en-US" dirty="0"/>
            </a:br>
            <a:r>
              <a:rPr lang="en-US" sz="1800" dirty="0"/>
              <a:t>(details depend on what’s being restored)</a:t>
            </a:r>
          </a:p>
          <a:p>
            <a:endParaRPr lang="en-US" dirty="0"/>
          </a:p>
          <a:p>
            <a:r>
              <a:rPr lang="en-US" dirty="0"/>
              <a:t>Open files from command line:</a:t>
            </a:r>
            <a:br>
              <a:rPr lang="en-US" dirty="0"/>
            </a:br>
            <a:r>
              <a:rPr lang="en-US" dirty="0"/>
              <a:t>Only display files.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Not always finding the running instance because needs to locate window.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202D86-990E-B943-97BE-796B0CF8BF56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778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Phoebus: 4 secs</a:t>
            </a:r>
            <a:br>
              <a:rPr lang="en-US" dirty="0"/>
            </a:br>
            <a:r>
              <a:rPr lang="en-US" sz="1800" dirty="0"/>
              <a:t>(for a similar collection of panels)</a:t>
            </a:r>
          </a:p>
          <a:p>
            <a:endParaRPr lang="en-US" dirty="0"/>
          </a:p>
          <a:p>
            <a:r>
              <a:rPr lang="en-US" dirty="0" err="1"/>
              <a:t>phoebus.sh</a:t>
            </a:r>
            <a:r>
              <a:rPr lang="en-US" dirty="0"/>
              <a:t> -resource ..</a:t>
            </a:r>
            <a:br>
              <a:rPr lang="en-US" dirty="0"/>
            </a:br>
            <a:r>
              <a:rPr lang="en-US" dirty="0"/>
              <a:t>Open display files,</a:t>
            </a:r>
            <a:br>
              <a:rPr lang="en-US" dirty="0"/>
            </a:br>
            <a:r>
              <a:rPr lang="en-US" dirty="0"/>
              <a:t>or probe, PV Table, .. with PVs.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Succeeds because connects to TCP port.</a:t>
            </a:r>
          </a:p>
        </p:txBody>
      </p:sp>
    </p:spTree>
    <p:extLst>
      <p:ext uri="{BB962C8B-B14F-4D97-AF65-F5344CB8AC3E}">
        <p14:creationId xmlns:p14="http://schemas.microsoft.com/office/powerpoint/2010/main" val="159422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D180-7C74-F543-A9D2-85F75F30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/>
              <a:t>Eclipse: Little control where new panels open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046EC-7E1C-B144-9A1C-2F7A710EC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" y="1572767"/>
            <a:ext cx="3026664" cy="4742689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Floating ‘Quick view’ panels?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Console in middle?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Empty Properties?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60058-2C8E-E340-B471-4ED2E5372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216" y="1404412"/>
            <a:ext cx="8558784" cy="54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9B5F-0BBC-3043-B4A6-190F9D06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Docking: Like Tabs in web browser,</a:t>
            </a:r>
            <a:br>
              <a:rPr lang="en-US" dirty="0"/>
            </a:br>
            <a:r>
              <a:rPr lang="en-US" dirty="0"/>
              <a:t>                plus “split” and “detach”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0F5BFD-0F6D-6444-A1DD-B0AAFC794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705" y="1825625"/>
            <a:ext cx="8932590" cy="4351338"/>
          </a:xfrm>
        </p:spPr>
      </p:pic>
    </p:spTree>
    <p:extLst>
      <p:ext uri="{BB962C8B-B14F-4D97-AF65-F5344CB8AC3E}">
        <p14:creationId xmlns:p14="http://schemas.microsoft.com/office/powerpoint/2010/main" val="324838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099C-6B38-5E47-9EC3-66871CE3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with horizontal Split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E7B27D-8351-8C4F-B560-44AD8047C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25" y="1825625"/>
            <a:ext cx="8905950" cy="4351338"/>
          </a:xfrm>
        </p:spPr>
      </p:pic>
    </p:spTree>
    <p:extLst>
      <p:ext uri="{BB962C8B-B14F-4D97-AF65-F5344CB8AC3E}">
        <p14:creationId xmlns:p14="http://schemas.microsoft.com/office/powerpoint/2010/main" val="342462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DFEE-8322-764E-90D5-238B5D43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.. Added tab to new section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468179-4DD3-8A47-930C-DAEB9A749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688" y="1825625"/>
            <a:ext cx="8886624" cy="4351338"/>
          </a:xfrm>
        </p:spPr>
      </p:pic>
    </p:spTree>
    <p:extLst>
      <p:ext uri="{BB962C8B-B14F-4D97-AF65-F5344CB8AC3E}">
        <p14:creationId xmlns:p14="http://schemas.microsoft.com/office/powerpoint/2010/main" val="46863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C7B1-A872-5D45-B2F8-21C65513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split further…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E3A556-666E-E444-900C-2DBE238B1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932" y="1825625"/>
            <a:ext cx="8958136" cy="4351338"/>
          </a:xfrm>
        </p:spPr>
      </p:pic>
    </p:spTree>
    <p:extLst>
      <p:ext uri="{BB962C8B-B14F-4D97-AF65-F5344CB8AC3E}">
        <p14:creationId xmlns:p14="http://schemas.microsoft.com/office/powerpoint/2010/main" val="255455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C9DB-EB07-0649-AC7B-A4BBAD94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Added another tab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D2FDC3-757A-C445-80F5-51CABCE13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007" y="1825625"/>
            <a:ext cx="8925985" cy="4351338"/>
          </a:xfrm>
        </p:spPr>
      </p:pic>
    </p:spTree>
    <p:extLst>
      <p:ext uri="{BB962C8B-B14F-4D97-AF65-F5344CB8AC3E}">
        <p14:creationId xmlns:p14="http://schemas.microsoft.com/office/powerpoint/2010/main" val="117961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3EB2-9DE4-B641-994F-61D38427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579"/>
          </a:xfrm>
        </p:spPr>
        <p:txBody>
          <a:bodyPr/>
          <a:lstStyle/>
          <a:p>
            <a:r>
              <a:rPr lang="en-US" dirty="0"/>
              <a:t>Save and Re-Load Layouts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CC70A-7C9F-234D-B734-33A1E3BC2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989381"/>
            <a:ext cx="10692384" cy="58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77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CE30-B6B1-5441-89F6-D6ED1C73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txBody>
          <a:bodyPr/>
          <a:lstStyle/>
          <a:p>
            <a:r>
              <a:rPr lang="en-US" dirty="0"/>
              <a:t>Fixed Layout Sections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1A61E-A2A7-6A4E-B8E8-F7D45A02E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5088"/>
            <a:ext cx="11332362" cy="5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98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10A5-33CF-B142-8200-BA7DC2A0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/>
          <a:lstStyle/>
          <a:p>
            <a:r>
              <a:rPr lang="en-US" dirty="0"/>
              <a:t>Open Tools from Command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28927-02B7-304F-A04F-5DD3B7CD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60756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-resource /path/to/file  </a:t>
            </a:r>
            <a:r>
              <a:rPr lang="en-US" sz="2200" dirty="0"/>
              <a:t>                                             </a:t>
            </a:r>
            <a:r>
              <a:rPr lang="en-US" dirty="0"/>
              <a:t>                    - Opens that file with the default application.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-resource file:/path/to/file </a:t>
            </a:r>
            <a:r>
              <a:rPr lang="en-US" sz="2200" dirty="0"/>
              <a:t>          </a:t>
            </a:r>
            <a:r>
              <a:rPr lang="en-US" dirty="0"/>
              <a:t>                                       - Same, but makes the 'file' schema specific.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-resource http://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my.site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/path/to/file</a:t>
            </a:r>
            <a:r>
              <a:rPr lang="en-US" sz="2200" dirty="0"/>
              <a:t>   </a:t>
            </a:r>
            <a:r>
              <a:rPr lang="en-US" dirty="0"/>
              <a:t>                            - Reads web link, opens with default application.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-resource file:/path/to/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file?app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display_runtime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/>
              <a:t>- Opens file with '</a:t>
            </a:r>
            <a:r>
              <a:rPr lang="en-US" dirty="0" err="1"/>
              <a:t>display_runtime</a:t>
            </a:r>
            <a:r>
              <a:rPr lang="en-US" dirty="0"/>
              <a:t>' app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                   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MACRO1=value+1&amp;MACRO2=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/>
              <a:t>                            passing macros.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-resource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://?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SomePV&amp;app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=probe </a:t>
            </a:r>
            <a:r>
              <a:rPr lang="en-US" dirty="0"/>
              <a:t>                                 - Opens the ‘</a:t>
            </a:r>
            <a:r>
              <a:rPr lang="en-US" dirty="0" err="1"/>
              <a:t>SomePV</a:t>
            </a:r>
            <a:r>
              <a:rPr lang="en-US" dirty="0"/>
              <a:t>’ with 'probe'.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-resource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://?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SomePV&amp;OtherPV&amp;app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pv_table</a:t>
            </a:r>
            <a:r>
              <a:rPr lang="en-US" sz="2300" dirty="0"/>
              <a:t> </a:t>
            </a:r>
            <a:r>
              <a:rPr lang="en-US" dirty="0"/>
              <a:t>           - Opens two PVs PV with '</a:t>
            </a:r>
            <a:r>
              <a:rPr lang="en-US" dirty="0" err="1"/>
              <a:t>pv_table</a:t>
            </a:r>
            <a:r>
              <a:rPr lang="en-US" dirty="0"/>
              <a:t>’.</a:t>
            </a:r>
          </a:p>
          <a:p>
            <a:endParaRPr lang="en-US" dirty="0"/>
          </a:p>
          <a:p>
            <a:r>
              <a:rPr lang="en-US" dirty="0"/>
              <a:t>First call will start </a:t>
            </a:r>
            <a:r>
              <a:rPr lang="en-US" dirty="0" err="1"/>
              <a:t>phoebus</a:t>
            </a:r>
            <a:endParaRPr lang="en-US" dirty="0"/>
          </a:p>
          <a:p>
            <a:endParaRPr lang="en-US" dirty="0"/>
          </a:p>
          <a:p>
            <a:r>
              <a:rPr lang="en-US" dirty="0"/>
              <a:t>Follow-up calls can open resource in existing window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Used to integrate RCP-based CS-Studio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DB24F-67CC-6D45-B8D5-22F8B302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76" r="30343" b="2518"/>
          <a:stretch/>
        </p:blipFill>
        <p:spPr>
          <a:xfrm>
            <a:off x="6894094" y="4062682"/>
            <a:ext cx="3513221" cy="27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8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8ED87-989A-3F44-93B2-820B3C07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2842"/>
          </a:xfrm>
        </p:spPr>
        <p:txBody>
          <a:bodyPr>
            <a:normAutofit fontScale="90000"/>
          </a:bodyPr>
          <a:lstStyle/>
          <a:p>
            <a:r>
              <a:rPr lang="en-US" dirty="0"/>
              <a:t>Key CS-Studio Feedback, Developers &amp;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7855-22A6-E64A-B17D-EC6CA9EA0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Useful Applications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Nice Integration</a:t>
            </a:r>
          </a:p>
          <a:p>
            <a:pPr marL="0" indent="0">
              <a:buClr>
                <a:srgbClr val="00B050"/>
              </a:buClr>
              <a:buNone/>
            </a:pPr>
            <a:endParaRPr lang="en-US" dirty="0"/>
          </a:p>
          <a:p>
            <a:endParaRPr lang="en-US" dirty="0"/>
          </a:p>
          <a:p>
            <a:pPr>
              <a:buClr>
                <a:srgbClr val="FF0000"/>
              </a:buClr>
              <a:buFont typeface=".AppleSystemUIFont"/>
              <a:buChar char="-"/>
            </a:pPr>
            <a:r>
              <a:rPr lang="en-US" dirty="0"/>
              <a:t>Fragile, long build process (&gt;30 minutes!)</a:t>
            </a:r>
          </a:p>
          <a:p>
            <a:pPr>
              <a:buClr>
                <a:srgbClr val="FF0000"/>
              </a:buClr>
              <a:buFont typeface=".AppleSystemUIFont"/>
              <a:buChar char="-"/>
            </a:pPr>
            <a:r>
              <a:rPr lang="en-US" dirty="0"/>
              <a:t>Hard to create site-specific “Product”</a:t>
            </a:r>
          </a:p>
          <a:p>
            <a:pPr>
              <a:buClr>
                <a:srgbClr val="FF0000"/>
              </a:buClr>
              <a:buFont typeface=".AppleSystemUIFont"/>
              <a:buChar char="-"/>
            </a:pPr>
            <a:r>
              <a:rPr lang="en-US" dirty="0"/>
              <a:t>Awkward, haphazard window &amp; workspace environment</a:t>
            </a:r>
          </a:p>
        </p:txBody>
      </p:sp>
    </p:spTree>
    <p:extLst>
      <p:ext uri="{BB962C8B-B14F-4D97-AF65-F5344CB8AC3E}">
        <p14:creationId xmlns:p14="http://schemas.microsoft.com/office/powerpoint/2010/main" val="3760134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501E-F1D4-1D46-AFCE-B578D197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31" y="357132"/>
            <a:ext cx="10512862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0A5FF-8FF2-8941-A619-A8A46E246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32" y="1025054"/>
            <a:ext cx="5531339" cy="52370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/>
              <a:t>Completed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 Probe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 PV Tree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 PV Table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 File Browser (basic)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 Data Browser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 Display Builder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 Scan UI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 Scan Server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 .. and infrastructure: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Autocomplete, Macros, ..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Build &amp; </a:t>
            </a:r>
            <a:r>
              <a:rPr lang="en-US"/>
              <a:t>Development Environment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99% compatibility with existing</a:t>
            </a:r>
            <a:br>
              <a:rPr lang="en-US" dirty="0"/>
            </a:br>
            <a:r>
              <a:rPr lang="en-US" dirty="0"/>
              <a:t>PV Table, Display Builder, Data Browser configuration files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679885-9016-7D45-823C-397DF8B390BC}"/>
              </a:ext>
            </a:extLst>
          </p:cNvPr>
          <p:cNvSpPr txBox="1">
            <a:spLocks/>
          </p:cNvSpPr>
          <p:nvPr/>
        </p:nvSpPr>
        <p:spPr>
          <a:xfrm>
            <a:off x="4637629" y="1025054"/>
            <a:ext cx="7098759" cy="5237063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99" dirty="0">
                <a:latin typeface="+mj-lt"/>
              </a:rPr>
              <a:t>Plan (end of 2018)</a:t>
            </a: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Alarm UI (required for SNS beam lines)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Channel Finder UI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Logbook Support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CS-Studio/Eclipse integration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Also planned, but not essential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File Browser (better)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Archive Engine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5FAB5-D4C0-4644-A0FB-5FE2E74FC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663" y="3678953"/>
            <a:ext cx="5079750" cy="31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40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55" y="0"/>
            <a:ext cx="9753601" cy="6807817"/>
          </a:xfrm>
        </p:spPr>
      </p:pic>
      <p:sp>
        <p:nvSpPr>
          <p:cNvPr id="7" name="Rectangle 6"/>
          <p:cNvSpPr/>
          <p:nvPr/>
        </p:nvSpPr>
        <p:spPr>
          <a:xfrm>
            <a:off x="2359378" y="4910667"/>
            <a:ext cx="2889955" cy="155786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Phoebus based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Channel Finder Tree w/t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Lazy loading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4.5k </a:t>
            </a:r>
            <a:r>
              <a:rPr lang="en-US" dirty="0" err="1">
                <a:solidFill>
                  <a:schemeClr val="bg1"/>
                </a:solidFill>
              </a:rPr>
              <a:t>Loc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1467" y="4910667"/>
            <a:ext cx="2889955" cy="155786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Eclipse based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Channel Finder Tree w/t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Lazy loading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11.2k </a:t>
            </a:r>
            <a:r>
              <a:rPr lang="en-US" dirty="0" err="1">
                <a:solidFill>
                  <a:schemeClr val="bg1"/>
                </a:solidFill>
              </a:rPr>
              <a:t>Loc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0050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54438E-3598-5A47-9311-FE006CF92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41"/>
          <a:stretch/>
        </p:blipFill>
        <p:spPr>
          <a:xfrm>
            <a:off x="101083" y="893"/>
            <a:ext cx="11847930" cy="68571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AA0AD5-1A5B-F647-BCE3-B6F78D35693E}"/>
              </a:ext>
            </a:extLst>
          </p:cNvPr>
          <p:cNvCxnSpPr/>
          <p:nvPr/>
        </p:nvCxnSpPr>
        <p:spPr>
          <a:xfrm>
            <a:off x="11410426" y="6826739"/>
            <a:ext cx="44104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256DCE-2014-E047-9D10-241A6F535254}"/>
              </a:ext>
            </a:extLst>
          </p:cNvPr>
          <p:cNvSpPr txBox="1"/>
          <p:nvPr/>
        </p:nvSpPr>
        <p:spPr>
          <a:xfrm>
            <a:off x="9900890" y="1886868"/>
            <a:ext cx="188821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CS-Studio with Eclipse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50ECB3-210C-4948-BAFB-5CF6A35E8296}"/>
              </a:ext>
            </a:extLst>
          </p:cNvPr>
          <p:cNvSpPr txBox="1"/>
          <p:nvPr/>
        </p:nvSpPr>
        <p:spPr>
          <a:xfrm>
            <a:off x="3977843" y="1759528"/>
            <a:ext cx="1974468" cy="9848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Phoebus: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¼ CPU,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½ Memory</a:t>
            </a:r>
          </a:p>
        </p:txBody>
      </p:sp>
    </p:spTree>
    <p:extLst>
      <p:ext uri="{BB962C8B-B14F-4D97-AF65-F5344CB8AC3E}">
        <p14:creationId xmlns:p14="http://schemas.microsoft.com/office/powerpoint/2010/main" val="2399476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F551-C64A-9046-805E-9D95C681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7444" cy="846599"/>
          </a:xfrm>
        </p:spPr>
        <p:txBody>
          <a:bodyPr/>
          <a:lstStyle/>
          <a:p>
            <a:r>
              <a:rPr lang="en-US" dirty="0"/>
              <a:t>Phoebus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D5774-2012-9544-9EF2-4258286C6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167"/>
            <a:ext cx="7655719" cy="51778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next version of CS-Studio</a:t>
            </a:r>
          </a:p>
          <a:p>
            <a:endParaRPr lang="en-US" dirty="0"/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Simpler, faster development setup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endParaRPr lang="en-US" dirty="0"/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Simpler, more obvious panel layout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endParaRPr lang="en-US" dirty="0"/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On track for 1</a:t>
            </a:r>
            <a:r>
              <a:rPr lang="en-US" baseline="30000" dirty="0"/>
              <a:t>st</a:t>
            </a:r>
            <a:r>
              <a:rPr lang="en-US" dirty="0"/>
              <a:t> release end of 2018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1AB344-9F03-EE4D-9DBB-F64CB3C8D43E}"/>
              </a:ext>
            </a:extLst>
          </p:cNvPr>
          <p:cNvGrpSpPr/>
          <p:nvPr/>
        </p:nvGrpSpPr>
        <p:grpSpPr>
          <a:xfrm>
            <a:off x="8801896" y="1157133"/>
            <a:ext cx="2258293" cy="3778595"/>
            <a:chOff x="8800308" y="1157133"/>
            <a:chExt cx="2258293" cy="377859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42C66F0-9932-F144-AA6A-C8BC5C51E770}"/>
                </a:ext>
              </a:extLst>
            </p:cNvPr>
            <p:cNvSpPr/>
            <p:nvPr/>
          </p:nvSpPr>
          <p:spPr>
            <a:xfrm>
              <a:off x="8800308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Phoebus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65DC6C71-5C13-2645-B93E-DFE80B414F29}"/>
                </a:ext>
              </a:extLst>
            </p:cNvPr>
            <p:cNvSpPr/>
            <p:nvPr/>
          </p:nvSpPr>
          <p:spPr>
            <a:xfrm>
              <a:off x="8800308" y="3227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765B33B-6F50-2147-8493-A1FC9FA6C9B1}"/>
                </a:ext>
              </a:extLst>
            </p:cNvPr>
            <p:cNvSpPr/>
            <p:nvPr/>
          </p:nvSpPr>
          <p:spPr>
            <a:xfrm>
              <a:off x="8800309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7DFEC81-2E34-634E-95FE-6B0D2F72B339}"/>
                </a:ext>
              </a:extLst>
            </p:cNvPr>
            <p:cNvSpPr/>
            <p:nvPr/>
          </p:nvSpPr>
          <p:spPr>
            <a:xfrm>
              <a:off x="8800309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0A2DF47-A9F3-8E4F-BE35-83FB08CBB9CA}"/>
                </a:ext>
              </a:extLst>
            </p:cNvPr>
            <p:cNvSpPr/>
            <p:nvPr/>
          </p:nvSpPr>
          <p:spPr>
            <a:xfrm>
              <a:off x="8800309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FCEF9D2-5590-8B44-91C9-8DC96FBF236B}"/>
                </a:ext>
              </a:extLst>
            </p:cNvPr>
            <p:cNvSpPr/>
            <p:nvPr/>
          </p:nvSpPr>
          <p:spPr>
            <a:xfrm>
              <a:off x="8800309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CC40EC0-EB09-3F44-8F5E-72BFC5A6BA57}"/>
                </a:ext>
              </a:extLst>
            </p:cNvPr>
            <p:cNvSpPr/>
            <p:nvPr/>
          </p:nvSpPr>
          <p:spPr>
            <a:xfrm>
              <a:off x="8800310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7C43ED1-42D6-6749-954C-32254499FCCC}"/>
                </a:ext>
              </a:extLst>
            </p:cNvPr>
            <p:cNvSpPr/>
            <p:nvPr/>
          </p:nvSpPr>
          <p:spPr>
            <a:xfrm>
              <a:off x="8800308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78F38DC-8538-6643-8A5A-3808C85DE330}"/>
                </a:ext>
              </a:extLst>
            </p:cNvPr>
            <p:cNvSpPr/>
            <p:nvPr/>
          </p:nvSpPr>
          <p:spPr>
            <a:xfrm>
              <a:off x="8800308" y="3924595"/>
              <a:ext cx="2258291" cy="29803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1C57AF2-C110-BA4F-953F-D4C7E8285663}"/>
                </a:ext>
              </a:extLst>
            </p:cNvPr>
            <p:cNvSpPr/>
            <p:nvPr/>
          </p:nvSpPr>
          <p:spPr>
            <a:xfrm>
              <a:off x="8800308" y="2878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9960DB2-1605-3A41-8EF5-F17FFC485A89}"/>
                </a:ext>
              </a:extLst>
            </p:cNvPr>
            <p:cNvSpPr/>
            <p:nvPr/>
          </p:nvSpPr>
          <p:spPr>
            <a:xfrm>
              <a:off x="8800308" y="4637694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Java 9, 10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8B5C2B7-016A-DC48-9C8B-9614DE535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624" y="4508578"/>
            <a:ext cx="3729631" cy="23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5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F274-123B-8341-BB2F-CD3E7147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77" y="320041"/>
            <a:ext cx="5915835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CS-Studio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3BE84-5538-0247-85F7-5C0D6366C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29" y="5224491"/>
            <a:ext cx="3471317" cy="14085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Since ~2010:</a:t>
            </a:r>
            <a:br>
              <a:rPr lang="en-US" sz="2400" dirty="0"/>
            </a:br>
            <a:r>
              <a:rPr lang="en-US" sz="2400" dirty="0"/>
              <a:t>Operational at several sites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48E2B14-A822-DF4C-8452-BF82B51651FA}"/>
              </a:ext>
            </a:extLst>
          </p:cNvPr>
          <p:cNvSpPr/>
          <p:nvPr/>
        </p:nvSpPr>
        <p:spPr>
          <a:xfrm>
            <a:off x="572297" y="4286832"/>
            <a:ext cx="2258291" cy="29803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Eclipse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E87F66-D1D8-734C-8809-72F4C4A8DC9D}"/>
              </a:ext>
            </a:extLst>
          </p:cNvPr>
          <p:cNvSpPr/>
          <p:nvPr/>
        </p:nvSpPr>
        <p:spPr>
          <a:xfrm>
            <a:off x="572297" y="3227703"/>
            <a:ext cx="2258291" cy="298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Channels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AD595E-5FE1-C44B-AC8F-C4C184B1D418}"/>
              </a:ext>
            </a:extLst>
          </p:cNvPr>
          <p:cNvSpPr/>
          <p:nvPr/>
        </p:nvSpPr>
        <p:spPr>
          <a:xfrm>
            <a:off x="572298" y="2529703"/>
            <a:ext cx="2258291" cy="298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PV Table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B4FFF90-46B5-8E4D-94E9-2A807163E39D}"/>
              </a:ext>
            </a:extLst>
          </p:cNvPr>
          <p:cNvSpPr/>
          <p:nvPr/>
        </p:nvSpPr>
        <p:spPr>
          <a:xfrm>
            <a:off x="572298" y="2187195"/>
            <a:ext cx="2258291" cy="298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Probe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A11038-25D4-8047-AC03-297A903F4475}"/>
              </a:ext>
            </a:extLst>
          </p:cNvPr>
          <p:cNvSpPr/>
          <p:nvPr/>
        </p:nvSpPr>
        <p:spPr>
          <a:xfrm>
            <a:off x="572298" y="1843841"/>
            <a:ext cx="2258291" cy="298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PV Tree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1F0693-19A6-A544-BF96-108CFD4C6F92}"/>
              </a:ext>
            </a:extLst>
          </p:cNvPr>
          <p:cNvSpPr/>
          <p:nvPr/>
        </p:nvSpPr>
        <p:spPr>
          <a:xfrm>
            <a:off x="572298" y="1500487"/>
            <a:ext cx="2258291" cy="298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Data Browser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63BEDC-2913-D247-AD05-FA85B7324269}"/>
              </a:ext>
            </a:extLst>
          </p:cNvPr>
          <p:cNvSpPr/>
          <p:nvPr/>
        </p:nvSpPr>
        <p:spPr>
          <a:xfrm>
            <a:off x="572299" y="1157133"/>
            <a:ext cx="2258291" cy="298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BOY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2FAF-E5C7-D04F-9E2C-64479386716C}"/>
              </a:ext>
            </a:extLst>
          </p:cNvPr>
          <p:cNvSpPr/>
          <p:nvPr/>
        </p:nvSpPr>
        <p:spPr>
          <a:xfrm>
            <a:off x="572297" y="3575009"/>
            <a:ext cx="2258291" cy="298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Scan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F5FE1D4-D564-7845-86A4-588B6B3ACA35}"/>
              </a:ext>
            </a:extLst>
          </p:cNvPr>
          <p:cNvSpPr/>
          <p:nvPr/>
        </p:nvSpPr>
        <p:spPr>
          <a:xfrm>
            <a:off x="572297" y="3924595"/>
            <a:ext cx="2258291" cy="298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… more …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72431F2-0454-764E-AE3B-D74E2CA83587}"/>
              </a:ext>
            </a:extLst>
          </p:cNvPr>
          <p:cNvSpPr/>
          <p:nvPr/>
        </p:nvSpPr>
        <p:spPr>
          <a:xfrm>
            <a:off x="572297" y="2878703"/>
            <a:ext cx="2258291" cy="298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Alarms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53348D3-D165-B347-ACB8-598D4A564617}"/>
              </a:ext>
            </a:extLst>
          </p:cNvPr>
          <p:cNvSpPr/>
          <p:nvPr/>
        </p:nvSpPr>
        <p:spPr>
          <a:xfrm>
            <a:off x="572297" y="4647435"/>
            <a:ext cx="2258291" cy="29803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Java 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6B2906-CAEE-254A-B689-63C1B3E0B283}"/>
              </a:ext>
            </a:extLst>
          </p:cNvPr>
          <p:cNvGrpSpPr/>
          <p:nvPr/>
        </p:nvGrpSpPr>
        <p:grpSpPr>
          <a:xfrm>
            <a:off x="8419874" y="1157133"/>
            <a:ext cx="3294744" cy="5475896"/>
            <a:chOff x="8418286" y="1157133"/>
            <a:chExt cx="3294744" cy="547589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B7B4108-A331-E648-9A17-A7BD6063CB5C}"/>
                </a:ext>
              </a:extLst>
            </p:cNvPr>
            <p:cNvSpPr/>
            <p:nvPr/>
          </p:nvSpPr>
          <p:spPr>
            <a:xfrm>
              <a:off x="8800308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Phoebus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59418E4E-E246-8E4A-A151-2F02BE80ECCF}"/>
                </a:ext>
              </a:extLst>
            </p:cNvPr>
            <p:cNvSpPr/>
            <p:nvPr/>
          </p:nvSpPr>
          <p:spPr>
            <a:xfrm>
              <a:off x="8800308" y="3227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1EFB9922-EDBA-B148-BBE2-5DBC7647206D}"/>
                </a:ext>
              </a:extLst>
            </p:cNvPr>
            <p:cNvSpPr/>
            <p:nvPr/>
          </p:nvSpPr>
          <p:spPr>
            <a:xfrm>
              <a:off x="8800309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1FFCF1F-6FEA-8C4E-9E72-21842C7045C1}"/>
                </a:ext>
              </a:extLst>
            </p:cNvPr>
            <p:cNvSpPr/>
            <p:nvPr/>
          </p:nvSpPr>
          <p:spPr>
            <a:xfrm>
              <a:off x="8800309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13AAAF57-E1CB-C34E-A4E9-54C73B0D0DFD}"/>
                </a:ext>
              </a:extLst>
            </p:cNvPr>
            <p:cNvSpPr/>
            <p:nvPr/>
          </p:nvSpPr>
          <p:spPr>
            <a:xfrm>
              <a:off x="8800309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C272AE5-C7C4-DC44-A124-8A5FFFB9427D}"/>
                </a:ext>
              </a:extLst>
            </p:cNvPr>
            <p:cNvSpPr/>
            <p:nvPr/>
          </p:nvSpPr>
          <p:spPr>
            <a:xfrm>
              <a:off x="8800309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3F3292A-70CB-3F4A-BA03-5D1677BEC739}"/>
                </a:ext>
              </a:extLst>
            </p:cNvPr>
            <p:cNvSpPr/>
            <p:nvPr/>
          </p:nvSpPr>
          <p:spPr>
            <a:xfrm>
              <a:off x="8800310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B669E87-C4AA-4D4D-8C8E-C88D7832EE6C}"/>
                </a:ext>
              </a:extLst>
            </p:cNvPr>
            <p:cNvSpPr/>
            <p:nvPr/>
          </p:nvSpPr>
          <p:spPr>
            <a:xfrm>
              <a:off x="8800308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4D36EA8-5744-DD46-ACCA-53C1FE6CDBCD}"/>
                </a:ext>
              </a:extLst>
            </p:cNvPr>
            <p:cNvSpPr/>
            <p:nvPr/>
          </p:nvSpPr>
          <p:spPr>
            <a:xfrm>
              <a:off x="8800308" y="3924595"/>
              <a:ext cx="2258291" cy="29803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B83F6C1A-0501-514A-B759-637C0E79C0C2}"/>
                </a:ext>
              </a:extLst>
            </p:cNvPr>
            <p:cNvSpPr/>
            <p:nvPr/>
          </p:nvSpPr>
          <p:spPr>
            <a:xfrm>
              <a:off x="8800308" y="2878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24FE51CA-0A59-7E46-921E-39C150FC1F87}"/>
                </a:ext>
              </a:extLst>
            </p:cNvPr>
            <p:cNvSpPr/>
            <p:nvPr/>
          </p:nvSpPr>
          <p:spPr>
            <a:xfrm>
              <a:off x="8800308" y="4637694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Java 9, 10</a:t>
              </a: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84EB64AA-9678-2F4F-BFA3-06B488CB71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18286" y="5224491"/>
              <a:ext cx="3294744" cy="140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First release</a:t>
              </a:r>
              <a:br>
                <a:rPr lang="en-US" sz="2400" dirty="0"/>
              </a:br>
              <a:r>
                <a:rPr lang="en-US" sz="2400" dirty="0"/>
                <a:t>end of 2018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D78370-74F8-764A-8280-8634AE7E292B}"/>
              </a:ext>
            </a:extLst>
          </p:cNvPr>
          <p:cNvGrpSpPr/>
          <p:nvPr/>
        </p:nvGrpSpPr>
        <p:grpSpPr>
          <a:xfrm>
            <a:off x="4476843" y="312559"/>
            <a:ext cx="6513932" cy="6320470"/>
            <a:chOff x="4475255" y="312559"/>
            <a:chExt cx="6513932" cy="632047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6635289-82AB-D748-933D-A68F22381766}"/>
                </a:ext>
              </a:extLst>
            </p:cNvPr>
            <p:cNvSpPr/>
            <p:nvPr/>
          </p:nvSpPr>
          <p:spPr>
            <a:xfrm>
              <a:off x="4685509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Eclipse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9DCAAD4-DFCD-FD48-B8B8-093AA56FA133}"/>
                </a:ext>
              </a:extLst>
            </p:cNvPr>
            <p:cNvSpPr/>
            <p:nvPr/>
          </p:nvSpPr>
          <p:spPr>
            <a:xfrm>
              <a:off x="4685509" y="3227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01FC6D7-BF3D-3444-ACC9-5413C66F5267}"/>
                </a:ext>
              </a:extLst>
            </p:cNvPr>
            <p:cNvSpPr/>
            <p:nvPr/>
          </p:nvSpPr>
          <p:spPr>
            <a:xfrm>
              <a:off x="4685510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8F98412-8007-5C46-87DA-FC42054A1089}"/>
                </a:ext>
              </a:extLst>
            </p:cNvPr>
            <p:cNvSpPr/>
            <p:nvPr/>
          </p:nvSpPr>
          <p:spPr>
            <a:xfrm>
              <a:off x="4685510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7171403-92CB-AB48-875C-92DBFE0AB108}"/>
                </a:ext>
              </a:extLst>
            </p:cNvPr>
            <p:cNvSpPr/>
            <p:nvPr/>
          </p:nvSpPr>
          <p:spPr>
            <a:xfrm>
              <a:off x="4685510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9C78EACB-B828-024E-B184-469870F73009}"/>
                </a:ext>
              </a:extLst>
            </p:cNvPr>
            <p:cNvSpPr/>
            <p:nvPr/>
          </p:nvSpPr>
          <p:spPr>
            <a:xfrm>
              <a:off x="4685510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DC669B9-1A1D-634F-86ED-4B9B8EB2BCEE}"/>
                </a:ext>
              </a:extLst>
            </p:cNvPr>
            <p:cNvSpPr/>
            <p:nvPr/>
          </p:nvSpPr>
          <p:spPr>
            <a:xfrm>
              <a:off x="4685511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94B6FB36-B7D3-E046-9B30-2027F386D22B}"/>
                </a:ext>
              </a:extLst>
            </p:cNvPr>
            <p:cNvSpPr/>
            <p:nvPr/>
          </p:nvSpPr>
          <p:spPr>
            <a:xfrm>
              <a:off x="4685509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26C9CE1-E685-CF49-9482-87642A6E7B22}"/>
                </a:ext>
              </a:extLst>
            </p:cNvPr>
            <p:cNvSpPr/>
            <p:nvPr/>
          </p:nvSpPr>
          <p:spPr>
            <a:xfrm>
              <a:off x="4685509" y="39245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A670490-3C64-0149-B706-0652ECF61B07}"/>
                </a:ext>
              </a:extLst>
            </p:cNvPr>
            <p:cNvSpPr/>
            <p:nvPr/>
          </p:nvSpPr>
          <p:spPr>
            <a:xfrm>
              <a:off x="4685509" y="2878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F09DC2B5-F516-324C-93AF-2B632BE6FD0E}"/>
                </a:ext>
              </a:extLst>
            </p:cNvPr>
            <p:cNvSpPr/>
            <p:nvPr/>
          </p:nvSpPr>
          <p:spPr>
            <a:xfrm>
              <a:off x="4685509" y="4637056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Java 8 (9, 10)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B1EE4619-1912-454C-A259-76B01CD3517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75255" y="5224491"/>
              <a:ext cx="3519492" cy="140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Since ~2016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475F3A6F-4BB1-7845-B0EB-798A47F202C5}"/>
                </a:ext>
              </a:extLst>
            </p:cNvPr>
            <p:cNvSpPr/>
            <p:nvPr/>
          </p:nvSpPr>
          <p:spPr>
            <a:xfrm>
              <a:off x="10340698" y="315894"/>
              <a:ext cx="648489" cy="24291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SWT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CB21A463-9B12-9C4C-B425-DF6DDC072788}"/>
                </a:ext>
              </a:extLst>
            </p:cNvPr>
            <p:cNvSpPr/>
            <p:nvPr/>
          </p:nvSpPr>
          <p:spPr>
            <a:xfrm>
              <a:off x="9640325" y="312559"/>
              <a:ext cx="648489" cy="24291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JavaFX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50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9ECAF89D-D7DF-F349-BE1B-3B72F5DC6FAB}"/>
              </a:ext>
            </a:extLst>
          </p:cNvPr>
          <p:cNvSpPr/>
          <p:nvPr/>
        </p:nvSpPr>
        <p:spPr>
          <a:xfrm>
            <a:off x="4546891" y="1236098"/>
            <a:ext cx="6974549" cy="5140318"/>
          </a:xfrm>
          <a:prstGeom prst="roundRect">
            <a:avLst>
              <a:gd name="adj" fmla="val 623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6F274-123B-8341-BB2F-CD3E7147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77" y="320041"/>
            <a:ext cx="5915835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Combined Product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63BEDC-2913-D247-AD05-FA85B7324269}"/>
              </a:ext>
            </a:extLst>
          </p:cNvPr>
          <p:cNvSpPr/>
          <p:nvPr/>
        </p:nvSpPr>
        <p:spPr>
          <a:xfrm>
            <a:off x="4967513" y="1649156"/>
            <a:ext cx="2258291" cy="298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BOY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6B2906-CAEE-254A-B689-63C1B3E0B283}"/>
              </a:ext>
            </a:extLst>
          </p:cNvPr>
          <p:cNvGrpSpPr/>
          <p:nvPr/>
        </p:nvGrpSpPr>
        <p:grpSpPr>
          <a:xfrm>
            <a:off x="8801896" y="2022765"/>
            <a:ext cx="2258293" cy="3778595"/>
            <a:chOff x="8800308" y="1157133"/>
            <a:chExt cx="2258293" cy="377859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B7B4108-A331-E648-9A17-A7BD6063CB5C}"/>
                </a:ext>
              </a:extLst>
            </p:cNvPr>
            <p:cNvSpPr/>
            <p:nvPr/>
          </p:nvSpPr>
          <p:spPr>
            <a:xfrm>
              <a:off x="8800308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Phoebus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59418E4E-E246-8E4A-A151-2F02BE80ECCF}"/>
                </a:ext>
              </a:extLst>
            </p:cNvPr>
            <p:cNvSpPr/>
            <p:nvPr/>
          </p:nvSpPr>
          <p:spPr>
            <a:xfrm>
              <a:off x="8800308" y="3227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1EFB9922-EDBA-B148-BBE2-5DBC7647206D}"/>
                </a:ext>
              </a:extLst>
            </p:cNvPr>
            <p:cNvSpPr/>
            <p:nvPr/>
          </p:nvSpPr>
          <p:spPr>
            <a:xfrm>
              <a:off x="8800309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1FFCF1F-6FEA-8C4E-9E72-21842C7045C1}"/>
                </a:ext>
              </a:extLst>
            </p:cNvPr>
            <p:cNvSpPr/>
            <p:nvPr/>
          </p:nvSpPr>
          <p:spPr>
            <a:xfrm>
              <a:off x="8800309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13AAAF57-E1CB-C34E-A4E9-54C73B0D0DFD}"/>
                </a:ext>
              </a:extLst>
            </p:cNvPr>
            <p:cNvSpPr/>
            <p:nvPr/>
          </p:nvSpPr>
          <p:spPr>
            <a:xfrm>
              <a:off x="8800309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C272AE5-C7C4-DC44-A124-8A5FFFB9427D}"/>
                </a:ext>
              </a:extLst>
            </p:cNvPr>
            <p:cNvSpPr/>
            <p:nvPr/>
          </p:nvSpPr>
          <p:spPr>
            <a:xfrm>
              <a:off x="8800309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3F3292A-70CB-3F4A-BA03-5D1677BEC739}"/>
                </a:ext>
              </a:extLst>
            </p:cNvPr>
            <p:cNvSpPr/>
            <p:nvPr/>
          </p:nvSpPr>
          <p:spPr>
            <a:xfrm>
              <a:off x="8800310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B669E87-C4AA-4D4D-8C8E-C88D7832EE6C}"/>
                </a:ext>
              </a:extLst>
            </p:cNvPr>
            <p:cNvSpPr/>
            <p:nvPr/>
          </p:nvSpPr>
          <p:spPr>
            <a:xfrm>
              <a:off x="8800308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4D36EA8-5744-DD46-ACCA-53C1FE6CDBCD}"/>
                </a:ext>
              </a:extLst>
            </p:cNvPr>
            <p:cNvSpPr/>
            <p:nvPr/>
          </p:nvSpPr>
          <p:spPr>
            <a:xfrm>
              <a:off x="8800308" y="3924595"/>
              <a:ext cx="2258291" cy="29803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B83F6C1A-0501-514A-B759-637C0E79C0C2}"/>
                </a:ext>
              </a:extLst>
            </p:cNvPr>
            <p:cNvSpPr/>
            <p:nvPr/>
          </p:nvSpPr>
          <p:spPr>
            <a:xfrm>
              <a:off x="8800308" y="2878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24FE51CA-0A59-7E46-921E-39C150FC1F87}"/>
                </a:ext>
              </a:extLst>
            </p:cNvPr>
            <p:cNvSpPr/>
            <p:nvPr/>
          </p:nvSpPr>
          <p:spPr>
            <a:xfrm>
              <a:off x="8800308" y="4637694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Java 9, 10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6635289-82AB-D748-933D-A68F22381766}"/>
              </a:ext>
            </a:extLst>
          </p:cNvPr>
          <p:cNvSpPr/>
          <p:nvPr/>
        </p:nvSpPr>
        <p:spPr>
          <a:xfrm>
            <a:off x="4967513" y="5152464"/>
            <a:ext cx="2258291" cy="29803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Eclipse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9DCAAD4-DFCD-FD48-B8B8-093AA56FA133}"/>
              </a:ext>
            </a:extLst>
          </p:cNvPr>
          <p:cNvSpPr/>
          <p:nvPr/>
        </p:nvSpPr>
        <p:spPr>
          <a:xfrm>
            <a:off x="4967513" y="4093335"/>
            <a:ext cx="2258291" cy="2980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Channels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01FC6D7-BF3D-3444-ACC9-5413C66F5267}"/>
              </a:ext>
            </a:extLst>
          </p:cNvPr>
          <p:cNvSpPr/>
          <p:nvPr/>
        </p:nvSpPr>
        <p:spPr>
          <a:xfrm>
            <a:off x="4967514" y="3395335"/>
            <a:ext cx="2258291" cy="2980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PV Table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8F98412-8007-5C46-87DA-FC42054A1089}"/>
              </a:ext>
            </a:extLst>
          </p:cNvPr>
          <p:cNvSpPr/>
          <p:nvPr/>
        </p:nvSpPr>
        <p:spPr>
          <a:xfrm>
            <a:off x="4967514" y="3052827"/>
            <a:ext cx="2258291" cy="2980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Probe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7171403-92CB-AB48-875C-92DBFE0AB108}"/>
              </a:ext>
            </a:extLst>
          </p:cNvPr>
          <p:cNvSpPr/>
          <p:nvPr/>
        </p:nvSpPr>
        <p:spPr>
          <a:xfrm>
            <a:off x="4967514" y="2709473"/>
            <a:ext cx="2258291" cy="2980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PV Tree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C78EACB-B828-024E-B184-469870F73009}"/>
              </a:ext>
            </a:extLst>
          </p:cNvPr>
          <p:cNvSpPr/>
          <p:nvPr/>
        </p:nvSpPr>
        <p:spPr>
          <a:xfrm>
            <a:off x="4967514" y="2366119"/>
            <a:ext cx="2258291" cy="2980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Data Browser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DC669B9-1A1D-634F-86ED-4B9B8EB2BCEE}"/>
              </a:ext>
            </a:extLst>
          </p:cNvPr>
          <p:cNvSpPr/>
          <p:nvPr/>
        </p:nvSpPr>
        <p:spPr>
          <a:xfrm>
            <a:off x="4967515" y="2022765"/>
            <a:ext cx="2258291" cy="2980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Display Builder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4B6FB36-B7D3-E046-9B30-2027F386D22B}"/>
              </a:ext>
            </a:extLst>
          </p:cNvPr>
          <p:cNvSpPr/>
          <p:nvPr/>
        </p:nvSpPr>
        <p:spPr>
          <a:xfrm>
            <a:off x="4967513" y="4440641"/>
            <a:ext cx="2258291" cy="2980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Scan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26C9CE1-E685-CF49-9482-87642A6E7B22}"/>
              </a:ext>
            </a:extLst>
          </p:cNvPr>
          <p:cNvSpPr/>
          <p:nvPr/>
        </p:nvSpPr>
        <p:spPr>
          <a:xfrm>
            <a:off x="4967513" y="4790227"/>
            <a:ext cx="2258291" cy="298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… more …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A670490-3C64-0149-B706-0652ECF61B07}"/>
              </a:ext>
            </a:extLst>
          </p:cNvPr>
          <p:cNvSpPr/>
          <p:nvPr/>
        </p:nvSpPr>
        <p:spPr>
          <a:xfrm>
            <a:off x="4967513" y="3744335"/>
            <a:ext cx="2258291" cy="298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Alarms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09DC2B5-F516-324C-93AF-2B632BE6FD0E}"/>
              </a:ext>
            </a:extLst>
          </p:cNvPr>
          <p:cNvSpPr/>
          <p:nvPr/>
        </p:nvSpPr>
        <p:spPr>
          <a:xfrm>
            <a:off x="4967513" y="5502688"/>
            <a:ext cx="2258291" cy="29803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Java 9, 10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B1EE4619-1912-454C-A259-76B01CD35179}"/>
              </a:ext>
            </a:extLst>
          </p:cNvPr>
          <p:cNvSpPr txBox="1">
            <a:spLocks/>
          </p:cNvSpPr>
          <p:nvPr/>
        </p:nvSpPr>
        <p:spPr bwMode="auto">
          <a:xfrm>
            <a:off x="650384" y="1325465"/>
            <a:ext cx="3108460" cy="30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One download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Invoking certain functions in</a:t>
            </a:r>
            <a:br>
              <a:rPr lang="en-US" sz="2400" dirty="0"/>
            </a:br>
            <a:r>
              <a:rPr lang="en-US" sz="2400" dirty="0"/>
              <a:t>CS-Studio/RCP</a:t>
            </a:r>
            <a:br>
              <a:rPr lang="en-US" sz="2400" dirty="0"/>
            </a:br>
            <a:r>
              <a:rPr lang="en-US" sz="2400" dirty="0"/>
              <a:t>will start that component in</a:t>
            </a:r>
            <a:br>
              <a:rPr lang="en-US" sz="2400" dirty="0"/>
            </a:br>
            <a:r>
              <a:rPr lang="en-US" sz="2400" dirty="0"/>
              <a:t>CS-Studio/Phoebus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894818-710B-4E4B-A1D9-167DE90E8879}"/>
              </a:ext>
            </a:extLst>
          </p:cNvPr>
          <p:cNvCxnSpPr/>
          <p:nvPr/>
        </p:nvCxnSpPr>
        <p:spPr>
          <a:xfrm>
            <a:off x="7400544" y="2157984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FCFD7F5-94F0-7245-BF4A-8B00ACE3ABD6}"/>
              </a:ext>
            </a:extLst>
          </p:cNvPr>
          <p:cNvCxnSpPr/>
          <p:nvPr/>
        </p:nvCxnSpPr>
        <p:spPr>
          <a:xfrm>
            <a:off x="7400544" y="2481072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68DB996-ED4D-1947-9BC3-BC5273AC506D}"/>
              </a:ext>
            </a:extLst>
          </p:cNvPr>
          <p:cNvCxnSpPr/>
          <p:nvPr/>
        </p:nvCxnSpPr>
        <p:spPr>
          <a:xfrm>
            <a:off x="7400544" y="2852928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F26C6D7-4912-7A49-BE4F-E7BDED3F88A5}"/>
              </a:ext>
            </a:extLst>
          </p:cNvPr>
          <p:cNvCxnSpPr/>
          <p:nvPr/>
        </p:nvCxnSpPr>
        <p:spPr>
          <a:xfrm>
            <a:off x="7400544" y="3212592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580F488-D89C-ED43-A7F8-9F8F8A6B0C40}"/>
              </a:ext>
            </a:extLst>
          </p:cNvPr>
          <p:cNvCxnSpPr/>
          <p:nvPr/>
        </p:nvCxnSpPr>
        <p:spPr>
          <a:xfrm>
            <a:off x="7400544" y="353568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D9BFBF6-7D72-8742-B160-6069A2FECE62}"/>
              </a:ext>
            </a:extLst>
          </p:cNvPr>
          <p:cNvCxnSpPr/>
          <p:nvPr/>
        </p:nvCxnSpPr>
        <p:spPr>
          <a:xfrm>
            <a:off x="7400544" y="4248912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12D413A-B4F8-DD4A-B6B4-E88B8D41E15C}"/>
              </a:ext>
            </a:extLst>
          </p:cNvPr>
          <p:cNvCxnSpPr/>
          <p:nvPr/>
        </p:nvCxnSpPr>
        <p:spPr>
          <a:xfrm>
            <a:off x="7400544" y="457200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88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1789-5543-5C46-8ACE-06D967E8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42426"/>
            <a:ext cx="10515600" cy="1325563"/>
          </a:xfrm>
        </p:spPr>
        <p:txBody>
          <a:bodyPr/>
          <a:lstStyle/>
          <a:p>
            <a:r>
              <a:rPr lang="en-US" dirty="0"/>
              <a:t>CS-Studio: Since ~2006 based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3382D-F559-F343-86C0-00579A27D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927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Great at the time:</a:t>
            </a:r>
          </a:p>
          <a:p>
            <a:pPr lvl="1"/>
            <a:r>
              <a:rPr lang="en-US" dirty="0"/>
              <a:t>Build Setup</a:t>
            </a:r>
          </a:p>
          <a:p>
            <a:pPr lvl="1"/>
            <a:r>
              <a:rPr lang="en-US" dirty="0"/>
              <a:t>Module System</a:t>
            </a:r>
          </a:p>
          <a:p>
            <a:pPr lvl="1"/>
            <a:r>
              <a:rPr lang="en-US" dirty="0"/>
              <a:t>Preferences</a:t>
            </a:r>
          </a:p>
          <a:p>
            <a:pPr lvl="1"/>
            <a:r>
              <a:rPr lang="en-US" dirty="0"/>
              <a:t>Extensibility</a:t>
            </a:r>
          </a:p>
          <a:p>
            <a:pPr lvl="1"/>
            <a:r>
              <a:rPr lang="en-US" dirty="0"/>
              <a:t>Graphics                         … but there are now (better) alternatives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Strong ties to IDE</a:t>
            </a:r>
          </a:p>
          <a:p>
            <a:pPr lvl="1">
              <a:buClr>
                <a:srgbClr val="FF0000"/>
              </a:buClr>
              <a:buFont typeface=".AppleSystemUIFont"/>
              <a:buChar char="-"/>
            </a:pPr>
            <a:r>
              <a:rPr lang="en-US" dirty="0"/>
              <a:t>Awkward layout constraints for control system user interface</a:t>
            </a:r>
          </a:p>
          <a:p>
            <a:pPr lvl="1">
              <a:buClr>
                <a:srgbClr val="FF0000"/>
              </a:buClr>
              <a:buFont typeface=".AppleSystemUIFont"/>
              <a:buChar char="-"/>
            </a:pPr>
            <a:r>
              <a:rPr lang="en-US" dirty="0"/>
              <a:t>“Workspace” that’s different from the file system</a:t>
            </a:r>
          </a:p>
          <a:p>
            <a:pPr lvl="1">
              <a:buClr>
                <a:srgbClr val="FF0000"/>
              </a:buClr>
              <a:buFont typeface=".AppleSystemUIFont"/>
              <a:buChar char="-"/>
            </a:pPr>
            <a:r>
              <a:rPr lang="en-US" dirty="0"/>
              <a:t>Odd menu entries that we don’t need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7CF1-C7D5-4540-A878-49FE4B628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873" y="579758"/>
            <a:ext cx="3635664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1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4251-0B8E-6E49-8833-68410C66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267"/>
          </a:xfrm>
        </p:spPr>
        <p:txBody>
          <a:bodyPr/>
          <a:lstStyle/>
          <a:p>
            <a:r>
              <a:rPr lang="en-US" dirty="0"/>
              <a:t>From Eclipse to Phoebus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29EDA-2DB5-444C-B5A3-3AD8DBBD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272"/>
            <a:ext cx="11109960" cy="4762691"/>
          </a:xfrm>
        </p:spPr>
        <p:txBody>
          <a:bodyPr/>
          <a:lstStyle/>
          <a:p>
            <a:r>
              <a:rPr lang="en-US" dirty="0" err="1"/>
              <a:t>Tycho</a:t>
            </a:r>
            <a:r>
              <a:rPr lang="en-US" dirty="0"/>
              <a:t>/Maven build setup	</a:t>
            </a:r>
            <a:r>
              <a:rPr lang="en-US" dirty="0">
                <a:sym typeface="Wingdings" pitchFamily="2" charset="2"/>
              </a:rPr>
              <a:t>   Maven or ant</a:t>
            </a:r>
          </a:p>
          <a:p>
            <a:r>
              <a:rPr lang="en-US" dirty="0">
                <a:sym typeface="Wingdings" pitchFamily="2" charset="2"/>
              </a:rPr>
              <a:t>OSGi bundles            		   Jar files, maybe later Java 9 modules</a:t>
            </a:r>
          </a:p>
          <a:p>
            <a:r>
              <a:rPr lang="en-US" dirty="0">
                <a:sym typeface="Wingdings" pitchFamily="2" charset="2"/>
              </a:rPr>
              <a:t>RCP Extension Points  		   Java Services</a:t>
            </a:r>
          </a:p>
          <a:p>
            <a:r>
              <a:rPr lang="en-US" dirty="0">
                <a:sym typeface="Wingdings" pitchFamily="2" charset="2"/>
              </a:rPr>
              <a:t>RCP Preferences 			   Java Preferences</a:t>
            </a:r>
          </a:p>
          <a:p>
            <a:r>
              <a:rPr lang="en-US" dirty="0">
                <a:sym typeface="Wingdings" pitchFamily="2" charset="2"/>
              </a:rPr>
              <a:t>SWT 				   JavaFX</a:t>
            </a:r>
          </a:p>
          <a:p>
            <a:r>
              <a:rPr lang="en-US" dirty="0">
                <a:sym typeface="Wingdings" pitchFamily="2" charset="2"/>
              </a:rPr>
              <a:t>Workspace 			   File System</a:t>
            </a:r>
          </a:p>
          <a:p>
            <a:r>
              <a:rPr lang="en-US" dirty="0">
                <a:sym typeface="Wingdings" pitchFamily="2" charset="2"/>
              </a:rPr>
              <a:t>RCP Workbench 			   Phoebus “Docking”</a:t>
            </a:r>
          </a:p>
        </p:txBody>
      </p:sp>
    </p:spTree>
    <p:extLst>
      <p:ext uri="{BB962C8B-B14F-4D97-AF65-F5344CB8AC3E}">
        <p14:creationId xmlns:p14="http://schemas.microsoft.com/office/powerpoint/2010/main" val="425892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71DC0-1D4A-B34B-A28B-83EFA2F8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“Phoebus”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D4E3-90DA-694D-8283-D03C441BC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         shadowed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Phoebus (Greek for “bright”)</a:t>
            </a:r>
            <a:br>
              <a:rPr lang="en-US" dirty="0"/>
            </a:br>
            <a:r>
              <a:rPr lang="en-US" dirty="0"/>
              <a:t>= Apollo as God of Light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3FA9C-5A94-564B-92EE-E4887F8B2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898509"/>
            <a:ext cx="1462810" cy="341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43F8C7-19CF-B64B-9E7E-69277B14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991" y="1705949"/>
            <a:ext cx="1743364" cy="74964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0AD3EA3-C509-4143-ADF7-9EC1FD0078E9}"/>
              </a:ext>
            </a:extLst>
          </p:cNvPr>
          <p:cNvGrpSpPr/>
          <p:nvPr/>
        </p:nvGrpSpPr>
        <p:grpSpPr>
          <a:xfrm>
            <a:off x="6680705" y="1079503"/>
            <a:ext cx="3390052" cy="5778498"/>
            <a:chOff x="9886908" y="2872188"/>
            <a:chExt cx="2262430" cy="38564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BEAF7C-064B-A645-8D86-7888F40E1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86908" y="2872188"/>
              <a:ext cx="2262430" cy="385641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985326-4900-4446-AB40-43B9A14D3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39274" y="4485533"/>
              <a:ext cx="343281" cy="294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431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9551-D3D4-9E4F-98F0-72A47B69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742482" cy="756104"/>
          </a:xfrm>
        </p:spPr>
        <p:txBody>
          <a:bodyPr/>
          <a:lstStyle/>
          <a:p>
            <a:r>
              <a:rPr lang="en-US" dirty="0"/>
              <a:t>SWT vs. JavaFX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66C5F-97A8-0E4B-B9E7-997DDD9D0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4168278"/>
            <a:ext cx="6533748" cy="22263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SWT used to be better than AWT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AWT/Swing caught up,</a:t>
            </a:r>
            <a:br>
              <a:rPr lang="en-US" dirty="0"/>
            </a:br>
            <a:r>
              <a:rPr lang="en-US" dirty="0"/>
              <a:t>SWT now only used by Eclipse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           </a:t>
            </a:r>
            <a:r>
              <a:rPr lang="en-US" dirty="0"/>
              <a:t>JavaFX is the latest Java-based UI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0D211-08F5-0C46-A8BC-CB61DF95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797" y="0"/>
            <a:ext cx="504120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FE2BBE-4A28-3943-A50E-2F069E4A2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9" y="1121230"/>
            <a:ext cx="3439661" cy="28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7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DDD4-68B2-B248-928B-05164BC1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1217A-58C2-8143-B86C-6D45E053D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259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CS-Studio on Eclipse</a:t>
            </a:r>
          </a:p>
          <a:p>
            <a:pPr lvl="1">
              <a:buFont typeface=".AppleSystemUIFont"/>
              <a:buChar char="-"/>
            </a:pPr>
            <a:r>
              <a:rPr lang="en-US" dirty="0"/>
              <a:t>Maven/</a:t>
            </a:r>
            <a:r>
              <a:rPr lang="en-US" dirty="0" err="1"/>
              <a:t>tycho</a:t>
            </a:r>
            <a:endParaRPr lang="en-US" dirty="0"/>
          </a:p>
          <a:p>
            <a:pPr lvl="1">
              <a:buFont typeface=".AppleSystemUIFont"/>
              <a:buChar char="-"/>
            </a:pPr>
            <a:r>
              <a:rPr lang="en-US" dirty="0"/>
              <a:t>Network dependencies</a:t>
            </a:r>
          </a:p>
          <a:p>
            <a:pPr lvl="1">
              <a:buFont typeface=".AppleSystemUIFont"/>
              <a:buChar char="-"/>
            </a:pPr>
            <a:r>
              <a:rPr lang="en-US" dirty="0"/>
              <a:t>Full rebuild takes </a:t>
            </a:r>
            <a:r>
              <a:rPr lang="en-US" dirty="0">
                <a:solidFill>
                  <a:srgbClr val="FF0000"/>
                </a:solidFill>
              </a:rPr>
              <a:t>&gt;30 minutes</a:t>
            </a:r>
          </a:p>
          <a:p>
            <a:pPr lvl="1">
              <a:buFont typeface=".AppleSystemUIFont"/>
              <a:buChar char="-"/>
            </a:pPr>
            <a:r>
              <a:rPr lang="en-US" dirty="0"/>
              <a:t>Monthly cannot-build-at-all problems</a:t>
            </a:r>
          </a:p>
          <a:p>
            <a:pPr lvl="1">
              <a:buFont typeface=".AppleSystemUIFont"/>
              <a:buChar char="-"/>
            </a:pPr>
            <a:r>
              <a:rPr lang="en-US" dirty="0"/>
              <a:t>Must use Eclipse to develop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A005BC-8716-FB43-9CB9-194232B90116}"/>
              </a:ext>
            </a:extLst>
          </p:cNvPr>
          <p:cNvSpPr txBox="1">
            <a:spLocks/>
          </p:cNvSpPr>
          <p:nvPr/>
        </p:nvSpPr>
        <p:spPr>
          <a:xfrm>
            <a:off x="6206543" y="1825625"/>
            <a:ext cx="5371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CS-Studio on Phoebus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Maven or ant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Can build from git clone + 1 ZIP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Full rebuild takes </a:t>
            </a:r>
            <a:r>
              <a:rPr lang="en-US" dirty="0">
                <a:solidFill>
                  <a:srgbClr val="00B050"/>
                </a:solidFill>
              </a:rPr>
              <a:t>~20 seconds (!)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Can (&amp; still want to) use Eclipse</a:t>
            </a:r>
            <a:br>
              <a:rPr lang="en-US" dirty="0"/>
            </a:br>
            <a:r>
              <a:rPr lang="en-US" dirty="0"/>
              <a:t> to develop, but also </a:t>
            </a:r>
            <a:r>
              <a:rPr lang="en-US" dirty="0" err="1"/>
              <a:t>Netbeans</a:t>
            </a:r>
            <a:r>
              <a:rPr lang="en-US" dirty="0"/>
              <a:t>, VI, ..</a:t>
            </a:r>
          </a:p>
        </p:txBody>
      </p:sp>
    </p:spTree>
    <p:extLst>
      <p:ext uri="{BB962C8B-B14F-4D97-AF65-F5344CB8AC3E}">
        <p14:creationId xmlns:p14="http://schemas.microsoft.com/office/powerpoint/2010/main" val="3332360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504</Words>
  <Application>Microsoft Macintosh PowerPoint</Application>
  <PresentationFormat>Widescreen</PresentationFormat>
  <Paragraphs>211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.AppleSystemUIFont</vt:lpstr>
      <vt:lpstr>Arial</vt:lpstr>
      <vt:lpstr>Calibri</vt:lpstr>
      <vt:lpstr>Calibri Light</vt:lpstr>
      <vt:lpstr>Courier New</vt:lpstr>
      <vt:lpstr>Wingdings</vt:lpstr>
      <vt:lpstr>Office Theme</vt:lpstr>
      <vt:lpstr>Phoebus</vt:lpstr>
      <vt:lpstr>Key CS-Studio Feedback, Developers &amp; Users</vt:lpstr>
      <vt:lpstr>Evolution of CS-Studio</vt:lpstr>
      <vt:lpstr>Combined Product</vt:lpstr>
      <vt:lpstr>CS-Studio: Since ~2006 based on</vt:lpstr>
      <vt:lpstr>From Eclipse to Phoebus</vt:lpstr>
      <vt:lpstr>“Phoebus”</vt:lpstr>
      <vt:lpstr>SWT vs. JavaFX</vt:lpstr>
      <vt:lpstr>Building..</vt:lpstr>
      <vt:lpstr>Startup Times</vt:lpstr>
      <vt:lpstr>Eclipse: Little control where new panels open</vt:lpstr>
      <vt:lpstr>Docking: Like Tabs in web browser,                 plus “split” and “detach”</vt:lpstr>
      <vt:lpstr>Window with horizontal Split</vt:lpstr>
      <vt:lpstr>.. Added tab to new section</vt:lpstr>
      <vt:lpstr>Can split further…</vt:lpstr>
      <vt:lpstr>Added another tab</vt:lpstr>
      <vt:lpstr>Save and Re-Load Layouts</vt:lpstr>
      <vt:lpstr>Fixed Layout Sections</vt:lpstr>
      <vt:lpstr>Open Tools from Command Line</vt:lpstr>
      <vt:lpstr>Progress</vt:lpstr>
      <vt:lpstr>PowerPoint Presentation</vt:lpstr>
      <vt:lpstr>PowerPoint Presentation</vt:lpstr>
      <vt:lpstr>Phoebus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Phoebus</dc:title>
  <dc:creator>Kasemir, Kay</dc:creator>
  <cp:lastModifiedBy>Kasemir, Kay</cp:lastModifiedBy>
  <cp:revision>47</cp:revision>
  <dcterms:created xsi:type="dcterms:W3CDTF">2018-05-23T18:52:45Z</dcterms:created>
  <dcterms:modified xsi:type="dcterms:W3CDTF">2018-06-14T11:53:04Z</dcterms:modified>
</cp:coreProperties>
</file>