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6" r:id="rId4"/>
    <p:sldId id="267" r:id="rId5"/>
    <p:sldId id="264" r:id="rId6"/>
    <p:sldId id="257" r:id="rId7"/>
    <p:sldId id="262" r:id="rId8"/>
    <p:sldId id="263" r:id="rId9"/>
    <p:sldId id="273" r:id="rId10"/>
    <p:sldId id="272" r:id="rId11"/>
    <p:sldId id="260" r:id="rId12"/>
    <p:sldId id="274" r:id="rId13"/>
    <p:sldId id="277" r:id="rId14"/>
    <p:sldId id="270" r:id="rId15"/>
    <p:sldId id="276" r:id="rId16"/>
    <p:sldId id="275" r:id="rId17"/>
    <p:sldId id="265" r:id="rId18"/>
    <p:sldId id="282" r:id="rId19"/>
    <p:sldId id="285" r:id="rId20"/>
    <p:sldId id="279" r:id="rId21"/>
    <p:sldId id="281" r:id="rId22"/>
    <p:sldId id="286" r:id="rId23"/>
    <p:sldId id="284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81138" autoAdjust="0"/>
  </p:normalViewPr>
  <p:slideViewPr>
    <p:cSldViewPr snapToGrid="0">
      <p:cViewPr varScale="1">
        <p:scale>
          <a:sx n="95" d="100"/>
          <a:sy n="95" d="100"/>
        </p:scale>
        <p:origin x="-632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E6CFB-4928-4C2C-B93E-A1FFAEF8E7CF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E4869-590D-49D8-B6EE-8E9B09396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3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Tycho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focused on a Maven-centric, manifest-first approach to building Eclipse plug-ins, features, update sites, RCP applications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bundles.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Tycho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set of Maven plugins and extensions for building Eclipse plugins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bundles with Maven. Eclipse plugins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bundles have their own metadata for expressing dependencies, source folder locations, etc. that are normally found in a Maven POM. 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Tycho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native metadata for Eclipse plugins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bundles and uses the POM to configure and drive the build.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Tycho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use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metadata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rules to calculate project dependencies dynamically and injects them into the Maven project model at build time.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4869-590D-49D8-B6EE-8E9B09396C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9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4869-590D-49D8-B6EE-8E9B09396C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6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4869-590D-49D8-B6EE-8E9B09396C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6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4869-590D-49D8-B6EE-8E9B09396C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0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7BC-2F42-4E39-8F3B-660A1537278D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7A8C-7274-4C4B-A7A8-B145539F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4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7BC-2F42-4E39-8F3B-660A1537278D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7A8C-7274-4C4B-A7A8-B145539F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3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7BC-2F42-4E39-8F3B-660A1537278D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7A8C-7274-4C4B-A7A8-B145539F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7BC-2F42-4E39-8F3B-660A1537278D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7A8C-7274-4C4B-A7A8-B145539F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3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7BC-2F42-4E39-8F3B-660A1537278D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7A8C-7274-4C4B-A7A8-B145539F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6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7BC-2F42-4E39-8F3B-660A1537278D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7A8C-7274-4C4B-A7A8-B145539F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0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7BC-2F42-4E39-8F3B-660A1537278D}" type="datetimeFigureOut">
              <a:rPr lang="en-US" smtClean="0"/>
              <a:t>6/14/18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7A8C-7274-4C4B-A7A8-B145539F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7BC-2F42-4E39-8F3B-660A1537278D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7A8C-7274-4C4B-A7A8-B145539F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5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7BC-2F42-4E39-8F3B-660A1537278D}" type="datetimeFigureOut">
              <a:rPr lang="en-US" smtClean="0"/>
              <a:t>6/14/18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7A8C-7274-4C4B-A7A8-B145539F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2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7BC-2F42-4E39-8F3B-660A1537278D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7A8C-7274-4C4B-A7A8-B145539F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4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7BC-2F42-4E39-8F3B-660A1537278D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7A8C-7274-4C4B-A7A8-B145539F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7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3C7BC-2F42-4E39-8F3B-660A1537278D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7A8C-7274-4C4B-A7A8-B145539F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0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130.199.219.79:9999/training/phoebus-repo.tar.gz" TargetMode="External"/><Relationship Id="rId3" Type="http://schemas.openxmlformats.org/officeDocument/2006/relationships/hyperlink" Target="http://cs-studio.epics.gov/phoebus-repo.tar.gz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hoebus-doc.readthedocs.io/en/latest/" TargetMode="External"/><Relationship Id="rId4" Type="http://schemas.openxmlformats.org/officeDocument/2006/relationships/hyperlink" Target="https://github.com/ControlSystemStudio/cs-studio/issues/243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hroffk/phoebu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Phoebus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Kunal Shroff</a:t>
            </a:r>
          </a:p>
          <a:p>
            <a:r>
              <a:rPr lang="en-US" smtClean="0"/>
              <a:t>Kay Kasemir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611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Reproducible Builds</a:t>
            </a:r>
            <a:br>
              <a:rPr lang="en-US" dirty="0" smtClean="0"/>
            </a:br>
            <a:r>
              <a:rPr lang="en-US" sz="3200" i="1" dirty="0" smtClean="0"/>
              <a:t>Clearly defined dependencies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433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Maven is used to manage the dependency tree of all the Phoebus applications and their 3</a:t>
            </a:r>
            <a:r>
              <a:rPr lang="en-US" baseline="30000" dirty="0" smtClean="0"/>
              <a:t>rd</a:t>
            </a:r>
            <a:r>
              <a:rPr lang="en-US" dirty="0" smtClean="0"/>
              <a:t> party dependencies</a:t>
            </a:r>
          </a:p>
          <a:p>
            <a:r>
              <a:rPr lang="en-US" dirty="0" smtClean="0"/>
              <a:t>Phoebus/dependencies</a:t>
            </a:r>
          </a:p>
          <a:p>
            <a:pPr marL="457200" lvl="1" indent="0">
              <a:buNone/>
            </a:pPr>
            <a:r>
              <a:rPr lang="en-US" dirty="0" smtClean="0"/>
              <a:t>Produces a lib folder with all dependencies</a:t>
            </a:r>
          </a:p>
          <a:p>
            <a:pPr marL="457200" lvl="1" indent="0">
              <a:buNone/>
            </a:pPr>
            <a:r>
              <a:rPr lang="en-US" dirty="0" smtClean="0"/>
              <a:t>The lib folder can be hosted as a zip</a:t>
            </a:r>
          </a:p>
          <a:p>
            <a:r>
              <a:rPr lang="en-US" i="1" dirty="0" smtClean="0"/>
              <a:t>-</a:t>
            </a:r>
            <a:r>
              <a:rPr lang="en-US" i="1" dirty="0" err="1" smtClean="0"/>
              <a:t>Dmaven.repo.local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dirty="0" smtClean="0"/>
              <a:t>Produces a maven repo with </a:t>
            </a:r>
            <a:r>
              <a:rPr lang="en-US" smtClean="0"/>
              <a:t>all dependencies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The repo folder can be hosted as a zip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13214" y="365125"/>
            <a:ext cx="3548414" cy="62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7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Reproducible Builds</a:t>
            </a:r>
            <a:br>
              <a:rPr lang="en-US" dirty="0" smtClean="0"/>
            </a:br>
            <a:r>
              <a:rPr lang="en-US" sz="3200" i="1" dirty="0" smtClean="0"/>
              <a:t>Target</a:t>
            </a:r>
            <a:endParaRPr lang="en-US" sz="32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Offline builds against well defined targets</a:t>
            </a:r>
          </a:p>
          <a:p>
            <a:pPr marL="0" indent="0">
              <a:buNone/>
            </a:pPr>
            <a:endParaRPr lang="en-US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900" i="1" dirty="0" smtClean="0">
                <a:solidFill>
                  <a:srgbClr val="00B050"/>
                </a:solidFill>
              </a:rPr>
              <a:t># Download the Phoebus build/runtime target</a:t>
            </a:r>
          </a:p>
          <a:p>
            <a:pPr marL="0" indent="0">
              <a:buNone/>
            </a:pPr>
            <a:r>
              <a:rPr lang="en-US" dirty="0" err="1" smtClean="0"/>
              <a:t>wget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3"/>
              </a:rPr>
              <a:t>cs-studio.epics.gov</a:t>
            </a:r>
            <a:r>
              <a:rPr lang="en-US" dirty="0" smtClean="0">
                <a:hlinkClick r:id="rId2"/>
              </a:rPr>
              <a:t>/phoebus/lib.tar.gz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tar -</a:t>
            </a:r>
            <a:r>
              <a:rPr lang="en-US" dirty="0" err="1" smtClean="0"/>
              <a:t>xvf</a:t>
            </a:r>
            <a:r>
              <a:rPr lang="en-US" dirty="0" smtClean="0"/>
              <a:t> lib.tar.gz</a:t>
            </a:r>
          </a:p>
          <a:p>
            <a:pPr marL="0" indent="0">
              <a:buNone/>
            </a:pPr>
            <a:r>
              <a:rPr lang="en-US" dirty="0" smtClean="0"/>
              <a:t>ant clean run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1900" i="1" dirty="0" smtClean="0">
                <a:solidFill>
                  <a:srgbClr val="00B050"/>
                </a:solidFill>
              </a:rPr>
              <a:t># Download the Phoebus development target (can include sources and </a:t>
            </a:r>
            <a:r>
              <a:rPr lang="en-US" sz="1900" i="1" dirty="0" err="1" smtClean="0">
                <a:solidFill>
                  <a:srgbClr val="00B050"/>
                </a:solidFill>
              </a:rPr>
              <a:t>javadocs</a:t>
            </a:r>
            <a:r>
              <a:rPr lang="en-US" sz="1900" i="1" dirty="0" smtClean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err="1" smtClean="0"/>
              <a:t>wget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http://cs-studio.epics.gov/phoebus-repo.tar.gz</a:t>
            </a:r>
            <a:endParaRPr lang="en-US" dirty="0" smtClean="0"/>
          </a:p>
          <a:p>
            <a:pPr marL="0" indent="0">
              <a:buNone/>
            </a:pPr>
            <a:r>
              <a:rPr lang="en-US" sz="1900" i="1" dirty="0" smtClean="0">
                <a:solidFill>
                  <a:srgbClr val="00B050"/>
                </a:solidFill>
              </a:rPr>
              <a:t># Build (offline) against the downloaded target</a:t>
            </a:r>
          </a:p>
          <a:p>
            <a:pPr marL="0" indent="0">
              <a:buNone/>
            </a:pPr>
            <a:r>
              <a:rPr lang="en-US" dirty="0" err="1" smtClean="0"/>
              <a:t>mvn</a:t>
            </a:r>
            <a:r>
              <a:rPr lang="en-US" dirty="0" smtClean="0"/>
              <a:t> clean install -</a:t>
            </a:r>
            <a:r>
              <a:rPr lang="en-US" dirty="0" err="1" smtClean="0"/>
              <a:t>Dmaven.repo.local</a:t>
            </a:r>
            <a:r>
              <a:rPr lang="en-US" dirty="0" smtClean="0"/>
              <a:t>=</a:t>
            </a:r>
            <a:r>
              <a:rPr lang="en-US" dirty="0" err="1" smtClean="0"/>
              <a:t>phoebus</a:t>
            </a:r>
            <a:r>
              <a:rPr lang="en-US" dirty="0" smtClean="0"/>
              <a:t>-repo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Your IDE of choice can be configured to use the above downloaded maven repo.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4200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Simplified </a:t>
            </a:r>
            <a:r>
              <a:rPr lang="en-US" dirty="0" smtClean="0"/>
              <a:t>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CS-Studio </a:t>
            </a:r>
            <a:r>
              <a:rPr lang="en-US" smtClean="0"/>
              <a:t>san eclipse</a:t>
            </a:r>
            <a:endParaRPr lang="en-US" smtClean="0"/>
          </a:p>
          <a:p>
            <a:r>
              <a:rPr lang="en-US" dirty="0" smtClean="0"/>
              <a:t>Easy </a:t>
            </a:r>
            <a:r>
              <a:rPr lang="en-US" dirty="0" smtClean="0"/>
              <a:t>to setup</a:t>
            </a:r>
          </a:p>
          <a:p>
            <a:r>
              <a:rPr lang="en-US" dirty="0" smtClean="0"/>
              <a:t>Developers can choose the IDE</a:t>
            </a:r>
          </a:p>
          <a:p>
            <a:r>
              <a:rPr lang="en-US" dirty="0" smtClean="0"/>
              <a:t>No prior knowledge required of eclipse and its internal API’s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1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97" y="250825"/>
            <a:ext cx="6551946" cy="368458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6" y="250825"/>
            <a:ext cx="4912784" cy="368458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27666" y="4143774"/>
            <a:ext cx="4912784" cy="2234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2016 code-a-thon at FRIB</a:t>
            </a:r>
          </a:p>
          <a:p>
            <a:pPr marL="0" indent="0">
              <a:buNone/>
            </a:pPr>
            <a:r>
              <a:rPr lang="en-US" sz="1800" dirty="0" smtClean="0"/>
              <a:t>Great coffee</a:t>
            </a:r>
          </a:p>
          <a:p>
            <a:pPr marL="0" indent="0">
              <a:buNone/>
            </a:pPr>
            <a:r>
              <a:rPr lang="en-US" sz="1800" dirty="0" smtClean="0"/>
              <a:t>Great beers, pretzels, and cracked fries at hop cat</a:t>
            </a:r>
          </a:p>
          <a:p>
            <a:pPr marL="0" indent="0">
              <a:buNone/>
            </a:pPr>
            <a:r>
              <a:rPr lang="en-US" sz="1800" dirty="0" smtClean="0"/>
              <a:t>3 days of struggling with setting up a reliable build and development environment</a:t>
            </a:r>
            <a:endParaRPr lang="en-US" sz="180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half" idx="2"/>
          </p:nvPr>
        </p:nvSpPr>
        <p:spPr>
          <a:xfrm>
            <a:off x="5327197" y="4143774"/>
            <a:ext cx="6551946" cy="2234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2018 code-a-thon at NSLSII </a:t>
            </a:r>
          </a:p>
          <a:p>
            <a:pPr marL="0" indent="0">
              <a:buNone/>
            </a:pPr>
            <a:r>
              <a:rPr lang="en-US" sz="1800" dirty="0" smtClean="0"/>
              <a:t>Ok Coffee</a:t>
            </a:r>
          </a:p>
          <a:p>
            <a:pPr marL="0" indent="0">
              <a:buNone/>
            </a:pPr>
            <a:r>
              <a:rPr lang="en-US" sz="1800" dirty="0" smtClean="0"/>
              <a:t>Ok beers, live music, and brick oven pizza at Patchogue brewery</a:t>
            </a:r>
          </a:p>
          <a:p>
            <a:pPr marL="0" indent="0">
              <a:buNone/>
            </a:pPr>
            <a:r>
              <a:rPr lang="en-US" sz="1800" dirty="0" smtClean="0"/>
              <a:t>Less than 3 hours to have everyone complete the build, test offline build, and set up development environment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602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 out of the Shadow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Eclipse to Phoebus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3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from Eclipse to Phoebus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Goals</a:t>
            </a:r>
          </a:p>
          <a:p>
            <a:r>
              <a:rPr lang="en-US" dirty="0" smtClean="0"/>
              <a:t>Minimize the disruption for developers</a:t>
            </a:r>
          </a:p>
          <a:p>
            <a:r>
              <a:rPr lang="en-US" dirty="0" smtClean="0"/>
              <a:t>Make the transition easy for the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7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Moving from Eclipse to Phoebus</a:t>
            </a:r>
            <a:br>
              <a:rPr lang="en-US" dirty="0" smtClean="0"/>
            </a:br>
            <a:r>
              <a:rPr lang="en-US" sz="2400" i="1" dirty="0" smtClean="0"/>
              <a:t>Minimize the disruption</a:t>
            </a:r>
            <a:endParaRPr lang="en-US" sz="24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639718" cy="4364160"/>
          </a:xfrm>
        </p:spPr>
        <p:txBody>
          <a:bodyPr/>
          <a:lstStyle/>
          <a:p>
            <a:r>
              <a:rPr lang="en-US" dirty="0" smtClean="0"/>
              <a:t>The migration from eclipse to </a:t>
            </a:r>
            <a:r>
              <a:rPr lang="en-US" dirty="0"/>
              <a:t>P</a:t>
            </a:r>
            <a:r>
              <a:rPr lang="en-US" dirty="0" smtClean="0"/>
              <a:t>hoebus will be a multi year process</a:t>
            </a:r>
          </a:p>
          <a:p>
            <a:pPr lvl="1"/>
            <a:r>
              <a:rPr lang="en-US" dirty="0" smtClean="0"/>
              <a:t>Each application will be migrated individually.</a:t>
            </a:r>
          </a:p>
          <a:p>
            <a:pPr lvl="1"/>
            <a:r>
              <a:rPr lang="en-US" dirty="0" smtClean="0"/>
              <a:t>Both the eclipse and </a:t>
            </a:r>
            <a:r>
              <a:rPr lang="en-US" dirty="0" err="1" smtClean="0"/>
              <a:t>phoebus</a:t>
            </a:r>
            <a:r>
              <a:rPr lang="en-US" dirty="0" smtClean="0"/>
              <a:t> based applications will be supported by the </a:t>
            </a:r>
            <a:r>
              <a:rPr lang="en-US" dirty="0" err="1" smtClean="0"/>
              <a:t>cs</a:t>
            </a:r>
            <a:r>
              <a:rPr lang="en-US" dirty="0" smtClean="0"/>
              <a:t>-studio community.</a:t>
            </a:r>
          </a:p>
          <a:p>
            <a:pPr lvl="1"/>
            <a:r>
              <a:rPr lang="en-US" dirty="0" smtClean="0"/>
              <a:t>Each site will have the flexibility to define their time lines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B4D78370-74F8-764A-8280-8634AE7E292B}"/>
              </a:ext>
            </a:extLst>
          </p:cNvPr>
          <p:cNvGrpSpPr/>
          <p:nvPr/>
        </p:nvGrpSpPr>
        <p:grpSpPr>
          <a:xfrm>
            <a:off x="6646599" y="1331430"/>
            <a:ext cx="4948874" cy="4252680"/>
            <a:chOff x="4685509" y="682410"/>
            <a:chExt cx="4948874" cy="4252680"/>
          </a:xfrm>
        </p:grpSpPr>
        <p:sp>
          <p:nvSpPr>
            <p:cNvPr id="8" name="Rounded Rectangle 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6635289-82AB-D748-933D-A68F22381766}"/>
                </a:ext>
              </a:extLst>
            </p:cNvPr>
            <p:cNvSpPr/>
            <p:nvPr/>
          </p:nvSpPr>
          <p:spPr>
            <a:xfrm>
              <a:off x="4685509" y="4286832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Eclipse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9DCAAD4-DFCD-FD48-B8B8-093AA56FA133}"/>
                </a:ext>
              </a:extLst>
            </p:cNvPr>
            <p:cNvSpPr/>
            <p:nvPr/>
          </p:nvSpPr>
          <p:spPr>
            <a:xfrm>
              <a:off x="4685509" y="3227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Channels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01FC6D7-BF3D-3444-ACC9-5413C66F5267}"/>
                </a:ext>
              </a:extLst>
            </p:cNvPr>
            <p:cNvSpPr/>
            <p:nvPr/>
          </p:nvSpPr>
          <p:spPr>
            <a:xfrm>
              <a:off x="4685510" y="2529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Table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8F98412-8007-5C46-87DA-FC42054A1089}"/>
                </a:ext>
              </a:extLst>
            </p:cNvPr>
            <p:cNvSpPr/>
            <p:nvPr/>
          </p:nvSpPr>
          <p:spPr>
            <a:xfrm>
              <a:off x="4685510" y="21871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Probe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7171403-92CB-AB48-875C-92DBFE0AB108}"/>
                </a:ext>
              </a:extLst>
            </p:cNvPr>
            <p:cNvSpPr/>
            <p:nvPr/>
          </p:nvSpPr>
          <p:spPr>
            <a:xfrm>
              <a:off x="4685510" y="1843841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Tree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C78EACB-B828-024E-B184-469870F73009}"/>
                </a:ext>
              </a:extLst>
            </p:cNvPr>
            <p:cNvSpPr/>
            <p:nvPr/>
          </p:nvSpPr>
          <p:spPr>
            <a:xfrm>
              <a:off x="4685510" y="1500487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Data Browser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DC669B9-1A1D-634F-86ED-4B9B8EB2BCEE}"/>
                </a:ext>
              </a:extLst>
            </p:cNvPr>
            <p:cNvSpPr/>
            <p:nvPr/>
          </p:nvSpPr>
          <p:spPr>
            <a:xfrm>
              <a:off x="4685511" y="115713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Display Builder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4B6FB36-B7D3-E046-9B30-2027F386D22B}"/>
                </a:ext>
              </a:extLst>
            </p:cNvPr>
            <p:cNvSpPr/>
            <p:nvPr/>
          </p:nvSpPr>
          <p:spPr>
            <a:xfrm>
              <a:off x="4685509" y="3575009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Scan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26C9CE1-E685-CF49-9482-87642A6E7B22}"/>
                </a:ext>
              </a:extLst>
            </p:cNvPr>
            <p:cNvSpPr/>
            <p:nvPr/>
          </p:nvSpPr>
          <p:spPr>
            <a:xfrm>
              <a:off x="4685509" y="39245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… more …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A670490-3C64-0149-B706-0652ECF61B07}"/>
                </a:ext>
              </a:extLst>
            </p:cNvPr>
            <p:cNvSpPr/>
            <p:nvPr/>
          </p:nvSpPr>
          <p:spPr>
            <a:xfrm>
              <a:off x="4685509" y="2878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Alarms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09DC2B5-F516-324C-93AF-2B632BE6FD0E}"/>
                </a:ext>
              </a:extLst>
            </p:cNvPr>
            <p:cNvSpPr/>
            <p:nvPr/>
          </p:nvSpPr>
          <p:spPr>
            <a:xfrm>
              <a:off x="4685509" y="4637056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Java </a:t>
              </a:r>
              <a:r>
                <a:rPr lang="en-US" dirty="0" smtClean="0">
                  <a:solidFill>
                    <a:schemeClr val="tx1"/>
                  </a:solidFill>
                </a:rPr>
                <a:t>9, 10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75F3A6F-4BB1-7845-B0EB-798A47F202C5}"/>
                </a:ext>
              </a:extLst>
            </p:cNvPr>
            <p:cNvSpPr/>
            <p:nvPr/>
          </p:nvSpPr>
          <p:spPr>
            <a:xfrm>
              <a:off x="8985894" y="682410"/>
              <a:ext cx="648489" cy="242914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SWT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B21A463-9B12-9C4C-B425-DF6DDC072788}"/>
                </a:ext>
              </a:extLst>
            </p:cNvPr>
            <p:cNvSpPr/>
            <p:nvPr/>
          </p:nvSpPr>
          <p:spPr>
            <a:xfrm>
              <a:off x="8180992" y="682410"/>
              <a:ext cx="648489" cy="24291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</a:rPr>
                <a:t>JavaFX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056B2906-CAEE-254A-B689-63C1B3E0B283}"/>
              </a:ext>
            </a:extLst>
          </p:cNvPr>
          <p:cNvGrpSpPr/>
          <p:nvPr/>
        </p:nvGrpSpPr>
        <p:grpSpPr>
          <a:xfrm>
            <a:off x="9337182" y="1806153"/>
            <a:ext cx="2258293" cy="3778595"/>
            <a:chOff x="8800308" y="1157133"/>
            <a:chExt cx="2258293" cy="3778595"/>
          </a:xfrm>
        </p:grpSpPr>
        <p:sp>
          <p:nvSpPr>
            <p:cNvPr id="23" name="Rounded Rectangle 2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B7B4108-A331-E648-9A17-A7BD6063CB5C}"/>
                </a:ext>
              </a:extLst>
            </p:cNvPr>
            <p:cNvSpPr/>
            <p:nvPr/>
          </p:nvSpPr>
          <p:spPr>
            <a:xfrm>
              <a:off x="8800308" y="4286832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Phoebus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9418E4E-E246-8E4A-A151-2F02BE80ECCF}"/>
                </a:ext>
              </a:extLst>
            </p:cNvPr>
            <p:cNvSpPr/>
            <p:nvPr/>
          </p:nvSpPr>
          <p:spPr>
            <a:xfrm>
              <a:off x="8800308" y="3227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Channels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EFB9922-EDBA-B148-BBE2-5DBC7647206D}"/>
                </a:ext>
              </a:extLst>
            </p:cNvPr>
            <p:cNvSpPr/>
            <p:nvPr/>
          </p:nvSpPr>
          <p:spPr>
            <a:xfrm>
              <a:off x="8800309" y="2529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Table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1FFCF1F-6FEA-8C4E-9E72-21842C7045C1}"/>
                </a:ext>
              </a:extLst>
            </p:cNvPr>
            <p:cNvSpPr/>
            <p:nvPr/>
          </p:nvSpPr>
          <p:spPr>
            <a:xfrm>
              <a:off x="8800309" y="2187195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Probe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3AAAF57-E1CB-C34E-A4E9-54C73B0D0DFD}"/>
                </a:ext>
              </a:extLst>
            </p:cNvPr>
            <p:cNvSpPr/>
            <p:nvPr/>
          </p:nvSpPr>
          <p:spPr>
            <a:xfrm>
              <a:off x="8800309" y="1843841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PV Tree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C272AE5-C7C4-DC44-A124-8A5FFFB9427D}"/>
                </a:ext>
              </a:extLst>
            </p:cNvPr>
            <p:cNvSpPr/>
            <p:nvPr/>
          </p:nvSpPr>
          <p:spPr>
            <a:xfrm>
              <a:off x="8800309" y="1500487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Data Browser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3F3292A-70CB-3F4A-BA03-5D1677BEC739}"/>
                </a:ext>
              </a:extLst>
            </p:cNvPr>
            <p:cNvSpPr/>
            <p:nvPr/>
          </p:nvSpPr>
          <p:spPr>
            <a:xfrm>
              <a:off x="8800310" y="115713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Display Builder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B669E87-C4AA-4D4D-8C8E-C88D7832EE6C}"/>
                </a:ext>
              </a:extLst>
            </p:cNvPr>
            <p:cNvSpPr/>
            <p:nvPr/>
          </p:nvSpPr>
          <p:spPr>
            <a:xfrm>
              <a:off x="8800308" y="3575009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Scan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4D36EA8-5744-DD46-ACCA-53C1FE6CDBCD}"/>
                </a:ext>
              </a:extLst>
            </p:cNvPr>
            <p:cNvSpPr/>
            <p:nvPr/>
          </p:nvSpPr>
          <p:spPr>
            <a:xfrm>
              <a:off x="8800308" y="3924595"/>
              <a:ext cx="2258291" cy="29803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… more …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83F6C1A-0501-514A-B759-637C0E79C0C2}"/>
                </a:ext>
              </a:extLst>
            </p:cNvPr>
            <p:cNvSpPr/>
            <p:nvPr/>
          </p:nvSpPr>
          <p:spPr>
            <a:xfrm>
              <a:off x="8800308" y="2878703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Alarms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4FE51CA-0A59-7E46-921E-39C150FC1F87}"/>
                </a:ext>
              </a:extLst>
            </p:cNvPr>
            <p:cNvSpPr/>
            <p:nvPr/>
          </p:nvSpPr>
          <p:spPr>
            <a:xfrm>
              <a:off x="8800308" y="4637694"/>
              <a:ext cx="2258291" cy="29803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Java 9, 10</a:t>
              </a:r>
            </a:p>
          </p:txBody>
        </p:sp>
      </p:grpSp>
      <p:sp>
        <p:nvSpPr>
          <p:cNvPr id="35" name="Content Placeholder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1EE4619-1912-454C-A259-76B01CD35179}"/>
              </a:ext>
            </a:extLst>
          </p:cNvPr>
          <p:cNvSpPr txBox="1">
            <a:spLocks/>
          </p:cNvSpPr>
          <p:nvPr/>
        </p:nvSpPr>
        <p:spPr bwMode="auto">
          <a:xfrm>
            <a:off x="6874352" y="5869052"/>
            <a:ext cx="2030538" cy="64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Current </a:t>
            </a:r>
            <a:br>
              <a:rPr lang="en-US" sz="2400" dirty="0" smtClean="0"/>
            </a:br>
            <a:r>
              <a:rPr lang="en-US" sz="2400" dirty="0" smtClean="0"/>
              <a:t>CS-Studio 4.6</a:t>
            </a:r>
            <a:endParaRPr lang="en-US" sz="2400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1EE4619-1912-454C-A259-76B01CD35179}"/>
              </a:ext>
            </a:extLst>
          </p:cNvPr>
          <p:cNvSpPr txBox="1">
            <a:spLocks/>
          </p:cNvSpPr>
          <p:nvPr/>
        </p:nvSpPr>
        <p:spPr bwMode="auto">
          <a:xfrm>
            <a:off x="9451057" y="5869052"/>
            <a:ext cx="2030538" cy="64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dirty="0" smtClean="0"/>
              <a:t>inal</a:t>
            </a:r>
            <a:br>
              <a:rPr lang="en-US" sz="2400" dirty="0" smtClean="0"/>
            </a:br>
            <a:r>
              <a:rPr lang="en-US" sz="2400" dirty="0" smtClean="0"/>
              <a:t>CS-Studio 5</a:t>
            </a:r>
            <a:endParaRPr lang="en-US" sz="2400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lc="http://schemas.openxmlformats.org/drawingml/2006/lockedCanvas" xmlns:a16="http://schemas.microsoft.com/office/drawing/2014/main" xmlns="" id="{3163BEDC-2913-D247-AD05-FA85B7324269}"/>
              </a:ext>
            </a:extLst>
          </p:cNvPr>
          <p:cNvSpPr/>
          <p:nvPr/>
        </p:nvSpPr>
        <p:spPr>
          <a:xfrm>
            <a:off x="6646598" y="4567956"/>
            <a:ext cx="2258291" cy="29803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BOY</a:t>
            </a:r>
          </a:p>
        </p:txBody>
      </p:sp>
    </p:spTree>
    <p:extLst>
      <p:ext uri="{BB962C8B-B14F-4D97-AF65-F5344CB8AC3E}">
        <p14:creationId xmlns:p14="http://schemas.microsoft.com/office/powerpoint/2010/main" val="217302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5" cy="2021595"/>
          </a:xfrm>
        </p:spPr>
        <p:txBody>
          <a:bodyPr>
            <a:normAutofit/>
          </a:bodyPr>
          <a:lstStyle/>
          <a:p>
            <a:r>
              <a:rPr lang="en-US" dirty="0" smtClean="0"/>
              <a:t>Moving from Eclipse to Phoebus</a:t>
            </a:r>
            <a:br>
              <a:rPr lang="en-US" dirty="0" smtClean="0"/>
            </a:br>
            <a:r>
              <a:rPr lang="en-US" sz="2000" i="1" dirty="0" smtClean="0"/>
              <a:t>A easy transition</a:t>
            </a:r>
            <a:endParaRPr lang="en-US" sz="20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688116"/>
            <a:ext cx="3932235" cy="3180872"/>
          </a:xfrm>
        </p:spPr>
        <p:txBody>
          <a:bodyPr/>
          <a:lstStyle/>
          <a:p>
            <a:r>
              <a:rPr lang="en-US" dirty="0" smtClean="0"/>
              <a:t>Many applications already use </a:t>
            </a:r>
            <a:r>
              <a:rPr lang="en-US" dirty="0" err="1" smtClean="0"/>
              <a:t>JavaFx</a:t>
            </a:r>
            <a:r>
              <a:rPr lang="en-US" dirty="0" smtClean="0"/>
              <a:t> Thus the look and feel of most of these will not change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839973"/>
            <a:ext cx="7205103" cy="50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2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Moving from Eclipse to Phoebus</a:t>
            </a:r>
            <a:br>
              <a:rPr lang="en-US" dirty="0" smtClean="0"/>
            </a:br>
            <a:r>
              <a:rPr lang="en-US" sz="2200" i="1" dirty="0" smtClean="0"/>
              <a:t>A easy transition 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090212"/>
            <a:ext cx="6172200" cy="46680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58458"/>
            <a:ext cx="3932237" cy="3610530"/>
          </a:xfrm>
        </p:spPr>
        <p:txBody>
          <a:bodyPr/>
          <a:lstStyle/>
          <a:p>
            <a:r>
              <a:rPr lang="en-US" dirty="0" smtClean="0"/>
              <a:t>The Phoebus applications can be packaged with the existing eclipse applications into a single CS-Studio product</a:t>
            </a:r>
          </a:p>
          <a:p>
            <a:endParaRPr lang="en-US" dirty="0"/>
          </a:p>
          <a:p>
            <a:r>
              <a:rPr lang="en-US" dirty="0" smtClean="0"/>
              <a:t>Developers can package the appropriate versions of each application to satisfy their site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4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Moving from Eclipse to Phoebus</a:t>
            </a:r>
            <a:br>
              <a:rPr lang="en-US" dirty="0" smtClean="0"/>
            </a:br>
            <a:r>
              <a:rPr lang="en-US" sz="2400" i="1" dirty="0" smtClean="0"/>
              <a:t>Minimize the disruption for developers</a:t>
            </a:r>
            <a:endParaRPr lang="en-US" sz="2400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055225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Preserve the best features of the eclipse framework</a:t>
            </a:r>
          </a:p>
          <a:p>
            <a:r>
              <a:rPr lang="en-US" dirty="0" smtClean="0"/>
              <a:t>Extensible and Pluggable</a:t>
            </a:r>
          </a:p>
          <a:p>
            <a:pPr marL="457200" lvl="1" indent="0">
              <a:buNone/>
            </a:pPr>
            <a:r>
              <a:rPr lang="en-US" dirty="0" smtClean="0"/>
              <a:t>Java SPI’s </a:t>
            </a:r>
          </a:p>
          <a:p>
            <a:r>
              <a:rPr lang="en-US" dirty="0" smtClean="0"/>
              <a:t>Preferences</a:t>
            </a:r>
          </a:p>
          <a:p>
            <a:pPr marL="457200" lvl="1" indent="0">
              <a:buNone/>
            </a:pPr>
            <a:r>
              <a:rPr lang="en-US" dirty="0" smtClean="0"/>
              <a:t>Java preferences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Perspectives</a:t>
            </a:r>
          </a:p>
          <a:p>
            <a:r>
              <a:rPr lang="en-US" dirty="0" smtClean="0"/>
              <a:t>Jobs</a:t>
            </a:r>
          </a:p>
          <a:p>
            <a:r>
              <a:rPr lang="en-US" dirty="0" smtClean="0"/>
              <a:t>Selection</a:t>
            </a:r>
          </a:p>
          <a:p>
            <a:r>
              <a:rPr lang="en-US" dirty="0" smtClean="0"/>
              <a:t>Adapter</a:t>
            </a:r>
          </a:p>
          <a:p>
            <a:r>
              <a:rPr lang="en-US" dirty="0" smtClean="0"/>
              <a:t>Help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9779" y="2819327"/>
            <a:ext cx="4768150" cy="33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6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CS-Studio Collaboration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4167" y="457200"/>
            <a:ext cx="6750097" cy="541178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14 Sites which package site specific CS-Studio products</a:t>
            </a:r>
          </a:p>
          <a:p>
            <a:endParaRPr lang="en-US" sz="2400" dirty="0"/>
          </a:p>
          <a:p>
            <a:r>
              <a:rPr lang="en-US" sz="2400" dirty="0" smtClean="0"/>
              <a:t>Additionally, many users who do not create their own products.</a:t>
            </a:r>
          </a:p>
        </p:txBody>
      </p:sp>
    </p:spTree>
    <p:extLst>
      <p:ext uri="{BB962C8B-B14F-4D97-AF65-F5344CB8AC3E}">
        <p14:creationId xmlns:p14="http://schemas.microsoft.com/office/powerpoint/2010/main" val="400111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28099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Phoebus Integration </a:t>
            </a:r>
            <a:br>
              <a:rPr lang="en-US" dirty="0" smtClean="0"/>
            </a:b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Existing eclipse products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36" y="1454150"/>
            <a:ext cx="5766264" cy="54038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err="1" smtClean="0"/>
              <a:t>org.csstudio.phoebus.integration</a:t>
            </a:r>
            <a:endParaRPr lang="en-US" sz="2000" b="1" i="1" dirty="0" smtClean="0"/>
          </a:p>
          <a:p>
            <a:r>
              <a:rPr lang="en-US" dirty="0" smtClean="0"/>
              <a:t>A plugin which provides a service with methods for launching CS-Studio </a:t>
            </a:r>
            <a:r>
              <a:rPr lang="en-US" dirty="0" err="1" smtClean="0"/>
              <a:t>phoebus</a:t>
            </a:r>
            <a:r>
              <a:rPr lang="en-US" dirty="0" smtClean="0"/>
              <a:t> applications from inside existing CS-Studio/eclipse products</a:t>
            </a:r>
          </a:p>
          <a:p>
            <a:endParaRPr lang="en-US" dirty="0"/>
          </a:p>
          <a:p>
            <a:r>
              <a:rPr lang="en-US" dirty="0" smtClean="0"/>
              <a:t>Launch various </a:t>
            </a:r>
            <a:r>
              <a:rPr lang="en-US" dirty="0" err="1" smtClean="0"/>
              <a:t>phoebus</a:t>
            </a:r>
            <a:r>
              <a:rPr lang="en-US" dirty="0" smtClean="0"/>
              <a:t> applications via</a:t>
            </a:r>
          </a:p>
          <a:p>
            <a:r>
              <a:rPr lang="en-US" dirty="0" smtClean="0"/>
              <a:t>CS-Studio menu or toolbar actions</a:t>
            </a:r>
          </a:p>
          <a:p>
            <a:r>
              <a:rPr lang="en-US" dirty="0" smtClean="0"/>
              <a:t>CS-Studio context menu actions using the selection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87" y="457200"/>
            <a:ext cx="3005994" cy="29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6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831365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Phoebus Integration </a:t>
            </a:r>
            <a:br>
              <a:rPr lang="en-US" dirty="0"/>
            </a:br>
            <a:r>
              <a:rPr lang="en-US" dirty="0"/>
              <a:t>in </a:t>
            </a:r>
            <a:br>
              <a:rPr lang="en-US" dirty="0"/>
            </a:br>
            <a:r>
              <a:rPr lang="en-US" dirty="0"/>
              <a:t>Existing eclipse products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288756"/>
            <a:ext cx="3831364" cy="3580232"/>
          </a:xfrm>
        </p:spPr>
        <p:txBody>
          <a:bodyPr/>
          <a:lstStyle/>
          <a:p>
            <a:r>
              <a:rPr lang="en-US" dirty="0" smtClean="0"/>
              <a:t>When a users launches an application or a tool, the details of weather it a </a:t>
            </a:r>
            <a:r>
              <a:rPr lang="en-US" dirty="0" err="1" smtClean="0"/>
              <a:t>swt</a:t>
            </a:r>
            <a:r>
              <a:rPr lang="en-US" dirty="0" smtClean="0"/>
              <a:t>/</a:t>
            </a:r>
            <a:r>
              <a:rPr lang="en-US" dirty="0" err="1" smtClean="0"/>
              <a:t>javafx</a:t>
            </a:r>
            <a:r>
              <a:rPr lang="en-US" dirty="0" smtClean="0"/>
              <a:t> based eclipse application or a </a:t>
            </a:r>
            <a:r>
              <a:rPr lang="en-US" dirty="0" err="1" smtClean="0"/>
              <a:t>javafx</a:t>
            </a:r>
            <a:r>
              <a:rPr lang="en-US" dirty="0" smtClean="0"/>
              <a:t> based </a:t>
            </a:r>
            <a:r>
              <a:rPr lang="en-US" dirty="0" err="1" smtClean="0"/>
              <a:t>phoebus</a:t>
            </a:r>
            <a:r>
              <a:rPr lang="en-US" dirty="0" smtClean="0"/>
              <a:t> applications are transparent to the user.</a:t>
            </a:r>
          </a:p>
          <a:p>
            <a:endParaRPr lang="en-US" dirty="0"/>
          </a:p>
          <a:p>
            <a:r>
              <a:rPr lang="en-US" dirty="0" smtClean="0"/>
              <a:t>e.g. The “send an email” or “create a log entry” will open the associated </a:t>
            </a:r>
            <a:r>
              <a:rPr lang="en-US" dirty="0" err="1" smtClean="0"/>
              <a:t>phoebus</a:t>
            </a:r>
            <a:r>
              <a:rPr lang="en-US" dirty="0" smtClean="0"/>
              <a:t> apps in a new window instead of the eclipse based ones.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55" y="461797"/>
            <a:ext cx="7006369" cy="5409153"/>
          </a:xfrm>
        </p:spPr>
      </p:pic>
    </p:spTree>
    <p:extLst>
      <p:ext uri="{BB962C8B-B14F-4D97-AF65-F5344CB8AC3E}">
        <p14:creationId xmlns:p14="http://schemas.microsoft.com/office/powerpoint/2010/main" val="135016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creenCapture_6-8-2018 1.01.35 PM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8124" y="12828"/>
            <a:ext cx="8980028" cy="6788268"/>
          </a:xfrm>
        </p:spPr>
      </p:pic>
    </p:spTree>
    <p:extLst>
      <p:ext uri="{BB962C8B-B14F-4D97-AF65-F5344CB8AC3E}">
        <p14:creationId xmlns:p14="http://schemas.microsoft.com/office/powerpoint/2010/main" val="78431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CS-Studio Phoebus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https://github.com/shroffk/phoebus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http://phoebus-doc.readthedocs.io/en/latest/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CS-Studio Phoebus Integration</a:t>
            </a:r>
            <a:endParaRPr lang="en-US" dirty="0"/>
          </a:p>
          <a:p>
            <a:r>
              <a:rPr lang="en-US" dirty="0" smtClean="0">
                <a:hlinkClick r:id="rId4"/>
              </a:rPr>
              <a:t>https://github.com/ControlSystemStudio/cs-studio/issues/2437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9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CS-Studio Collaboration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/>
              <a:t>“When </a:t>
            </a:r>
            <a:r>
              <a:rPr lang="en-US" i="1" dirty="0"/>
              <a:t>it does not work, I hate it</a:t>
            </a:r>
            <a:r>
              <a:rPr lang="en-US" i="1" dirty="0" smtClean="0"/>
              <a:t>.”</a:t>
            </a:r>
          </a:p>
          <a:p>
            <a:pPr marL="0" indent="0">
              <a:buNone/>
            </a:pPr>
            <a:r>
              <a:rPr lang="en-US" sz="1900" i="1" dirty="0" smtClean="0"/>
              <a:t>“I </a:t>
            </a:r>
            <a:r>
              <a:rPr lang="en-US" sz="1900" i="1" dirty="0"/>
              <a:t>am having real problems building our own CSS distribution starting from Eclipse Mars </a:t>
            </a:r>
            <a:r>
              <a:rPr lang="en-US" sz="1900" i="1" dirty="0" smtClean="0"/>
              <a:t>RC2”</a:t>
            </a:r>
            <a:endParaRPr lang="en-US" sz="1900" i="1" dirty="0"/>
          </a:p>
          <a:p>
            <a:pPr marL="0" indent="0">
              <a:buNone/>
            </a:pPr>
            <a:r>
              <a:rPr lang="en-US" sz="1900" i="1" dirty="0" smtClean="0"/>
              <a:t>“Big </a:t>
            </a:r>
            <a:r>
              <a:rPr lang="en-US" sz="1900" i="1" dirty="0"/>
              <a:t>labs seem to have their experts but I'm under the impression that smaller labs are struggling and so am I when "my expert" is not available</a:t>
            </a:r>
            <a:r>
              <a:rPr lang="en-US" sz="1900" i="1" dirty="0" smtClean="0"/>
              <a:t>.”</a:t>
            </a:r>
            <a:endParaRPr lang="en-US" sz="1900" i="1" dirty="0"/>
          </a:p>
          <a:p>
            <a:pPr marL="0" indent="0">
              <a:buNone/>
            </a:pPr>
            <a:r>
              <a:rPr lang="en-US" sz="1900" i="1" dirty="0" smtClean="0"/>
              <a:t>“Spend </a:t>
            </a:r>
            <a:r>
              <a:rPr lang="en-US" sz="1900" i="1" dirty="0"/>
              <a:t>a long time to start a product in Eclipse and Export it</a:t>
            </a:r>
            <a:r>
              <a:rPr lang="en-US" sz="1900" i="1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goal is to reduce the barrier of entry for new developers</a:t>
            </a:r>
          </a:p>
          <a:p>
            <a:r>
              <a:rPr lang="en-US" dirty="0" smtClean="0"/>
              <a:t>A simple Build</a:t>
            </a:r>
          </a:p>
          <a:p>
            <a:r>
              <a:rPr lang="en-US" dirty="0" smtClean="0"/>
              <a:t>A development environment that is easy to setup and use</a:t>
            </a:r>
          </a:p>
          <a:p>
            <a:r>
              <a:rPr lang="en-US" dirty="0" smtClean="0"/>
              <a:t>Use generic tools and technologies available as part of the java ecosystem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Build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build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6005" y="457200"/>
            <a:ext cx="7084413" cy="541178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PDE build system</a:t>
            </a:r>
          </a:p>
          <a:p>
            <a:pPr lvl="1"/>
            <a:r>
              <a:rPr lang="en-US" dirty="0" smtClean="0"/>
              <a:t>Slow and Complex</a:t>
            </a:r>
          </a:p>
          <a:p>
            <a:pPr lvl="1"/>
            <a:r>
              <a:rPr lang="en-US" dirty="0" smtClean="0"/>
              <a:t>Cryptic error messages</a:t>
            </a:r>
          </a:p>
          <a:p>
            <a:r>
              <a:rPr lang="en-US" dirty="0" err="1" smtClean="0"/>
              <a:t>Tycho</a:t>
            </a:r>
            <a:r>
              <a:rPr lang="en-US" dirty="0" smtClean="0"/>
              <a:t> build system</a:t>
            </a:r>
          </a:p>
          <a:p>
            <a:pPr lvl="1"/>
            <a:r>
              <a:rPr lang="en-US" dirty="0" smtClean="0"/>
              <a:t>Slower </a:t>
            </a:r>
          </a:p>
          <a:p>
            <a:pPr lvl="1"/>
            <a:r>
              <a:rPr lang="en-US" dirty="0" smtClean="0"/>
              <a:t>Even more complex</a:t>
            </a:r>
          </a:p>
          <a:p>
            <a:pPr lvl="1"/>
            <a:r>
              <a:rPr lang="en-US" dirty="0" smtClean="0"/>
              <a:t>Difficult to reproduce builds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3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CS-Studio </a:t>
            </a:r>
            <a:br>
              <a:rPr lang="en-US" dirty="0" smtClean="0"/>
            </a:br>
            <a:r>
              <a:rPr lang="en-US" dirty="0" smtClean="0"/>
              <a:t>Phoebus build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</a:t>
            </a:r>
          </a:p>
          <a:p>
            <a:r>
              <a:rPr lang="en-US" dirty="0" smtClean="0"/>
              <a:t>Easy</a:t>
            </a:r>
          </a:p>
          <a:p>
            <a:r>
              <a:rPr lang="en-US" dirty="0" smtClean="0"/>
              <a:t>Modular</a:t>
            </a:r>
          </a:p>
          <a:p>
            <a:r>
              <a:rPr lang="en-US" dirty="0" smtClean="0"/>
              <a:t>Reproducible</a:t>
            </a:r>
          </a:p>
          <a:p>
            <a:r>
              <a:rPr lang="en-US" dirty="0" smtClean="0"/>
              <a:t>Unit, Integration, &amp; GUI tests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7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80214"/>
          </a:xfrm>
        </p:spPr>
        <p:txBody>
          <a:bodyPr/>
          <a:lstStyle/>
          <a:p>
            <a:r>
              <a:rPr lang="en-US" dirty="0" smtClean="0"/>
              <a:t>Fast &amp; Simple Build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3896" y="457199"/>
            <a:ext cx="5058888" cy="541403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4391431" cy="4040188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# clone the sources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git</a:t>
            </a:r>
            <a:r>
              <a:rPr lang="en-US" dirty="0" smtClean="0"/>
              <a:t> clone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4292E"/>
                </a:solidFill>
                <a:effectLst/>
              </a:rPr>
              <a:t>https://github.com/shroffk/phoebus.git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dirty="0" smtClean="0"/>
          </a:p>
          <a:p>
            <a:r>
              <a:rPr lang="en-US" i="1" dirty="0" smtClean="0">
                <a:solidFill>
                  <a:srgbClr val="00B050"/>
                </a:solidFill>
              </a:rPr>
              <a:t># build using maven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mvn</a:t>
            </a:r>
            <a:r>
              <a:rPr lang="en-US" dirty="0" smtClean="0"/>
              <a:t> clean install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#  or</a:t>
            </a:r>
            <a:br>
              <a:rPr lang="en-US" i="1" dirty="0" smtClean="0">
                <a:solidFill>
                  <a:srgbClr val="00B050"/>
                </a:solidFill>
              </a:rPr>
            </a:br>
            <a:r>
              <a:rPr lang="en-US" i="1" dirty="0" smtClean="0">
                <a:solidFill>
                  <a:srgbClr val="00B050"/>
                </a:solidFill>
              </a:rPr>
              <a:t># build using ant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ant</a:t>
            </a:r>
            <a:r>
              <a:rPr lang="en-US" dirty="0" smtClean="0"/>
              <a:t> clean run</a:t>
            </a:r>
          </a:p>
          <a:p>
            <a:endParaRPr lang="en-US" dirty="0"/>
          </a:p>
          <a:p>
            <a:r>
              <a:rPr lang="en-US" dirty="0" smtClean="0"/>
              <a:t>Support Multiple build technologies</a:t>
            </a:r>
            <a:br>
              <a:rPr lang="en-US" dirty="0" smtClean="0"/>
            </a:br>
            <a:r>
              <a:rPr lang="en-US" dirty="0" smtClean="0"/>
              <a:t>ant &amp; maven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Support Multiple CI solutions</a:t>
            </a:r>
            <a:br>
              <a:rPr lang="en-US" dirty="0" smtClean="0"/>
            </a:br>
            <a:r>
              <a:rPr lang="en-US" dirty="0" smtClean="0"/>
              <a:t>Travis      &amp; </a:t>
            </a:r>
            <a:r>
              <a:rPr lang="en-US" dirty="0" err="1" smtClean="0"/>
              <a:t>AppVeyor</a:t>
            </a:r>
            <a:endParaRPr lang="en-US" dirty="0"/>
          </a:p>
        </p:txBody>
      </p:sp>
      <p:sp>
        <p:nvSpPr>
          <p:cNvPr id="15" name="AutoShape 7" descr="Image result for appveyo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77" y="5342305"/>
            <a:ext cx="20002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7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0098" y="380890"/>
            <a:ext cx="3932237" cy="988828"/>
          </a:xfrm>
        </p:spPr>
        <p:txBody>
          <a:bodyPr/>
          <a:lstStyle/>
          <a:p>
            <a:r>
              <a:rPr lang="en-US" dirty="0" smtClean="0"/>
              <a:t>Modular Build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500098" y="4771736"/>
            <a:ext cx="11312674" cy="1489714"/>
          </a:xfrm>
        </p:spPr>
        <p:txBody>
          <a:bodyPr/>
          <a:lstStyle/>
          <a:p>
            <a:r>
              <a:rPr lang="en-US" dirty="0" smtClean="0"/>
              <a:t>The Module can be build independently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Simplifies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Site specific products can be assembled by building only those modules included in that product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034" y="3343035"/>
            <a:ext cx="61055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034" y="1138912"/>
            <a:ext cx="6105525" cy="20158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0099" y="1600524"/>
            <a:ext cx="5007935" cy="28931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400" dirty="0"/>
              <a:t>dependencies</a:t>
            </a:r>
            <a:r>
              <a:rPr lang="en-US" sz="1400" dirty="0" smtClean="0"/>
              <a:t>/</a:t>
            </a:r>
          </a:p>
          <a:p>
            <a:r>
              <a:rPr lang="en-US" sz="1400" dirty="0" smtClean="0"/>
              <a:t>core/		</a:t>
            </a:r>
          </a:p>
          <a:p>
            <a:r>
              <a:rPr lang="en-US" sz="1400" dirty="0" smtClean="0"/>
              <a:t>    framework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vtypes</a:t>
            </a:r>
            <a:endParaRPr lang="en-US" sz="1400" dirty="0" smtClean="0"/>
          </a:p>
          <a:p>
            <a:r>
              <a:rPr lang="en-US" sz="1400" dirty="0" smtClean="0"/>
              <a:t>    logging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ui</a:t>
            </a:r>
            <a:endParaRPr lang="en-US" sz="1400" dirty="0" smtClean="0"/>
          </a:p>
          <a:p>
            <a:r>
              <a:rPr lang="en-US" sz="1400" dirty="0" smtClean="0"/>
              <a:t>    ...</a:t>
            </a:r>
          </a:p>
          <a:p>
            <a:r>
              <a:rPr lang="en-US" sz="1400" dirty="0" smtClean="0"/>
              <a:t>applications/</a:t>
            </a:r>
          </a:p>
          <a:p>
            <a:r>
              <a:rPr lang="en-US" sz="1400" dirty="0" smtClean="0"/>
              <a:t>    logbook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databrowser</a:t>
            </a:r>
            <a:endParaRPr lang="en-US" sz="1400" dirty="0" smtClean="0"/>
          </a:p>
          <a:p>
            <a:r>
              <a:rPr lang="en-US" sz="1400" dirty="0" smtClean="0"/>
              <a:t>    channel</a:t>
            </a:r>
          </a:p>
          <a:p>
            <a:r>
              <a:rPr lang="en-US" sz="1400" dirty="0" smtClean="0"/>
              <a:t>    ...</a:t>
            </a:r>
          </a:p>
          <a:p>
            <a:r>
              <a:rPr lang="en-US" sz="1400" dirty="0" smtClean="0"/>
              <a:t>product/</a:t>
            </a:r>
          </a:p>
          <a:p>
            <a:endParaRPr lang="en-US" sz="1400" i="1" dirty="0"/>
          </a:p>
          <a:p>
            <a:r>
              <a:rPr lang="en-US" sz="1400" i="1" dirty="0" smtClean="0"/>
              <a:t># </a:t>
            </a:r>
            <a:r>
              <a:rPr lang="en-US" sz="1400" i="1" dirty="0" smtClean="0"/>
              <a:t>The core modules contains services, utility functions, data type descriptions, and other pieces commonly needed by many applications.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# The applications module is the parent module of various submodules, each dedicated to a particular application or tool</a:t>
            </a:r>
          </a:p>
          <a:p>
            <a:endParaRPr lang="en-US" sz="1400" i="1" dirty="0"/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8167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Reproducible Builds</a:t>
            </a:r>
            <a:br>
              <a:rPr lang="en-US" dirty="0" smtClean="0"/>
            </a:br>
            <a:r>
              <a:rPr lang="en-US" sz="3200" i="1" dirty="0" smtClean="0"/>
              <a:t>Clearly defined dependencies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7879"/>
          </a:xfrm>
        </p:spPr>
        <p:txBody>
          <a:bodyPr/>
          <a:lstStyle/>
          <a:p>
            <a:r>
              <a:rPr lang="en-US" dirty="0" smtClean="0"/>
              <a:t>eclipse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169042"/>
            <a:ext cx="3254465" cy="402062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87879"/>
          </a:xfrm>
        </p:spPr>
        <p:txBody>
          <a:bodyPr/>
          <a:lstStyle/>
          <a:p>
            <a:r>
              <a:rPr lang="en-US" dirty="0" err="1" smtClean="0"/>
              <a:t>phoebus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169042"/>
            <a:ext cx="2897372" cy="40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6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4041</TotalTime>
  <Words>894</Words>
  <Application>Microsoft Macintosh PowerPoint</Application>
  <PresentationFormat>Custom</PresentationFormat>
  <Paragraphs>185</Paragraphs>
  <Slides>24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Phoebus Architecture</vt:lpstr>
      <vt:lpstr>CS-Studio Collaboration</vt:lpstr>
      <vt:lpstr>CS-Studio Collaboration</vt:lpstr>
      <vt:lpstr>The Build</vt:lpstr>
      <vt:lpstr>Eclipse build system</vt:lpstr>
      <vt:lpstr>CS-Studio  Phoebus build system</vt:lpstr>
      <vt:lpstr>Fast &amp; Simple Build</vt:lpstr>
      <vt:lpstr>Modular Build</vt:lpstr>
      <vt:lpstr>Reproducible Builds Clearly defined dependencies </vt:lpstr>
      <vt:lpstr>Reproducible Builds Clearly defined dependencies</vt:lpstr>
      <vt:lpstr>Reproducible Builds Target</vt:lpstr>
      <vt:lpstr> Simplified Development environment</vt:lpstr>
      <vt:lpstr>PowerPoint Presentation</vt:lpstr>
      <vt:lpstr>Stepping out of the Shadow</vt:lpstr>
      <vt:lpstr>Moving from Eclipse to Phoebus</vt:lpstr>
      <vt:lpstr>Moving from Eclipse to Phoebus Minimize the disruption</vt:lpstr>
      <vt:lpstr>Moving from Eclipse to Phoebus A easy transition</vt:lpstr>
      <vt:lpstr>Moving from Eclipse to Phoebus A easy transition </vt:lpstr>
      <vt:lpstr>Moving from Eclipse to Phoebus Minimize the disruption for developers</vt:lpstr>
      <vt:lpstr>Phoebus Integration  in  Existing eclipse products</vt:lpstr>
      <vt:lpstr>Phoebus Integration  in  Existing eclipse products</vt:lpstr>
      <vt:lpstr>PowerPoint Presentation</vt:lpstr>
      <vt:lpstr>Useful links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Phoebus Architecture</dc:title>
  <dc:creator>Kunal Shroff</dc:creator>
  <cp:lastModifiedBy>Kunal Shroff</cp:lastModifiedBy>
  <cp:revision>73</cp:revision>
  <dcterms:created xsi:type="dcterms:W3CDTF">2018-06-06T17:12:04Z</dcterms:created>
  <dcterms:modified xsi:type="dcterms:W3CDTF">2018-06-14T11:08:28Z</dcterms:modified>
</cp:coreProperties>
</file>