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5" r:id="rId6"/>
    <p:sldId id="276" r:id="rId7"/>
    <p:sldId id="277" r:id="rId8"/>
    <p:sldId id="266" r:id="rId9"/>
    <p:sldId id="270" r:id="rId10"/>
    <p:sldId id="271" r:id="rId11"/>
    <p:sldId id="272" r:id="rId12"/>
    <p:sldId id="273" r:id="rId13"/>
    <p:sldId id="278" r:id="rId14"/>
    <p:sldId id="281" r:id="rId15"/>
    <p:sldId id="279" r:id="rId16"/>
    <p:sldId id="280" r:id="rId17"/>
    <p:sldId id="275" r:id="rId18"/>
    <p:sldId id="274" r:id="rId19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19" autoAdjust="0"/>
    <p:restoredTop sz="95833" autoAdjust="0"/>
  </p:normalViewPr>
  <p:slideViewPr>
    <p:cSldViewPr snapToGrid="0" showGuides="1">
      <p:cViewPr>
        <p:scale>
          <a:sx n="136" d="100"/>
          <a:sy n="136" d="100"/>
        </p:scale>
        <p:origin x="160" y="1352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3169875"/>
            <a:ext cx="1665404" cy="166540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11" y="3294120"/>
            <a:ext cx="1425642" cy="13863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75" y="-807261"/>
            <a:ext cx="10220258" cy="766519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100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://accelconf.web.cern.ch/AccelConf/icalepcs2017/papers/tupha177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/>
          <a:p>
            <a:r>
              <a:rPr lang="en-US" dirty="0"/>
              <a:t>Alarm System Update</a:t>
            </a:r>
            <a:br>
              <a:rPr lang="en-US" dirty="0"/>
            </a:br>
            <a:r>
              <a:rPr lang="en-US" dirty="0"/>
              <a:t>based on Apache Kafka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005" y="2776152"/>
            <a:ext cx="5536984" cy="2736707"/>
          </a:xfrm>
        </p:spPr>
        <p:txBody>
          <a:bodyPr/>
          <a:lstStyle/>
          <a:p>
            <a:r>
              <a:rPr lang="en-US" dirty="0"/>
              <a:t>June 2018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  <a:p>
            <a:r>
              <a:rPr lang="en-US" dirty="0"/>
              <a:t>Evan Smith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60ED-2945-EA4C-B9B6-31BE3CBE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64" y="1964228"/>
            <a:ext cx="3053255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F766-3D79-F243-98A4-D1949053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5956759" cy="510909"/>
          </a:xfrm>
        </p:spPr>
        <p:txBody>
          <a:bodyPr/>
          <a:lstStyle/>
          <a:p>
            <a:r>
              <a:rPr lang="en-US" dirty="0"/>
              <a:t>State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3942-6FE4-CD4F-9ED9-68EEE1A3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065321"/>
            <a:ext cx="7189669" cy="4811696"/>
          </a:xfrm>
        </p:spPr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Alarm Server</a:t>
            </a:r>
          </a:p>
          <a:p>
            <a:pPr lvl="1"/>
            <a:r>
              <a:rPr lang="en-US" dirty="0"/>
              <a:t>Import/Export of XML-based configuration</a:t>
            </a:r>
          </a:p>
          <a:p>
            <a:pPr lvl="2"/>
            <a:r>
              <a:rPr lang="en-US" dirty="0"/>
              <a:t>Same format as before</a:t>
            </a:r>
          </a:p>
          <a:p>
            <a:pPr lvl="1"/>
            <a:r>
              <a:rPr lang="en-US" dirty="0"/>
              <a:t>Alarm Tree</a:t>
            </a:r>
          </a:p>
          <a:p>
            <a:pPr lvl="2"/>
            <a:r>
              <a:rPr lang="en-US" dirty="0"/>
              <a:t>Configure, monitor, acknowledge, ..</a:t>
            </a:r>
          </a:p>
          <a:p>
            <a:pPr lvl="1"/>
            <a:r>
              <a:rPr lang="en-US" dirty="0"/>
              <a:t>Alarm Table</a:t>
            </a:r>
          </a:p>
          <a:p>
            <a:pPr lvl="2"/>
            <a:r>
              <a:rPr lang="en-US" dirty="0"/>
              <a:t>Primary operator view of current alarms</a:t>
            </a:r>
          </a:p>
          <a:p>
            <a:pPr lvl="1"/>
            <a:r>
              <a:rPr lang="en-US" dirty="0"/>
              <a:t>Area Panel</a:t>
            </a:r>
          </a:p>
          <a:p>
            <a:pPr lvl="2"/>
            <a:r>
              <a:rPr lang="en-US" dirty="0"/>
              <a:t>For cross-the-room status check</a:t>
            </a:r>
          </a:p>
          <a:p>
            <a:r>
              <a:rPr lang="en-US" dirty="0"/>
              <a:t>To Do</a:t>
            </a:r>
          </a:p>
          <a:p>
            <a:pPr lvl="1"/>
            <a:r>
              <a:rPr lang="en-US" dirty="0"/>
              <a:t>Annunciator</a:t>
            </a:r>
          </a:p>
          <a:p>
            <a:pPr lvl="1"/>
            <a:r>
              <a:rPr lang="en-US" dirty="0"/>
              <a:t>Authentication for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8EAC9-07CD-6048-B47B-65300F20E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93" y="137665"/>
            <a:ext cx="41021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F766-3D79-F243-98A4-D1949053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0232586" cy="510909"/>
          </a:xfrm>
        </p:spPr>
        <p:txBody>
          <a:bodyPr/>
          <a:lstStyle/>
          <a:p>
            <a:r>
              <a:rPr lang="en-US" dirty="0"/>
              <a:t>Further Ideas for               - based Alarm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0C3B4E-41A3-0145-B9A4-94207C016CC4}"/>
              </a:ext>
            </a:extLst>
          </p:cNvPr>
          <p:cNvSpPr txBox="1">
            <a:spLocks/>
          </p:cNvSpPr>
          <p:nvPr/>
        </p:nvSpPr>
        <p:spPr bwMode="auto">
          <a:xfrm>
            <a:off x="344287" y="1282044"/>
            <a:ext cx="6725815" cy="26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Stream ‘compacted’ alarm topics into</a:t>
            </a:r>
          </a:p>
          <a:p>
            <a:pPr lvl="1"/>
            <a:r>
              <a:rPr lang="en-US" dirty="0"/>
              <a:t>Non-compacted Kafka Topics:</a:t>
            </a:r>
            <a:br>
              <a:rPr lang="en-US" dirty="0"/>
            </a:br>
            <a:r>
              <a:rPr lang="en-US" dirty="0"/>
              <a:t>Long-term history</a:t>
            </a:r>
          </a:p>
          <a:p>
            <a:pPr lvl="1"/>
            <a:r>
              <a:rPr lang="en-US" dirty="0"/>
              <a:t>RDB, MongoDB, </a:t>
            </a:r>
            <a:r>
              <a:rPr lang="en-US" dirty="0" err="1"/>
              <a:t>ElasticSearch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Alternate long-term history, existing tools to analyze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19CBC-95E9-8F4F-B5F6-FD4D9BCE4BF8}"/>
              </a:ext>
            </a:extLst>
          </p:cNvPr>
          <p:cNvSpPr txBox="1"/>
          <p:nvPr/>
        </p:nvSpPr>
        <p:spPr>
          <a:xfrm>
            <a:off x="972782" y="4494994"/>
            <a:ext cx="4610558" cy="1334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what it’s worth:</a:t>
            </a:r>
            <a:br>
              <a:rPr lang="en-US" dirty="0"/>
            </a:br>
            <a:r>
              <a:rPr lang="en-US" dirty="0"/>
              <a:t>ESS uses Kafka to stream</a:t>
            </a:r>
            <a:br>
              <a:rPr lang="en-US" dirty="0"/>
            </a:br>
            <a:r>
              <a:rPr lang="en-US" dirty="0"/>
              <a:t>EPICS PVs &amp; Instrument data,</a:t>
            </a:r>
          </a:p>
          <a:p>
            <a:r>
              <a:rPr lang="en-US" sz="1050" dirty="0">
                <a:hlinkClick r:id="rId2"/>
              </a:rPr>
              <a:t>http://accelconf.web.cern.ch/AccelConf/icalepcs2017/papers/tupha177.pdf</a:t>
            </a:r>
            <a:endParaRPr lang="en-US" sz="1050" dirty="0"/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2F02C-796F-FD44-843E-28F9AA803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12" t="27808" r="512" b="26653"/>
          <a:stretch/>
        </p:blipFill>
        <p:spPr>
          <a:xfrm>
            <a:off x="3738840" y="189359"/>
            <a:ext cx="1589763" cy="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5A1E3-BE2F-7441-B2F5-EB188FA4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1" y="165997"/>
            <a:ext cx="2031050" cy="2031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2C428-B687-ED4A-81DD-668F3EEA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Alarm System Update for 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2263-56EE-844E-BCBB-EFC85770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88" y="947911"/>
            <a:ext cx="11369809" cy="4047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RDB &amp; JMS   </a:t>
            </a:r>
            <a:r>
              <a:rPr lang="en-US" dirty="0">
                <a:sym typeface="Wingdings" pitchFamily="2" charset="2"/>
              </a:rPr>
              <a:t>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XML</a:t>
            </a:r>
            <a:br>
              <a:rPr lang="en-US" dirty="0"/>
            </a:br>
            <a:r>
              <a:rPr lang="en-US" dirty="0"/>
              <a:t>import/export</a:t>
            </a:r>
          </a:p>
          <a:p>
            <a:endParaRPr lang="en-US" dirty="0"/>
          </a:p>
          <a:p>
            <a:r>
              <a:rPr lang="en-US" dirty="0"/>
              <a:t>Similar UI</a:t>
            </a:r>
          </a:p>
          <a:p>
            <a:endParaRPr lang="en-US" dirty="0"/>
          </a:p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headroom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302C1-B160-F24D-9BEE-3F45D816F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80" y="1975945"/>
            <a:ext cx="9172345" cy="4882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40269D-AC7B-F443-B9C4-B0A8AE0B2CF8}"/>
              </a:ext>
            </a:extLst>
          </p:cNvPr>
          <p:cNvCxnSpPr/>
          <p:nvPr/>
        </p:nvCxnSpPr>
        <p:spPr>
          <a:xfrm flipV="1">
            <a:off x="344288" y="1040524"/>
            <a:ext cx="2031050" cy="3573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6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45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489-7457-A343-AC93-4F4BFDEE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3EC6-519A-FA4B-87A5-5C4C9B8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54642"/>
            <a:ext cx="11369809" cy="4301896"/>
          </a:xfrm>
        </p:spPr>
        <p:txBody>
          <a:bodyPr/>
          <a:lstStyle/>
          <a:p>
            <a:r>
              <a:rPr lang="en-US" dirty="0"/>
              <a:t>Server now ‘maximizes’ severity of all nodes up to root</a:t>
            </a:r>
          </a:p>
          <a:p>
            <a:pPr lvl="1"/>
            <a:r>
              <a:rPr lang="en-US" dirty="0"/>
              <a:t>Used to be in client </a:t>
            </a:r>
          </a:p>
          <a:p>
            <a:pPr lvl="1"/>
            <a:r>
              <a:rPr lang="en-US" dirty="0"/>
              <a:t>Has to be in server to support ‘</a:t>
            </a:r>
            <a:r>
              <a:rPr lang="en-US" dirty="0" err="1"/>
              <a:t>sevr_pv</a:t>
            </a:r>
            <a:r>
              <a:rPr lang="en-US" dirty="0"/>
              <a:t>’</a:t>
            </a:r>
          </a:p>
          <a:p>
            <a:pPr marL="346075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/>
              <a:t>A little more traffic, but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/>
              <a:t> simpler client code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/>
              <a:t> more information for reports, statistics, dashboards</a:t>
            </a:r>
          </a:p>
        </p:txBody>
      </p:sp>
    </p:spTree>
    <p:extLst>
      <p:ext uri="{BB962C8B-B14F-4D97-AF65-F5344CB8AC3E}">
        <p14:creationId xmlns:p14="http://schemas.microsoft.com/office/powerpoint/2010/main" val="272535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B1B1-A764-6647-B6F5-E2C53A5D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Quirks (not show stoppers)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28D8-F258-C946-9363-393E2685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508759"/>
            <a:ext cx="11641328" cy="5081227"/>
          </a:xfrm>
        </p:spPr>
        <p:txBody>
          <a:bodyPr/>
          <a:lstStyle/>
          <a:p>
            <a:r>
              <a:rPr lang="en-US" dirty="0"/>
              <a:t>Deleting and then re-creating a topic to “start over” causes log cleaner to quit. Need to restart Kafka.</a:t>
            </a:r>
          </a:p>
          <a:p>
            <a:endParaRPr lang="en-US" dirty="0"/>
          </a:p>
          <a:p>
            <a:r>
              <a:rPr lang="en-US" dirty="0"/>
              <a:t>“Delete” alarm tree node..</a:t>
            </a:r>
            <a:br>
              <a:rPr lang="en-US" dirty="0"/>
            </a:br>
            <a:r>
              <a:rPr lang="en-US" dirty="0"/>
              <a:t>means adding a null entry.</a:t>
            </a:r>
            <a:br>
              <a:rPr lang="en-US" dirty="0"/>
            </a:br>
            <a:r>
              <a:rPr lang="en-US" dirty="0"/>
              <a:t>New clients often see both messages,</a:t>
            </a:r>
            <a:br>
              <a:rPr lang="en-US" dirty="0"/>
            </a:br>
            <a:r>
              <a:rPr lang="en-US" dirty="0"/>
              <a:t>i.e. add and soon delete the entry.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Full cleanup means starting over:</a:t>
            </a:r>
            <a:br>
              <a:rPr lang="en-US" dirty="0"/>
            </a:br>
            <a:r>
              <a:rPr lang="en-US" dirty="0"/>
              <a:t>Export data,</a:t>
            </a:r>
            <a:br>
              <a:rPr lang="en-US" dirty="0"/>
            </a:br>
            <a:r>
              <a:rPr lang="en-US" dirty="0"/>
              <a:t>recreate topic (requires Kafka restart),</a:t>
            </a:r>
            <a:br>
              <a:rPr lang="en-US" dirty="0"/>
            </a:br>
            <a:r>
              <a:rPr lang="en-US" dirty="0"/>
              <a:t>import data.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25FF5E-AD8C-5047-BBDD-115EB38330BB}"/>
              </a:ext>
            </a:extLst>
          </p:cNvPr>
          <p:cNvSpPr/>
          <p:nvPr/>
        </p:nvSpPr>
        <p:spPr>
          <a:xfrm>
            <a:off x="5227444" y="3078255"/>
            <a:ext cx="3374690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latch:true</a:t>
            </a:r>
            <a:r>
              <a:rPr lang="en-US" sz="1600" dirty="0">
                <a:solidFill>
                  <a:schemeClr val="tx1"/>
                </a:solidFill>
              </a:rPr>
              <a:t>, …}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87BE0F-0D5A-3346-AF0C-0AF16CC9BF59}"/>
              </a:ext>
            </a:extLst>
          </p:cNvPr>
          <p:cNvSpPr/>
          <p:nvPr/>
        </p:nvSpPr>
        <p:spPr>
          <a:xfrm>
            <a:off x="5227442" y="3465883"/>
            <a:ext cx="3374691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null</a:t>
            </a:r>
          </a:p>
        </p:txBody>
      </p:sp>
    </p:spTree>
    <p:extLst>
      <p:ext uri="{BB962C8B-B14F-4D97-AF65-F5344CB8AC3E}">
        <p14:creationId xmlns:p14="http://schemas.microsoft.com/office/powerpoint/2010/main" val="45293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F274-123B-8341-BB2F-CD3E7147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5915835" cy="510909"/>
          </a:xfrm>
        </p:spPr>
        <p:txBody>
          <a:bodyPr/>
          <a:lstStyle/>
          <a:p>
            <a:r>
              <a:rPr lang="en-US" dirty="0"/>
              <a:t>Evolution of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BE84-5538-0247-85F7-5C0D636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40" y="5224491"/>
            <a:ext cx="3471317" cy="14085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Since ~2010:</a:t>
            </a:r>
            <a:br>
              <a:rPr lang="en-US" sz="2400" dirty="0"/>
            </a:br>
            <a:r>
              <a:rPr lang="en-US" sz="2400" dirty="0"/>
              <a:t>Operational at several sites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8E2B14-A822-DF4C-8452-BF82B51651FA}"/>
              </a:ext>
            </a:extLst>
          </p:cNvPr>
          <p:cNvSpPr/>
          <p:nvPr/>
        </p:nvSpPr>
        <p:spPr>
          <a:xfrm>
            <a:off x="570708" y="4286832"/>
            <a:ext cx="2258291" cy="29803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Eclipse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E87F66-D1D8-734C-8809-72F4C4A8DC9D}"/>
              </a:ext>
            </a:extLst>
          </p:cNvPr>
          <p:cNvSpPr/>
          <p:nvPr/>
        </p:nvSpPr>
        <p:spPr>
          <a:xfrm>
            <a:off x="570708" y="3227703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AD595E-5FE1-C44B-AC8F-C4C184B1D418}"/>
              </a:ext>
            </a:extLst>
          </p:cNvPr>
          <p:cNvSpPr/>
          <p:nvPr/>
        </p:nvSpPr>
        <p:spPr>
          <a:xfrm>
            <a:off x="570709" y="2529703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Table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4FFF90-46B5-8E4D-94E9-2A807163E39D}"/>
              </a:ext>
            </a:extLst>
          </p:cNvPr>
          <p:cNvSpPr/>
          <p:nvPr/>
        </p:nvSpPr>
        <p:spPr>
          <a:xfrm>
            <a:off x="570709" y="2187195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11038-25D4-8047-AC03-297A903F4475}"/>
              </a:ext>
            </a:extLst>
          </p:cNvPr>
          <p:cNvSpPr/>
          <p:nvPr/>
        </p:nvSpPr>
        <p:spPr>
          <a:xfrm>
            <a:off x="570709" y="1843841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Tree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1F0693-19A6-A544-BF96-108CFD4C6F92}"/>
              </a:ext>
            </a:extLst>
          </p:cNvPr>
          <p:cNvSpPr/>
          <p:nvPr/>
        </p:nvSpPr>
        <p:spPr>
          <a:xfrm>
            <a:off x="570709" y="1500487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Data Browser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63BEDC-2913-D247-AD05-FA85B7324269}"/>
              </a:ext>
            </a:extLst>
          </p:cNvPr>
          <p:cNvSpPr/>
          <p:nvPr/>
        </p:nvSpPr>
        <p:spPr>
          <a:xfrm>
            <a:off x="570710" y="1157133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BOY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2FAF-E5C7-D04F-9E2C-64479386716C}"/>
              </a:ext>
            </a:extLst>
          </p:cNvPr>
          <p:cNvSpPr/>
          <p:nvPr/>
        </p:nvSpPr>
        <p:spPr>
          <a:xfrm>
            <a:off x="570708" y="3575009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5FE1D4-D564-7845-86A4-588B6B3ACA35}"/>
              </a:ext>
            </a:extLst>
          </p:cNvPr>
          <p:cNvSpPr/>
          <p:nvPr/>
        </p:nvSpPr>
        <p:spPr>
          <a:xfrm>
            <a:off x="570708" y="3924595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… more …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72431F2-0454-764E-AE3B-D74E2CA83587}"/>
              </a:ext>
            </a:extLst>
          </p:cNvPr>
          <p:cNvSpPr/>
          <p:nvPr/>
        </p:nvSpPr>
        <p:spPr>
          <a:xfrm>
            <a:off x="570708" y="2878703"/>
            <a:ext cx="2258291" cy="298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Alarms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53348D3-D165-B347-ACB8-598D4A564617}"/>
              </a:ext>
            </a:extLst>
          </p:cNvPr>
          <p:cNvSpPr/>
          <p:nvPr/>
        </p:nvSpPr>
        <p:spPr>
          <a:xfrm>
            <a:off x="570708" y="4647435"/>
            <a:ext cx="2258291" cy="29803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Java 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B2906-CAEE-254A-B689-63C1B3E0B283}"/>
              </a:ext>
            </a:extLst>
          </p:cNvPr>
          <p:cNvGrpSpPr/>
          <p:nvPr/>
        </p:nvGrpSpPr>
        <p:grpSpPr>
          <a:xfrm>
            <a:off x="8418286" y="1157133"/>
            <a:ext cx="3294744" cy="5475896"/>
            <a:chOff x="8418286" y="1157133"/>
            <a:chExt cx="3294744" cy="547589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9, 10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84EB64AA-9678-2F4F-BFA3-06B488CB71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8286" y="5224491"/>
              <a:ext cx="3294744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400" dirty="0"/>
                <a:t>End of 2018 Goal:</a:t>
              </a:r>
              <a:br>
                <a:rPr lang="en-US" sz="2400" dirty="0"/>
              </a:br>
              <a:r>
                <a:rPr lang="en-US" sz="2400" dirty="0"/>
                <a:t>Some SNS beam lines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78370-74F8-764A-8280-8634AE7E292B}"/>
              </a:ext>
            </a:extLst>
          </p:cNvPr>
          <p:cNvGrpSpPr/>
          <p:nvPr/>
        </p:nvGrpSpPr>
        <p:grpSpPr>
          <a:xfrm>
            <a:off x="4475255" y="312559"/>
            <a:ext cx="6513932" cy="6320470"/>
            <a:chOff x="4475255" y="312559"/>
            <a:chExt cx="6513932" cy="632047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6635289-82AB-D748-933D-A68F22381766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9DCAAD4-DFCD-FD48-B8B8-093AA56FA133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01FC6D7-BF3D-3444-ACC9-5413C66F5267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8F98412-8007-5C46-87DA-FC42054A1089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171403-92CB-AB48-875C-92DBFE0AB108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78EACB-B828-024E-B184-469870F73009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DC669B9-1A1D-634F-86ED-4B9B8EB2BCEE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4B6FB36-B7D3-E046-9B30-2027F386D22B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6C9CE1-E685-CF49-9482-87642A6E7B22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A670490-3C64-0149-B706-0652ECF61B07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09DC2B5-F516-324C-93AF-2B632BE6FD0E}"/>
                </a:ext>
              </a:extLst>
            </p:cNvPr>
            <p:cNvSpPr/>
            <p:nvPr/>
          </p:nvSpPr>
          <p:spPr>
            <a:xfrm>
              <a:off x="4685509" y="4637056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8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B1EE4619-1912-454C-A259-76B01CD351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5255" y="5224491"/>
              <a:ext cx="3108460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400" dirty="0"/>
                <a:t>Since ~2016:</a:t>
              </a:r>
              <a:br>
                <a:rPr lang="en-US" sz="2400" dirty="0"/>
              </a:br>
              <a:r>
                <a:rPr lang="en-US" sz="2400" dirty="0"/>
                <a:t>SNS beam lines, planned for ESS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75F3A6F-4BB1-7845-B0EB-798A47F202C5}"/>
                </a:ext>
              </a:extLst>
            </p:cNvPr>
            <p:cNvSpPr/>
            <p:nvPr/>
          </p:nvSpPr>
          <p:spPr>
            <a:xfrm>
              <a:off x="10340698" y="315894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B21A463-9B12-9C4C-B425-DF6DDC072788}"/>
                </a:ext>
              </a:extLst>
            </p:cNvPr>
            <p:cNvSpPr/>
            <p:nvPr/>
          </p:nvSpPr>
          <p:spPr>
            <a:xfrm>
              <a:off x="9640325" y="312559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JavaFX</a:t>
              </a:r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C165831-2124-5F49-9B60-6E605E8EC2B2}"/>
              </a:ext>
            </a:extLst>
          </p:cNvPr>
          <p:cNvSpPr/>
          <p:nvPr/>
        </p:nvSpPr>
        <p:spPr>
          <a:xfrm>
            <a:off x="7208452" y="2827737"/>
            <a:ext cx="1327204" cy="39996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D54A-3004-C049-A00E-3F6D2839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Alarm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9E32-43D8-C546-B41B-B388173E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3" y="1120588"/>
            <a:ext cx="3771374" cy="5660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Alarm Server</a:t>
            </a:r>
          </a:p>
          <a:p>
            <a:pPr lvl="1"/>
            <a:r>
              <a:rPr lang="en-US" dirty="0"/>
              <a:t>Monitor PVs</a:t>
            </a:r>
          </a:p>
          <a:p>
            <a:pPr lvl="1"/>
            <a:r>
              <a:rPr lang="en-US" dirty="0"/>
              <a:t>Track alarms,</a:t>
            </a:r>
            <a:br>
              <a:rPr lang="en-US" dirty="0"/>
            </a:br>
            <a:r>
              <a:rPr lang="en-US" dirty="0"/>
              <a:t>acknowledgement</a:t>
            </a:r>
          </a:p>
          <a:p>
            <a:pPr marL="0" indent="0">
              <a:buNone/>
            </a:pPr>
            <a:r>
              <a:rPr lang="en-US" dirty="0"/>
              <a:t>Alarm UI</a:t>
            </a:r>
          </a:p>
          <a:p>
            <a:pPr lvl="1"/>
            <a:r>
              <a:rPr lang="en-US" dirty="0"/>
              <a:t>Configure</a:t>
            </a:r>
            <a:br>
              <a:rPr lang="en-US" dirty="0"/>
            </a:br>
            <a:r>
              <a:rPr lang="en-US" dirty="0"/>
              <a:t>(add PVs,</a:t>
            </a:r>
            <a:br>
              <a:rPr lang="en-US" dirty="0"/>
            </a:br>
            <a:r>
              <a:rPr lang="en-US" dirty="0"/>
              <a:t> guidance,</a:t>
            </a:r>
            <a:br>
              <a:rPr lang="en-US" dirty="0"/>
            </a:br>
            <a:r>
              <a:rPr lang="en-US" dirty="0"/>
              <a:t> links to displays)</a:t>
            </a:r>
          </a:p>
          <a:p>
            <a:pPr lvl="1"/>
            <a:r>
              <a:rPr lang="en-US" dirty="0"/>
              <a:t>Show current state</a:t>
            </a:r>
          </a:p>
          <a:p>
            <a:pPr lvl="1"/>
            <a:r>
              <a:rPr lang="en-US" dirty="0"/>
              <a:t>Acknowledge alarms</a:t>
            </a:r>
          </a:p>
          <a:p>
            <a:pPr lvl="1"/>
            <a:r>
              <a:rPr lang="en-US" dirty="0"/>
              <a:t>Open guidance,</a:t>
            </a:r>
            <a:br>
              <a:rPr lang="en-US" dirty="0"/>
            </a:br>
            <a:r>
              <a:rPr lang="en-US" dirty="0"/>
              <a:t>related displays,</a:t>
            </a:r>
            <a:br>
              <a:rPr lang="en-US" dirty="0"/>
            </a:br>
            <a:r>
              <a:rPr lang="en-US" dirty="0"/>
              <a:t>email, log, ..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36F8C-73AC-AF48-B38A-9EA86558B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5" y="947226"/>
            <a:ext cx="7956690" cy="50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9B01-E843-E34F-BCE7-DFC3B605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Current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DEA0-EAFB-B947-9B6C-8E936E57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3" y="1204545"/>
            <a:ext cx="3380465" cy="4835769"/>
          </a:xfrm>
        </p:spPr>
        <p:txBody>
          <a:bodyPr/>
          <a:lstStyle/>
          <a:p>
            <a:r>
              <a:rPr lang="en-US" dirty="0"/>
              <a:t>RDB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/>
              <a:t>Snapshot of last known state</a:t>
            </a:r>
          </a:p>
          <a:p>
            <a:r>
              <a:rPr lang="en-US" dirty="0"/>
              <a:t>JMS</a:t>
            </a:r>
          </a:p>
          <a:p>
            <a:pPr lvl="1"/>
            <a:r>
              <a:rPr lang="en-US" dirty="0"/>
              <a:t>Acknowledge requests</a:t>
            </a:r>
          </a:p>
          <a:p>
            <a:pPr lvl="1"/>
            <a:r>
              <a:rPr lang="en-US" dirty="0"/>
              <a:t>State updates</a:t>
            </a:r>
          </a:p>
          <a:p>
            <a:pPr lvl="1"/>
            <a:r>
              <a:rPr lang="en-US" dirty="0"/>
              <a:t>Notification of configuration updates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CA7B1C8C-2DD8-4745-AA8A-C9FCE919583F}"/>
              </a:ext>
            </a:extLst>
          </p:cNvPr>
          <p:cNvSpPr/>
          <p:nvPr/>
        </p:nvSpPr>
        <p:spPr>
          <a:xfrm>
            <a:off x="4641239" y="1226197"/>
            <a:ext cx="4619134" cy="1753385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/</a:t>
            </a:r>
            <a:r>
              <a:rPr lang="en-US" dirty="0" err="1">
                <a:solidFill>
                  <a:schemeClr val="tx1"/>
                </a:solidFill>
              </a:rPr>
              <a:t>Accl</a:t>
            </a:r>
            <a:r>
              <a:rPr lang="en-US" dirty="0">
                <a:solidFill>
                  <a:schemeClr val="tx1"/>
                </a:solidFill>
              </a:rPr>
              <a:t>/Vacuum: Guidance “…”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/</a:t>
            </a:r>
            <a:r>
              <a:rPr lang="en-US" dirty="0" err="1">
                <a:solidFill>
                  <a:schemeClr val="tx1"/>
                </a:solidFill>
              </a:rPr>
              <a:t>Accl</a:t>
            </a:r>
            <a:r>
              <a:rPr lang="en-US" dirty="0">
                <a:solidFill>
                  <a:schemeClr val="tx1"/>
                </a:solidFill>
              </a:rPr>
              <a:t>/Vacuum/PV1: Latch,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last severity MINOR,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time of last change, ..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A83E37-B3A6-9E4D-811E-A816D8B62F36}"/>
              </a:ext>
            </a:extLst>
          </p:cNvPr>
          <p:cNvSpPr/>
          <p:nvPr/>
        </p:nvSpPr>
        <p:spPr>
          <a:xfrm>
            <a:off x="4641239" y="4393918"/>
            <a:ext cx="4619134" cy="3080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Severity now MINOR_ACK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AFEB13-3BEC-294F-BE96-DEABE21F9B00}"/>
              </a:ext>
            </a:extLst>
          </p:cNvPr>
          <p:cNvSpPr/>
          <p:nvPr/>
        </p:nvSpPr>
        <p:spPr>
          <a:xfrm>
            <a:off x="4641239" y="4735506"/>
            <a:ext cx="4619134" cy="3080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/Vacuum: Guidance was changed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16942D-9139-614F-804F-D0BDDF870916}"/>
              </a:ext>
            </a:extLst>
          </p:cNvPr>
          <p:cNvSpPr/>
          <p:nvPr/>
        </p:nvSpPr>
        <p:spPr>
          <a:xfrm>
            <a:off x="4641239" y="4053354"/>
            <a:ext cx="4619134" cy="3080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Acknowledged</a:t>
            </a:r>
          </a:p>
        </p:txBody>
      </p:sp>
    </p:spTree>
    <p:extLst>
      <p:ext uri="{BB962C8B-B14F-4D97-AF65-F5344CB8AC3E}">
        <p14:creationId xmlns:p14="http://schemas.microsoft.com/office/powerpoint/2010/main" val="72031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197-61A6-4B41-A3A2-6C38D536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Alarms: From RDB/JMS to Kafka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AA73-1BAE-0749-A847-D9AB0C89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1" y="1010653"/>
            <a:ext cx="10423197" cy="2317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Clients need</a:t>
            </a:r>
          </a:p>
          <a:p>
            <a:pPr lvl="1"/>
            <a:r>
              <a:rPr lang="en-US" dirty="0"/>
              <a:t>Config and initial state: RDB</a:t>
            </a:r>
          </a:p>
          <a:p>
            <a:pPr lvl="1"/>
            <a:r>
              <a:rPr lang="en-US" dirty="0"/>
              <a:t>state updates: JMS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6AE17C5C-1B68-6349-8D7E-03A81E1211D3}"/>
              </a:ext>
            </a:extLst>
          </p:cNvPr>
          <p:cNvSpPr/>
          <p:nvPr/>
        </p:nvSpPr>
        <p:spPr>
          <a:xfrm>
            <a:off x="7352908" y="810705"/>
            <a:ext cx="4619134" cy="1753385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/</a:t>
            </a:r>
            <a:r>
              <a:rPr lang="en-US" dirty="0" err="1">
                <a:solidFill>
                  <a:schemeClr val="tx1"/>
                </a:solidFill>
              </a:rPr>
              <a:t>Accl</a:t>
            </a:r>
            <a:r>
              <a:rPr lang="en-US" dirty="0">
                <a:solidFill>
                  <a:schemeClr val="tx1"/>
                </a:solidFill>
              </a:rPr>
              <a:t>/Vacuum: Guidance “…”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/</a:t>
            </a:r>
            <a:r>
              <a:rPr lang="en-US" dirty="0" err="1">
                <a:solidFill>
                  <a:schemeClr val="tx1"/>
                </a:solidFill>
              </a:rPr>
              <a:t>Accl</a:t>
            </a:r>
            <a:r>
              <a:rPr lang="en-US" dirty="0">
                <a:solidFill>
                  <a:schemeClr val="tx1"/>
                </a:solidFill>
              </a:rPr>
              <a:t>/Vacuum/PV1: Latch,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last severity MINOR,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time of last change, ..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83B61B-F046-ED40-A356-954D321B65FF}"/>
              </a:ext>
            </a:extLst>
          </p:cNvPr>
          <p:cNvSpPr/>
          <p:nvPr/>
        </p:nvSpPr>
        <p:spPr>
          <a:xfrm>
            <a:off x="7352908" y="2743794"/>
            <a:ext cx="4619134" cy="3080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Severity now MINOR_ACK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14C5A-6934-5745-B61B-CC4B266865F5}"/>
              </a:ext>
            </a:extLst>
          </p:cNvPr>
          <p:cNvGrpSpPr/>
          <p:nvPr/>
        </p:nvGrpSpPr>
        <p:grpSpPr>
          <a:xfrm>
            <a:off x="344289" y="3815605"/>
            <a:ext cx="6499572" cy="2877426"/>
            <a:chOff x="344289" y="3815605"/>
            <a:chExt cx="6499572" cy="287742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9F67C68-B5B9-8344-B920-E8F778BE45CC}"/>
                </a:ext>
              </a:extLst>
            </p:cNvPr>
            <p:cNvSpPr/>
            <p:nvPr/>
          </p:nvSpPr>
          <p:spPr>
            <a:xfrm>
              <a:off x="1386035" y="5913085"/>
              <a:ext cx="4870383" cy="30800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/</a:t>
              </a:r>
              <a:r>
                <a:rPr lang="en-US" sz="1600" dirty="0" err="1">
                  <a:solidFill>
                    <a:schemeClr val="tx1"/>
                  </a:solidFill>
                </a:rPr>
                <a:t>Accl</a:t>
              </a:r>
              <a:r>
                <a:rPr lang="en-US" sz="1600" dirty="0">
                  <a:solidFill>
                    <a:schemeClr val="tx1"/>
                  </a:solidFill>
                </a:rPr>
                <a:t>/Vacuum/PV1: {“</a:t>
              </a:r>
              <a:r>
                <a:rPr lang="en-US" sz="1600" dirty="0" err="1">
                  <a:solidFill>
                    <a:schemeClr val="tx1"/>
                  </a:solidFill>
                </a:rPr>
                <a:t>severity”:”MINOR</a:t>
              </a:r>
              <a:r>
                <a:rPr lang="en-US" sz="1600" dirty="0">
                  <a:solidFill>
                    <a:schemeClr val="tx1"/>
                  </a:solidFill>
                </a:rPr>
                <a:t>”, …}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A5A3AA9-68AE-604C-898D-C33088C6F6CA}"/>
                </a:ext>
              </a:extLst>
            </p:cNvPr>
            <p:cNvSpPr/>
            <p:nvPr/>
          </p:nvSpPr>
          <p:spPr>
            <a:xfrm>
              <a:off x="1386034" y="5054832"/>
              <a:ext cx="4870383" cy="30800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/</a:t>
              </a:r>
              <a:r>
                <a:rPr lang="en-US" sz="1600" dirty="0" err="1">
                  <a:solidFill>
                    <a:schemeClr val="tx1"/>
                  </a:solidFill>
                </a:rPr>
                <a:t>Accl</a:t>
              </a:r>
              <a:r>
                <a:rPr lang="en-US" sz="1600" dirty="0">
                  <a:solidFill>
                    <a:schemeClr val="tx1"/>
                  </a:solidFill>
                </a:rPr>
                <a:t>/Vacuum/PV1: {“</a:t>
              </a:r>
              <a:r>
                <a:rPr lang="en-US" sz="1600" dirty="0" err="1">
                  <a:solidFill>
                    <a:schemeClr val="tx1"/>
                  </a:solidFill>
                </a:rPr>
                <a:t>latch”:true</a:t>
              </a:r>
              <a:r>
                <a:rPr lang="en-US" sz="1600" dirty="0">
                  <a:solidFill>
                    <a:schemeClr val="tx1"/>
                  </a:solidFill>
                </a:rPr>
                <a:t>, …}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9754C95-BA2E-B74C-A05F-B00575C6F15A}"/>
                </a:ext>
              </a:extLst>
            </p:cNvPr>
            <p:cNvSpPr/>
            <p:nvPr/>
          </p:nvSpPr>
          <p:spPr>
            <a:xfrm>
              <a:off x="1386034" y="4721124"/>
              <a:ext cx="4870383" cy="30800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/</a:t>
              </a:r>
              <a:r>
                <a:rPr lang="en-US" sz="1600" dirty="0" err="1">
                  <a:solidFill>
                    <a:schemeClr val="tx1"/>
                  </a:solidFill>
                </a:rPr>
                <a:t>Accl</a:t>
              </a:r>
              <a:r>
                <a:rPr lang="en-US" sz="1600" dirty="0">
                  <a:solidFill>
                    <a:schemeClr val="tx1"/>
                  </a:solidFill>
                </a:rPr>
                <a:t>/Vacuum: {“guidance”: …}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FEC8D2B-3B42-B540-BAC1-D9D939BCBFD2}"/>
                </a:ext>
              </a:extLst>
            </p:cNvPr>
            <p:cNvSpPr/>
            <p:nvPr/>
          </p:nvSpPr>
          <p:spPr>
            <a:xfrm>
              <a:off x="1386034" y="6246793"/>
              <a:ext cx="4870384" cy="30800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/</a:t>
              </a:r>
              <a:r>
                <a:rPr lang="en-US" sz="1600" dirty="0" err="1">
                  <a:solidFill>
                    <a:schemeClr val="tx1"/>
                  </a:solidFill>
                </a:rPr>
                <a:t>Accl</a:t>
              </a:r>
              <a:r>
                <a:rPr lang="en-US" sz="1600" dirty="0">
                  <a:solidFill>
                    <a:schemeClr val="tx1"/>
                  </a:solidFill>
                </a:rPr>
                <a:t>/Vacuum/PV1: {“</a:t>
              </a:r>
              <a:r>
                <a:rPr lang="en-US" sz="1600" dirty="0" err="1">
                  <a:solidFill>
                    <a:schemeClr val="tx1"/>
                  </a:solidFill>
                </a:rPr>
                <a:t>severity”:”MINOR_ACK</a:t>
              </a:r>
              <a:r>
                <a:rPr lang="en-US" sz="1600" dirty="0">
                  <a:solidFill>
                    <a:schemeClr val="tx1"/>
                  </a:solidFill>
                </a:rPr>
                <a:t>”, …}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F1DAAA0-3030-E449-B603-DA181B4774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4289" y="3815605"/>
              <a:ext cx="6499572" cy="287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dirty="0">
                  <a:sym typeface="Wingdings" pitchFamily="2" charset="2"/>
                </a:rPr>
                <a:t> </a:t>
              </a:r>
              <a:r>
                <a:rPr lang="en-US" dirty="0"/>
                <a:t>Do all that in Kafka?!</a:t>
              </a:r>
            </a:p>
            <a:p>
              <a:pPr lvl="1"/>
              <a:r>
                <a:rPr lang="en-US" dirty="0"/>
                <a:t>Topic ‘Accelerator’ for configuration</a:t>
              </a:r>
              <a:br>
                <a:rPr lang="en-US" dirty="0"/>
              </a:br>
              <a:endParaRPr lang="en-US" dirty="0"/>
            </a:p>
            <a:p>
              <a:pPr marL="684212" lvl="2" indent="0">
                <a:buFont typeface="Arial" charset="0"/>
                <a:buNone/>
              </a:pPr>
              <a:endParaRPr lang="en-US" dirty="0"/>
            </a:p>
            <a:p>
              <a:pPr lvl="1"/>
              <a:r>
                <a:rPr lang="en-US" dirty="0"/>
                <a:t>Topic ‘</a:t>
              </a:r>
              <a:r>
                <a:rPr lang="en-US" dirty="0" err="1"/>
                <a:t>AcceleratorState</a:t>
              </a:r>
              <a:r>
                <a:rPr lang="en-US" dirty="0"/>
                <a:t>’ for state</a:t>
              </a:r>
            </a:p>
            <a:p>
              <a:pPr marL="0" indent="0">
                <a:buFont typeface="Arial" charset="0"/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2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197-61A6-4B41-A3A2-6C38D536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Kafka stream for Alarms, ‘</a:t>
            </a:r>
            <a:r>
              <a:rPr lang="en-US" dirty="0" err="1"/>
              <a:t>AcceleratorState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AA73-1BAE-0749-A847-D9AB0C89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010653"/>
            <a:ext cx="6332462" cy="5226518"/>
          </a:xfrm>
        </p:spPr>
        <p:txBody>
          <a:bodyPr/>
          <a:lstStyle/>
          <a:p>
            <a:r>
              <a:rPr lang="en-US" dirty="0"/>
              <a:t>From beginning of time, never ending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FF7EA2-8E10-904E-B903-A069EABAF5A5}"/>
              </a:ext>
            </a:extLst>
          </p:cNvPr>
          <p:cNvSpPr/>
          <p:nvPr/>
        </p:nvSpPr>
        <p:spPr>
          <a:xfrm>
            <a:off x="1126154" y="1947478"/>
            <a:ext cx="4870383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5F060F-806C-DD45-ADC4-0E5B57F55B55}"/>
              </a:ext>
            </a:extLst>
          </p:cNvPr>
          <p:cNvSpPr/>
          <p:nvPr/>
        </p:nvSpPr>
        <p:spPr>
          <a:xfrm>
            <a:off x="1126153" y="2274967"/>
            <a:ext cx="4870384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severity”:”MINOR_ACK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912E34-6AB5-264B-8472-6DF2125A4483}"/>
              </a:ext>
            </a:extLst>
          </p:cNvPr>
          <p:cNvSpPr/>
          <p:nvPr/>
        </p:nvSpPr>
        <p:spPr>
          <a:xfrm>
            <a:off x="1126153" y="2942383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F60C0E-5659-BB4C-980A-E5DE8FF5870D}"/>
              </a:ext>
            </a:extLst>
          </p:cNvPr>
          <p:cNvSpPr/>
          <p:nvPr/>
        </p:nvSpPr>
        <p:spPr>
          <a:xfrm>
            <a:off x="1126151" y="3946733"/>
            <a:ext cx="4870383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15BB16-6E31-5648-B065-FE2A0BB578C2}"/>
              </a:ext>
            </a:extLst>
          </p:cNvPr>
          <p:cNvSpPr/>
          <p:nvPr/>
        </p:nvSpPr>
        <p:spPr>
          <a:xfrm>
            <a:off x="1126150" y="4280441"/>
            <a:ext cx="4870384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severity”:”MINOR_ACK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F3779E-9CDB-184D-8D05-55C9B11E48AD}"/>
              </a:ext>
            </a:extLst>
          </p:cNvPr>
          <p:cNvSpPr/>
          <p:nvPr/>
        </p:nvSpPr>
        <p:spPr>
          <a:xfrm>
            <a:off x="1126149" y="4617375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D08401-D6B1-1249-94D4-4CCC951D35F2}"/>
              </a:ext>
            </a:extLst>
          </p:cNvPr>
          <p:cNvSpPr/>
          <p:nvPr/>
        </p:nvSpPr>
        <p:spPr>
          <a:xfrm>
            <a:off x="1126153" y="2608675"/>
            <a:ext cx="4870383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0EBB2C-21DF-2B47-AD90-83D574C67154}"/>
              </a:ext>
            </a:extLst>
          </p:cNvPr>
          <p:cNvSpPr/>
          <p:nvPr/>
        </p:nvSpPr>
        <p:spPr>
          <a:xfrm>
            <a:off x="1126152" y="3276091"/>
            <a:ext cx="4870384" cy="3080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/RF/PV3: {“</a:t>
            </a:r>
            <a:r>
              <a:rPr lang="en-US" sz="1600" dirty="0" err="1">
                <a:solidFill>
                  <a:schemeClr val="tx1"/>
                </a:solidFill>
              </a:rPr>
              <a:t>severity”:”MAJOR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F219D4D-F2BA-1445-ABFC-39C43625274C}"/>
              </a:ext>
            </a:extLst>
          </p:cNvPr>
          <p:cNvSpPr/>
          <p:nvPr/>
        </p:nvSpPr>
        <p:spPr>
          <a:xfrm>
            <a:off x="1126151" y="3613025"/>
            <a:ext cx="4870385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06595-BFEF-B941-B17F-7716D38A5C3F}"/>
              </a:ext>
            </a:extLst>
          </p:cNvPr>
          <p:cNvSpPr txBox="1"/>
          <p:nvPr/>
        </p:nvSpPr>
        <p:spPr>
          <a:xfrm>
            <a:off x="446602" y="5416447"/>
            <a:ext cx="84433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Clients tend to only need the </a:t>
            </a:r>
            <a:r>
              <a:rPr lang="en-US" u="sng" dirty="0"/>
              <a:t>most recent state</a:t>
            </a:r>
            <a:r>
              <a:rPr lang="en-US" dirty="0"/>
              <a:t> for each item, followed by updates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13AAEA-EE86-A84C-AC2E-CF71C983B7DE}"/>
              </a:ext>
            </a:extLst>
          </p:cNvPr>
          <p:cNvSpPr txBox="1"/>
          <p:nvPr/>
        </p:nvSpPr>
        <p:spPr>
          <a:xfrm>
            <a:off x="3145842" y="1609861"/>
            <a:ext cx="4154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54268-A827-8644-AB31-106D0ADAD3F8}"/>
              </a:ext>
            </a:extLst>
          </p:cNvPr>
          <p:cNvSpPr txBox="1"/>
          <p:nvPr/>
        </p:nvSpPr>
        <p:spPr>
          <a:xfrm>
            <a:off x="3145842" y="4994889"/>
            <a:ext cx="4154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…</a:t>
            </a:r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797AE81D-B189-3C4E-9BB6-F474845C7D1F}"/>
              </a:ext>
            </a:extLst>
          </p:cNvPr>
          <p:cNvSpPr/>
          <p:nvPr/>
        </p:nvSpPr>
        <p:spPr>
          <a:xfrm rot="5400000">
            <a:off x="5801867" y="3252174"/>
            <a:ext cx="2546047" cy="492363"/>
          </a:xfrm>
          <a:prstGeom prst="stripedRightArrow">
            <a:avLst>
              <a:gd name="adj1" fmla="val 59501"/>
              <a:gd name="adj2" fmla="val 7216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6313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197-61A6-4B41-A3A2-6C38D536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Kafka Storage of ‘</a:t>
            </a:r>
            <a:r>
              <a:rPr lang="en-US" dirty="0" err="1"/>
              <a:t>AcceleratorState</a:t>
            </a:r>
            <a:r>
              <a:rPr lang="en-US" dirty="0"/>
              <a:t>’…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AA73-1BAE-0749-A847-D9AB0C89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010653"/>
            <a:ext cx="7111142" cy="52265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‘segment’, e.g. every 10 seconds..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CD63D5E0-9A3F-BB49-94F1-8F602AC9A2EE}"/>
              </a:ext>
            </a:extLst>
          </p:cNvPr>
          <p:cNvSpPr/>
          <p:nvPr/>
        </p:nvSpPr>
        <p:spPr>
          <a:xfrm rot="5400000">
            <a:off x="5801867" y="3252174"/>
            <a:ext cx="2546047" cy="492363"/>
          </a:xfrm>
          <a:prstGeom prst="stripedRightArrow">
            <a:avLst>
              <a:gd name="adj1" fmla="val 59501"/>
              <a:gd name="adj2" fmla="val 7216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54268-A827-8644-AB31-106D0ADAD3F8}"/>
              </a:ext>
            </a:extLst>
          </p:cNvPr>
          <p:cNvSpPr txBox="1"/>
          <p:nvPr/>
        </p:nvSpPr>
        <p:spPr>
          <a:xfrm>
            <a:off x="3145842" y="4994889"/>
            <a:ext cx="4154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…</a:t>
            </a:r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FAB14482-5B61-D448-B9B2-1BAECF0F6704}"/>
              </a:ext>
            </a:extLst>
          </p:cNvPr>
          <p:cNvSpPr/>
          <p:nvPr/>
        </p:nvSpPr>
        <p:spPr>
          <a:xfrm>
            <a:off x="778830" y="3613024"/>
            <a:ext cx="5565022" cy="1632744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C2DEB91E-8D42-B340-BCB1-D3FCA297A10E}"/>
              </a:ext>
            </a:extLst>
          </p:cNvPr>
          <p:cNvSpPr/>
          <p:nvPr/>
        </p:nvSpPr>
        <p:spPr>
          <a:xfrm>
            <a:off x="778830" y="1860998"/>
            <a:ext cx="5565022" cy="1706562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773DCA-CA24-8342-AB18-15D785829788}"/>
              </a:ext>
            </a:extLst>
          </p:cNvPr>
          <p:cNvSpPr/>
          <p:nvPr/>
        </p:nvSpPr>
        <p:spPr>
          <a:xfrm>
            <a:off x="1126154" y="1947478"/>
            <a:ext cx="4870383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02681C2-4595-7E43-93D5-1AE4A78B55C3}"/>
              </a:ext>
            </a:extLst>
          </p:cNvPr>
          <p:cNvSpPr/>
          <p:nvPr/>
        </p:nvSpPr>
        <p:spPr>
          <a:xfrm>
            <a:off x="1126153" y="2274967"/>
            <a:ext cx="4870384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severity”:”MINOR_ACK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96B2B05-8570-D24D-8CA6-8396FDEF3818}"/>
              </a:ext>
            </a:extLst>
          </p:cNvPr>
          <p:cNvSpPr/>
          <p:nvPr/>
        </p:nvSpPr>
        <p:spPr>
          <a:xfrm>
            <a:off x="1126153" y="2942383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FF36B1-8A90-2345-8FC8-F963229C0F69}"/>
              </a:ext>
            </a:extLst>
          </p:cNvPr>
          <p:cNvSpPr/>
          <p:nvPr/>
        </p:nvSpPr>
        <p:spPr>
          <a:xfrm>
            <a:off x="1126151" y="3946733"/>
            <a:ext cx="4870383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D3385F6-D2F2-4849-B03F-E886EE80DA7F}"/>
              </a:ext>
            </a:extLst>
          </p:cNvPr>
          <p:cNvSpPr/>
          <p:nvPr/>
        </p:nvSpPr>
        <p:spPr>
          <a:xfrm>
            <a:off x="1126150" y="4280441"/>
            <a:ext cx="4870384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severity”:”MINOR_ACK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C741870-89DF-C243-8B22-0EE7E5FA7E6B}"/>
              </a:ext>
            </a:extLst>
          </p:cNvPr>
          <p:cNvSpPr/>
          <p:nvPr/>
        </p:nvSpPr>
        <p:spPr>
          <a:xfrm>
            <a:off x="1126149" y="4617375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B716A8A-7118-D647-A1A3-37BA0FEC4D3A}"/>
              </a:ext>
            </a:extLst>
          </p:cNvPr>
          <p:cNvSpPr/>
          <p:nvPr/>
        </p:nvSpPr>
        <p:spPr>
          <a:xfrm>
            <a:off x="1126153" y="2608675"/>
            <a:ext cx="4870383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47F8F16-EFBA-5745-83B3-3136E2A9505B}"/>
              </a:ext>
            </a:extLst>
          </p:cNvPr>
          <p:cNvSpPr/>
          <p:nvPr/>
        </p:nvSpPr>
        <p:spPr>
          <a:xfrm>
            <a:off x="1126152" y="3276091"/>
            <a:ext cx="4870384" cy="3080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/RF/PV3: {“</a:t>
            </a:r>
            <a:r>
              <a:rPr lang="en-US" sz="1600" dirty="0" err="1">
                <a:solidFill>
                  <a:schemeClr val="tx1"/>
                </a:solidFill>
              </a:rPr>
              <a:t>severity”:”MAJOR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4A7E7CB-929E-9B4F-828E-2F85F3CE39D3}"/>
              </a:ext>
            </a:extLst>
          </p:cNvPr>
          <p:cNvSpPr/>
          <p:nvPr/>
        </p:nvSpPr>
        <p:spPr>
          <a:xfrm>
            <a:off x="1126151" y="3613025"/>
            <a:ext cx="4870385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3BE75-7709-3847-9D5C-CBAF9C6BD0AA}"/>
              </a:ext>
            </a:extLst>
          </p:cNvPr>
          <p:cNvSpPr txBox="1"/>
          <p:nvPr/>
        </p:nvSpPr>
        <p:spPr>
          <a:xfrm>
            <a:off x="8063428" y="5165705"/>
            <a:ext cx="3339376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Simply delete older segments?</a:t>
            </a:r>
            <a:br>
              <a:rPr lang="en-US" dirty="0"/>
            </a:b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Then state of PV3 is lost..</a:t>
            </a:r>
          </a:p>
        </p:txBody>
      </p:sp>
    </p:spTree>
    <p:extLst>
      <p:ext uri="{BB962C8B-B14F-4D97-AF65-F5344CB8AC3E}">
        <p14:creationId xmlns:p14="http://schemas.microsoft.com/office/powerpoint/2010/main" val="4703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197-61A6-4B41-A3A2-6C38D536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‘Compacted’ Kafka ‘</a:t>
            </a:r>
            <a:r>
              <a:rPr lang="en-US" dirty="0" err="1"/>
              <a:t>AcceleratorState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AA73-1BAE-0749-A847-D9AB0C89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010653"/>
            <a:ext cx="10683080" cy="52265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Keeping </a:t>
            </a:r>
            <a:r>
              <a:rPr lang="en-US" i="1" dirty="0"/>
              <a:t>single</a:t>
            </a:r>
            <a:r>
              <a:rPr lang="en-US" dirty="0"/>
              <a:t> older segment w/ </a:t>
            </a:r>
            <a:r>
              <a:rPr lang="en-US" i="1" dirty="0"/>
              <a:t>last value </a:t>
            </a:r>
            <a:r>
              <a:rPr lang="en-US" dirty="0"/>
              <a:t>for each item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54268-A827-8644-AB31-106D0ADAD3F8}"/>
              </a:ext>
            </a:extLst>
          </p:cNvPr>
          <p:cNvSpPr txBox="1"/>
          <p:nvPr/>
        </p:nvSpPr>
        <p:spPr>
          <a:xfrm>
            <a:off x="3145842" y="4994889"/>
            <a:ext cx="4154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…</a:t>
            </a:r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FAB14482-5B61-D448-B9B2-1BAECF0F6704}"/>
              </a:ext>
            </a:extLst>
          </p:cNvPr>
          <p:cNvSpPr/>
          <p:nvPr/>
        </p:nvSpPr>
        <p:spPr>
          <a:xfrm>
            <a:off x="778830" y="3613024"/>
            <a:ext cx="5565022" cy="1632744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C2DEB91E-8D42-B340-BCB1-D3FCA297A10E}"/>
              </a:ext>
            </a:extLst>
          </p:cNvPr>
          <p:cNvSpPr/>
          <p:nvPr/>
        </p:nvSpPr>
        <p:spPr>
          <a:xfrm>
            <a:off x="778830" y="1835300"/>
            <a:ext cx="5565022" cy="173226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F96B6-F6C0-074E-BC29-96AD807ADB3B}"/>
              </a:ext>
            </a:extLst>
          </p:cNvPr>
          <p:cNvSpPr txBox="1"/>
          <p:nvPr/>
        </p:nvSpPr>
        <p:spPr>
          <a:xfrm>
            <a:off x="7939362" y="3946733"/>
            <a:ext cx="3990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New clients get at least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most recent state</a:t>
            </a:r>
            <a:r>
              <a:rPr lang="en-US" dirty="0"/>
              <a:t> for each item,</a:t>
            </a:r>
            <a:br>
              <a:rPr lang="en-US" dirty="0"/>
            </a:br>
            <a:r>
              <a:rPr lang="en-US" dirty="0"/>
              <a:t>maybe a few more,</a:t>
            </a:r>
          </a:p>
          <a:p>
            <a:pPr>
              <a:lnSpc>
                <a:spcPct val="90000"/>
              </a:lnSpc>
            </a:pPr>
            <a:r>
              <a:rPr lang="en-US" dirty="0"/>
              <a:t>followed by updates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7492C17-AF65-9941-879E-EDBC8C5185A5}"/>
              </a:ext>
            </a:extLst>
          </p:cNvPr>
          <p:cNvSpPr/>
          <p:nvPr/>
        </p:nvSpPr>
        <p:spPr>
          <a:xfrm>
            <a:off x="1126153" y="2942383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211D2C-4409-FB43-AD01-60EDAC440C0B}"/>
              </a:ext>
            </a:extLst>
          </p:cNvPr>
          <p:cNvSpPr/>
          <p:nvPr/>
        </p:nvSpPr>
        <p:spPr>
          <a:xfrm>
            <a:off x="1126151" y="3946733"/>
            <a:ext cx="4870383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59F6E-1C57-2F40-8B04-B9BC3F16581A}"/>
              </a:ext>
            </a:extLst>
          </p:cNvPr>
          <p:cNvSpPr/>
          <p:nvPr/>
        </p:nvSpPr>
        <p:spPr>
          <a:xfrm>
            <a:off x="1126150" y="4280441"/>
            <a:ext cx="4870384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severity”:”MINOR_ACK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14C32C8-A3A3-1142-929E-FA3DFC436BD6}"/>
              </a:ext>
            </a:extLst>
          </p:cNvPr>
          <p:cNvSpPr/>
          <p:nvPr/>
        </p:nvSpPr>
        <p:spPr>
          <a:xfrm>
            <a:off x="1126149" y="4617375"/>
            <a:ext cx="4870385" cy="308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/Vacuum/PV1: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7C2BDA-46D5-9949-808B-6728B37EF3F2}"/>
              </a:ext>
            </a:extLst>
          </p:cNvPr>
          <p:cNvSpPr/>
          <p:nvPr/>
        </p:nvSpPr>
        <p:spPr>
          <a:xfrm>
            <a:off x="1126153" y="2608675"/>
            <a:ext cx="4870383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severity”:”MINOR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EBD93BC-86D2-764D-B90E-D3F53C0D1C35}"/>
              </a:ext>
            </a:extLst>
          </p:cNvPr>
          <p:cNvSpPr/>
          <p:nvPr/>
        </p:nvSpPr>
        <p:spPr>
          <a:xfrm>
            <a:off x="1126152" y="3276091"/>
            <a:ext cx="4870384" cy="3080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/RF/PV3: {“</a:t>
            </a:r>
            <a:r>
              <a:rPr lang="en-US" sz="1600" dirty="0" err="1">
                <a:solidFill>
                  <a:schemeClr val="tx1"/>
                </a:solidFill>
              </a:rPr>
              <a:t>severity”:”MAJOR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2BCC06-CDBA-1A4D-8C43-E76C37485849}"/>
              </a:ext>
            </a:extLst>
          </p:cNvPr>
          <p:cNvSpPr/>
          <p:nvPr/>
        </p:nvSpPr>
        <p:spPr>
          <a:xfrm>
            <a:off x="1126151" y="3613025"/>
            <a:ext cx="4870385" cy="308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Accl</a:t>
            </a:r>
            <a:r>
              <a:rPr lang="en-US" sz="1600" dirty="0">
                <a:solidFill>
                  <a:schemeClr val="tx1"/>
                </a:solidFill>
              </a:rPr>
              <a:t>/RF/PV2: {“</a:t>
            </a:r>
            <a:r>
              <a:rPr lang="en-US" sz="1600" dirty="0" err="1">
                <a:solidFill>
                  <a:schemeClr val="tx1"/>
                </a:solidFill>
              </a:rPr>
              <a:t>severity”:”OK</a:t>
            </a:r>
            <a:r>
              <a:rPr lang="en-US" sz="1600" dirty="0">
                <a:solidFill>
                  <a:schemeClr val="tx1"/>
                </a:solidFill>
              </a:rPr>
              <a:t>”, …}</a:t>
            </a:r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98CC5DBF-710D-8046-B68E-F9519BFBB20D}"/>
              </a:ext>
            </a:extLst>
          </p:cNvPr>
          <p:cNvSpPr/>
          <p:nvPr/>
        </p:nvSpPr>
        <p:spPr>
          <a:xfrm rot="5400000">
            <a:off x="5801867" y="3252174"/>
            <a:ext cx="2546047" cy="492363"/>
          </a:xfrm>
          <a:prstGeom prst="stripedRightArrow">
            <a:avLst>
              <a:gd name="adj1" fmla="val 59501"/>
              <a:gd name="adj2" fmla="val 7216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7278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150E-5D11-0F45-BD4D-B778946A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Initial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B05B-F32E-F547-A462-B7102172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164657"/>
            <a:ext cx="4956048" cy="516876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2010 Test (</a:t>
            </a:r>
            <a:r>
              <a:rPr lang="en-US" u="sng" dirty="0" err="1"/>
              <a:t>PosgreSQL</a:t>
            </a:r>
            <a:r>
              <a:rPr lang="en-US" u="sng" dirty="0"/>
              <a:t>, JMS)</a:t>
            </a:r>
          </a:p>
          <a:p>
            <a:r>
              <a:rPr lang="en-US" sz="2400" dirty="0"/>
              <a:t>Load hierarchy with </a:t>
            </a: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en-US" sz="2400" dirty="0"/>
              <a:t>000 PVs into RDB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5 minutes</a:t>
            </a:r>
          </a:p>
          <a:p>
            <a:pPr marL="346075" lvl="1" indent="0">
              <a:buNone/>
            </a:pPr>
            <a:endParaRPr lang="en-US" sz="2000" dirty="0"/>
          </a:p>
          <a:p>
            <a:r>
              <a:rPr lang="en-US" sz="2400" dirty="0"/>
              <a:t>Show </a:t>
            </a:r>
            <a:r>
              <a:rPr lang="en-US" sz="2400" dirty="0" err="1"/>
              <a:t>config</a:t>
            </a:r>
            <a:r>
              <a:rPr lang="en-US" sz="2400" dirty="0"/>
              <a:t> in new Alarm Tree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Nothing</a:t>
            </a:r>
            <a:r>
              <a:rPr lang="en-US" sz="2000" dirty="0"/>
              <a:t> shown until all loaded</a:t>
            </a:r>
            <a:br>
              <a:rPr lang="en-US" sz="2000" dirty="0"/>
            </a:br>
            <a:r>
              <a:rPr lang="en-US" sz="2000" dirty="0"/>
              <a:t>after </a:t>
            </a:r>
            <a:r>
              <a:rPr lang="en-US" sz="2000" dirty="0">
                <a:solidFill>
                  <a:srgbClr val="FF0000"/>
                </a:solidFill>
              </a:rPr>
              <a:t>30</a:t>
            </a:r>
            <a:r>
              <a:rPr lang="en-US" sz="2000" dirty="0"/>
              <a:t> seconds</a:t>
            </a:r>
          </a:p>
          <a:p>
            <a:r>
              <a:rPr lang="en-US" sz="2400" dirty="0"/>
              <a:t>Handle Alarm Updates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10</a:t>
            </a:r>
            <a:r>
              <a:rPr lang="en-US" sz="2000" dirty="0"/>
              <a:t> per second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04AED-2480-0D43-9B53-FA41E5C0DE81}"/>
              </a:ext>
            </a:extLst>
          </p:cNvPr>
          <p:cNvSpPr txBox="1">
            <a:spLocks/>
          </p:cNvSpPr>
          <p:nvPr/>
        </p:nvSpPr>
        <p:spPr bwMode="auto">
          <a:xfrm>
            <a:off x="5451454" y="1169817"/>
            <a:ext cx="5947449" cy="51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/>
              <a:t>2018 Test (Kafka)</a:t>
            </a:r>
          </a:p>
          <a:p>
            <a:r>
              <a:rPr lang="en-US" sz="2400" dirty="0">
                <a:solidFill>
                  <a:schemeClr val="tx2"/>
                </a:solidFill>
              </a:rPr>
              <a:t>100</a:t>
            </a:r>
            <a:r>
              <a:rPr lang="en-US" sz="2400" dirty="0"/>
              <a:t>000 PVs into Kafka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3 seconds</a:t>
            </a:r>
          </a:p>
          <a:p>
            <a:pPr lvl="1"/>
            <a:endParaRPr lang="en-US" sz="2000" dirty="0"/>
          </a:p>
          <a:p>
            <a:pPr marL="346075" lvl="1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Shows</a:t>
            </a:r>
            <a:r>
              <a:rPr lang="en-US" sz="2000" dirty="0"/>
              <a:t> growing tree for </a:t>
            </a:r>
            <a:r>
              <a:rPr lang="en-US" sz="2000" dirty="0">
                <a:solidFill>
                  <a:schemeClr val="tx2"/>
                </a:solidFill>
              </a:rPr>
              <a:t>10</a:t>
            </a:r>
            <a:r>
              <a:rPr lang="en-US" sz="2000" dirty="0"/>
              <a:t> seconds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500</a:t>
            </a:r>
            <a:r>
              <a:rPr lang="en-US" sz="2000" dirty="0"/>
              <a:t> per second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89C24-21AA-3447-BB5B-FC4C8B43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26" y="4289196"/>
            <a:ext cx="3609604" cy="248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2477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10220</TotalTime>
  <Words>912</Words>
  <Application>Microsoft Macintosh PowerPoint</Application>
  <PresentationFormat>Custom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Presentations (Wide Screen)</vt:lpstr>
      <vt:lpstr>Alarm System Update based on Apache Kafka</vt:lpstr>
      <vt:lpstr>Evolution of CS-Studio</vt:lpstr>
      <vt:lpstr>Alarm System</vt:lpstr>
      <vt:lpstr>Current Architecture</vt:lpstr>
      <vt:lpstr>Alarms: From RDB/JMS to Kafka</vt:lpstr>
      <vt:lpstr>Kafka stream for Alarms, ‘AcceleratorState’</vt:lpstr>
      <vt:lpstr>Kafka Storage of ‘AcceleratorState’…</vt:lpstr>
      <vt:lpstr>‘Compacted’ Kafka ‘AcceleratorState’</vt:lpstr>
      <vt:lpstr>Initial Tests</vt:lpstr>
      <vt:lpstr>State of Development</vt:lpstr>
      <vt:lpstr>Further Ideas for               - based Alarm System</vt:lpstr>
      <vt:lpstr>Alarm System Update for Phoebus</vt:lpstr>
      <vt:lpstr>PowerPoint Presentation</vt:lpstr>
      <vt:lpstr>Other Changes</vt:lpstr>
      <vt:lpstr>Quirks (not show stoppers)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Kasemir, Kay</cp:lastModifiedBy>
  <cp:revision>62</cp:revision>
  <cp:lastPrinted>2015-09-14T20:56:03Z</cp:lastPrinted>
  <dcterms:created xsi:type="dcterms:W3CDTF">2018-03-02T21:24:33Z</dcterms:created>
  <dcterms:modified xsi:type="dcterms:W3CDTF">2018-06-04T18:25:27Z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