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64" r:id="rId3"/>
    <p:sldId id="365" r:id="rId4"/>
    <p:sldId id="359" r:id="rId5"/>
    <p:sldId id="360" r:id="rId6"/>
    <p:sldId id="361" r:id="rId7"/>
    <p:sldId id="362" r:id="rId8"/>
    <p:sldId id="363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66" r:id="rId18"/>
    <p:sldId id="257" r:id="rId19"/>
    <p:sldId id="357" r:id="rId20"/>
    <p:sldId id="349" r:id="rId21"/>
    <p:sldId id="351" r:id="rId22"/>
    <p:sldId id="352" r:id="rId23"/>
    <p:sldId id="353" r:id="rId24"/>
    <p:sldId id="354" r:id="rId25"/>
    <p:sldId id="355" r:id="rId26"/>
    <p:sldId id="356" r:id="rId27"/>
    <p:sldId id="358" r:id="rId28"/>
    <p:sldId id="35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7AC66-0132-C54F-9F21-6B2D33BFCD90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26669-7AFB-5B43-AF5A-E06C10BFC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7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ics-pvdata.sourceforge.net/alpha/normativeTypes/normativeTypes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pics-pvdata.sourceforge.net/alpha/normativeTypes/normativeType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60AC-1CF2-5741-91B4-9CD1EAC3E5DF}" type="slidenum">
              <a:rPr lang="de-DE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3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NTEnum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NTMatrix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NTURI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NTNameValue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NTTable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NTAttribute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Specific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NTMultiChannel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NTNDArray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NTContinuum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NTHistogram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NTAggregate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14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NTScalarArray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NTEnum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NTMatrix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NTURI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NTNameValue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NTTable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NTAttribute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Specific Normative Types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NTMultiChannel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NTNDArray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NTContinuum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NTHistogram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NTAggregate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487C29-F375-2B48-BA6C-79B3C5A15FE2}" type="slidenum">
              <a:rPr lang="de-DE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de-D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3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1FC11-47D5-4DEE-8134-87190ECDC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B925D7-8B69-4D2B-BB17-B0F044D1D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4D927A-5B69-403F-AA1B-A2C19C0C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E33E4A-65D3-4627-9886-F37FB5CB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BE2978-9041-48D4-843B-6C25615D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8690B0-EDB0-4335-A92F-72B56B3D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59F120-9206-43AF-9E5A-FA723A538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A722B7-5340-47BD-B4CC-B80BBDF1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7CBC3D-491B-43C6-B38C-D2675C25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ABB948-75A1-4CE9-83B4-50B5D4BD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792BB9-739E-4523-9AC0-3C496FC96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A73404-8303-42F8-8577-2E7AEAD4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7E1E9A-98B6-41D4-86F0-3EB952FA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51BDA2-C9E9-4F03-AFE9-13A4A152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A6FB83-714D-4CB6-9526-0F59D589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9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353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55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819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91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8623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73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57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86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7B246B-05CB-4BE1-B7CF-DF234F13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9D01C-E469-4A85-B39B-57B7B221D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5385D5-040C-4B4B-AA39-93F66E27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78943-6877-42E7-9969-10F39858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0426CD-0FF9-46CA-88ED-CB968AF8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06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72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806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blatt mit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579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65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36E6D6-388A-413B-A27A-4C32CA54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269C74-3F80-49CC-B989-86AC6141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535105-F4AD-4EE5-AFB0-9ADCA864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C888B1-3494-484A-89D6-76A5D6E8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0AF83B-75D5-4D16-83EE-B6A9BF76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7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1056C7-2E04-467C-AC47-D28F82EF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1A62CB-D1BB-4016-B9FC-F40BFDBAB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8FCE8F-B772-4C46-A44C-363CB980C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3276BC-071D-4CB1-8DDD-4D2E9592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91DEA5-9B31-434D-89E0-D80686C1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7910D7-057C-460B-85A2-32A65A47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0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2DE0C-B183-4667-B181-01592715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05BEF2-8A5E-4359-B99D-FF1EA2A3C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0A78210-BE23-4466-8E8D-E4D00244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F58E35B-D4FF-418B-A827-083742BB6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88AB4-6984-4F3A-AF9C-9F613FF6C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11D9624-762D-442E-847D-9AB77238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904A4D1-33F3-47FE-A457-9BA0F79E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AAB60E6-4A03-4DB0-BB11-B4A638F5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C21AD5-84FC-4369-8E9C-9C674B61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C2BA367-FDFD-4294-B284-5DB81C3A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FEBCF1-3681-4CC2-B71E-16D7BDD0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328725B-5E01-4DCD-B7C8-1DC22CED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BD939DA-9A84-4E73-8CC3-DC25EDD1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E4B532-2627-4921-B420-84854A04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9D0ADC-2944-45B4-9E41-8EB09DBA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A8B9BA-7339-40E4-B289-829D6ACC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467D9F-9C78-42A1-BDBC-89B9E273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FF1E0F-4298-4CC2-9243-3FFCD08CF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9FFAA3-0E55-462D-BD43-B4335C2F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BE141C-4195-4B5A-B8D4-DCEC8C01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CE6473-E65E-4D88-A24D-0231B78A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BCC17-5D8D-4E4F-9E5F-16017EC7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19C5CC6-3344-45A3-9D4B-9440C1273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3F25F7-1736-4320-86D4-4E31AE564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1FEB17-C63C-4B09-AE07-052D2159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2EA217-A1F0-4061-B445-B03D56A5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EC464-242C-4734-9E2D-4306C056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3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423E491-FFF2-4F47-A9D5-08D871F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929887-74AA-4FA7-8209-230EB6202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FD64C9-F6C8-45AE-90F0-7EA64A461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B2D2A-9AC4-4349-B4C8-8690D770BA23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9ECA15-7EC6-4C00-9F08-40A6BB5C0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1F1D3E-7A97-48B4-8351-CF94C0D87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F6F0-7349-4C0B-BA8D-5C9486FFB8C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8992-B8B9-41F9-9E26-8202F30229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5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EpicsCoreJava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Gabriele Carcassi, </a:t>
            </a:r>
            <a:r>
              <a:rPr lang="en-US" dirty="0" err="1" smtClean="0"/>
              <a:t>OspreyDCS</a:t>
            </a:r>
            <a:endParaRPr lang="en-US" dirty="0" smtClean="0"/>
          </a:p>
          <a:p>
            <a:r>
              <a:rPr lang="en-US" dirty="0" smtClean="0"/>
              <a:t>Kunal Shroff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2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74A9B-0436-4A9A-B205-4B7C3C32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391DF3-1A55-4F36-A67F-35085476E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org.epics.util.number</a:t>
            </a:r>
            <a:r>
              <a:rPr lang="en-US" dirty="0"/>
              <a:t> provides support for unsigned integers</a:t>
            </a:r>
          </a:p>
          <a:p>
            <a:r>
              <a:rPr lang="en-US" dirty="0" err="1"/>
              <a:t>ULong</a:t>
            </a:r>
            <a:r>
              <a:rPr lang="en-US" dirty="0"/>
              <a:t>, </a:t>
            </a:r>
            <a:r>
              <a:rPr lang="en-US" dirty="0" err="1"/>
              <a:t>UInteger</a:t>
            </a:r>
            <a:r>
              <a:rPr lang="en-US" dirty="0"/>
              <a:t>, </a:t>
            </a:r>
            <a:r>
              <a:rPr lang="en-US" dirty="0" err="1"/>
              <a:t>UShort</a:t>
            </a:r>
            <a:r>
              <a:rPr lang="en-US" dirty="0"/>
              <a:t> and </a:t>
            </a:r>
            <a:r>
              <a:rPr lang="en-US" dirty="0" err="1"/>
              <a:t>UByte</a:t>
            </a:r>
            <a:r>
              <a:rPr lang="en-US" dirty="0"/>
              <a:t> primitive wrappers that extend </a:t>
            </a:r>
            <a:r>
              <a:rPr lang="en-US" dirty="0" err="1"/>
              <a:t>java.lang.Number</a:t>
            </a:r>
            <a:endParaRPr lang="en-US" dirty="0"/>
          </a:p>
          <a:p>
            <a:r>
              <a:rPr lang="en-US" dirty="0" err="1"/>
              <a:t>UnsignedConversions</a:t>
            </a:r>
            <a:r>
              <a:rPr lang="en-US" dirty="0"/>
              <a:t> provides all the possible widening conversions (narrowing conversions are the same)</a:t>
            </a:r>
          </a:p>
          <a:p>
            <a:r>
              <a:rPr lang="en-US" dirty="0"/>
              <a:t>Currently does not provide mathematical operations, though it can be added if needed</a:t>
            </a:r>
          </a:p>
        </p:txBody>
      </p:sp>
    </p:spTree>
    <p:extLst>
      <p:ext uri="{BB962C8B-B14F-4D97-AF65-F5344CB8AC3E}">
        <p14:creationId xmlns:p14="http://schemas.microsoft.com/office/powerpoint/2010/main" val="176441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A4CB1-D83D-4E45-9B7C-AE61F012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D2A237-EDA1-47EA-B19C-222FD16B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org.epics.util.array</a:t>
            </a:r>
            <a:r>
              <a:rPr lang="en-US" dirty="0"/>
              <a:t> provides support for numeric collections</a:t>
            </a:r>
          </a:p>
          <a:p>
            <a:pPr lvl="1"/>
            <a:r>
              <a:rPr lang="en-US" dirty="0"/>
              <a:t>Allows iterating on a set of numbers regardless of their type</a:t>
            </a:r>
          </a:p>
          <a:p>
            <a:pPr lvl="1"/>
            <a:r>
              <a:rPr lang="en-US" dirty="0"/>
              <a:t>Allows creating read-only wrappers</a:t>
            </a:r>
          </a:p>
          <a:p>
            <a:pPr lvl="1"/>
            <a:r>
              <a:rPr lang="en-US" dirty="0"/>
              <a:t>Allows implementing arrays that are lazily calculated</a:t>
            </a:r>
          </a:p>
          <a:p>
            <a:pPr lvl="1"/>
            <a:r>
              <a:rPr lang="en-US" dirty="0"/>
              <a:t>If using the concrete array implementations, the performance is guaranteed to be the same as using arrays directly</a:t>
            </a:r>
          </a:p>
          <a:p>
            <a:r>
              <a:rPr lang="en-US" dirty="0"/>
              <a:t>Includes interfaces/implementations for all 10 numeric types (2 floating point, 4 integers, 4 unsigned integers)</a:t>
            </a:r>
          </a:p>
        </p:txBody>
      </p:sp>
    </p:spTree>
    <p:extLst>
      <p:ext uri="{BB962C8B-B14F-4D97-AF65-F5344CB8AC3E}">
        <p14:creationId xmlns:p14="http://schemas.microsoft.com/office/powerpoint/2010/main" val="17745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A4CB1-D83D-4E45-9B7C-AE61F012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D2A237-EDA1-47EA-B19C-222FD16B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org.epics.util.concurrent</a:t>
            </a:r>
            <a:r>
              <a:rPr lang="en-US" dirty="0"/>
              <a:t> provides utility for concurrency</a:t>
            </a:r>
          </a:p>
          <a:p>
            <a:pPr lvl="1"/>
            <a:r>
              <a:rPr lang="en-US" dirty="0"/>
              <a:t>Allows to create pools of daemon threads (i.e. they don’t force the JVM to keep running) that well named (simplifying debugging)</a:t>
            </a:r>
          </a:p>
          <a:p>
            <a:pPr lvl="1"/>
            <a:r>
              <a:rPr lang="en-US" dirty="0"/>
              <a:t>Implements a queue for batch processing (i.e. items are added one at a time that read in batches)</a:t>
            </a:r>
          </a:p>
          <a:p>
            <a:r>
              <a:rPr lang="en-US" dirty="0" err="1"/>
              <a:t>org.epics.util.stats</a:t>
            </a:r>
            <a:r>
              <a:rPr lang="en-US" dirty="0"/>
              <a:t> provides support for statistical objects</a:t>
            </a:r>
          </a:p>
          <a:p>
            <a:pPr lvl="1"/>
            <a:r>
              <a:rPr lang="en-US" dirty="0"/>
              <a:t>Currently only numeric and time ranges</a:t>
            </a:r>
          </a:p>
          <a:p>
            <a:r>
              <a:rPr lang="en-US" dirty="0" err="1"/>
              <a:t>org.epics.util.text</a:t>
            </a:r>
            <a:r>
              <a:rPr lang="en-US" dirty="0"/>
              <a:t> provides support for parsing text</a:t>
            </a:r>
          </a:p>
          <a:p>
            <a:pPr lvl="1"/>
            <a:r>
              <a:rPr lang="en-US" dirty="0"/>
              <a:t>For example, provides number formats based on the EPICS 3 and 4 type definitions (i.e. precision, format string, …)</a:t>
            </a:r>
          </a:p>
        </p:txBody>
      </p:sp>
    </p:spTree>
    <p:extLst>
      <p:ext uri="{BB962C8B-B14F-4D97-AF65-F5344CB8AC3E}">
        <p14:creationId xmlns:p14="http://schemas.microsoft.com/office/powerpoint/2010/main" val="389274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14629" y="2077963"/>
            <a:ext cx="9283883" cy="36357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de-DE" sz="2400" dirty="0" err="1" smtClean="0">
                <a:ea typeface="Milo-Medium"/>
                <a:cs typeface="Source Sans Pro"/>
              </a:rPr>
              <a:t>Writting</a:t>
            </a:r>
            <a:r>
              <a:rPr lang="de-DE" sz="2400" dirty="0" smtClean="0"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ea typeface="Milo-Medium"/>
                <a:cs typeface="Source Sans Pro"/>
              </a:rPr>
              <a:t>client</a:t>
            </a:r>
            <a:r>
              <a:rPr lang="de-DE" sz="2400" dirty="0" smtClean="0"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ea typeface="Milo-Medium"/>
                <a:cs typeface="Source Sans Pro"/>
              </a:rPr>
              <a:t>code</a:t>
            </a:r>
            <a:r>
              <a:rPr lang="de-DE" sz="2400" dirty="0" smtClean="0"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ea typeface="Milo-Medium"/>
                <a:cs typeface="Source Sans Pro"/>
              </a:rPr>
              <a:t>to</a:t>
            </a:r>
            <a:r>
              <a:rPr lang="de-DE" sz="2400" dirty="0" smtClean="0">
                <a:ea typeface="Milo-Medium"/>
                <a:cs typeface="Source Sans Pro"/>
              </a:rPr>
              <a:t> handle type </a:t>
            </a:r>
            <a:r>
              <a:rPr lang="de-DE" sz="2400" dirty="0" err="1" smtClean="0">
                <a:ea typeface="Milo-Medium"/>
                <a:cs typeface="Source Sans Pro"/>
              </a:rPr>
              <a:t>casting</a:t>
            </a:r>
            <a:r>
              <a:rPr lang="de-DE" sz="2400" dirty="0" smtClean="0">
                <a:ea typeface="Milo-Medium"/>
                <a:cs typeface="Source Sans Pro"/>
              </a:rPr>
              <a:t> </a:t>
            </a:r>
            <a:r>
              <a:rPr lang="de-DE" sz="2400" dirty="0" err="1" smtClean="0">
                <a:ea typeface="Milo-Medium"/>
                <a:cs typeface="Source Sans Pro"/>
              </a:rPr>
              <a:t>is</a:t>
            </a:r>
            <a:r>
              <a:rPr lang="de-DE" sz="2400" dirty="0" smtClean="0">
                <a:ea typeface="Milo-Medium"/>
                <a:cs typeface="Source Sans Pro"/>
              </a:rPr>
              <a:t> not trivial</a:t>
            </a: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endParaRPr lang="de-DE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tabLst>
                <a:tab pos="392682" algn="l"/>
              </a:tabLst>
            </a:pPr>
            <a:r>
              <a:rPr lang="de-DE" sz="2400" dirty="0" err="1" smtClean="0">
                <a:solidFill>
                  <a:srgbClr val="000000"/>
                </a:solidFill>
                <a:ea typeface="Milo-Medium"/>
                <a:cs typeface="Source Sans Pro"/>
              </a:rPr>
              <a:t>Using</a:t>
            </a:r>
            <a:r>
              <a:rPr lang="de-DE" sz="2400" dirty="0" smtClean="0">
                <a:solidFill>
                  <a:srgbClr val="000000"/>
                </a:solidFill>
                <a:ea typeface="Milo-Medium"/>
                <a:cs typeface="Source Sans Pro"/>
              </a:rPr>
              <a:t> Arrays </a:t>
            </a:r>
            <a:r>
              <a:rPr lang="de-DE" sz="2400" dirty="0" err="1" smtClean="0">
                <a:solidFill>
                  <a:srgbClr val="000000"/>
                </a:solidFill>
                <a:ea typeface="Milo-Medium"/>
                <a:cs typeface="Source Sans Pro"/>
              </a:rPr>
              <a:t>is</a:t>
            </a:r>
            <a:r>
              <a:rPr lang="de-DE" sz="2400" dirty="0" smtClean="0">
                <a:solidFill>
                  <a:srgbClr val="000000"/>
                </a:solidFill>
                <a:ea typeface="Milo-Medium"/>
                <a:cs typeface="Source Sans Pro"/>
              </a:rPr>
              <a:t> not intuitive </a:t>
            </a:r>
            <a:r>
              <a:rPr lang="de-DE" sz="2400" dirty="0" err="1" smtClean="0">
                <a:solidFill>
                  <a:srgbClr val="000000"/>
                </a:solidFill>
                <a:ea typeface="Milo-Medium"/>
                <a:cs typeface="Source Sans Pro"/>
              </a:rPr>
              <a:t>nor</a:t>
            </a:r>
            <a:r>
              <a:rPr lang="de-DE" sz="2400" dirty="0" smtClean="0">
                <a:solidFill>
                  <a:srgbClr val="000000"/>
                </a:solidFill>
                <a:ea typeface="Milo-Medium"/>
                <a:cs typeface="Source Sans Pro"/>
              </a:rPr>
              <a:t> easy</a:t>
            </a:r>
            <a:br>
              <a:rPr lang="de-DE" sz="2400" dirty="0" smtClean="0">
                <a:solidFill>
                  <a:srgbClr val="000000"/>
                </a:solidFill>
                <a:ea typeface="Milo-Medium"/>
                <a:cs typeface="Source Sans Pro"/>
              </a:rPr>
            </a:br>
            <a:endParaRPr lang="de-DE" sz="2400" dirty="0" smtClean="0">
              <a:solidFill>
                <a:srgbClr val="000000"/>
              </a:solidFill>
              <a:ea typeface="Milo-Medium"/>
              <a:cs typeface="Source Sans Pro"/>
            </a:endParaRPr>
          </a:p>
          <a:p>
            <a:pPr marL="477183" indent="-477183" eaLnBrk="0" hangingPunct="0">
              <a:lnSpc>
                <a:spcPct val="120000"/>
              </a:lnSpc>
              <a:spcAft>
                <a:spcPts val="627"/>
              </a:spcAft>
              <a:buClr>
                <a:srgbClr val="C7DE27"/>
              </a:buClr>
              <a:buSzPct val="100000"/>
              <a:buFont typeface="Arial"/>
              <a:buChar char="•"/>
              <a:tabLst>
                <a:tab pos="392682" algn="l"/>
              </a:tabLst>
            </a:pPr>
            <a:endParaRPr lang="de-DE" sz="32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5815325B-EFE7-4CCD-BD3B-05EC55F3EA75}"/>
              </a:ext>
            </a:extLst>
          </p:cNvPr>
          <p:cNvSpPr txBox="1"/>
          <p:nvPr/>
        </p:nvSpPr>
        <p:spPr>
          <a:xfrm>
            <a:off x="711200" y="444500"/>
            <a:ext cx="11048999" cy="156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4400" dirty="0" err="1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O</a:t>
            </a:r>
            <a:r>
              <a:rPr lang="de-DE" sz="4400" dirty="0" err="1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bservations</a:t>
            </a:r>
            <a:r>
              <a:rPr lang="de-DE" sz="4400" dirty="0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 on </a:t>
            </a:r>
            <a:r>
              <a:rPr lang="de-DE" sz="4400" dirty="0" err="1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the</a:t>
            </a:r>
            <a:r>
              <a:rPr lang="de-DE" sz="4400" dirty="0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 </a:t>
            </a:r>
            <a:r>
              <a:rPr lang="de-DE" sz="4400" dirty="0" err="1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pvData</a:t>
            </a:r>
            <a:r>
              <a:rPr lang="de-DE" sz="4400" dirty="0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 </a:t>
            </a:r>
            <a:r>
              <a:rPr lang="de-DE" sz="4400" dirty="0" err="1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api</a:t>
            </a:r>
            <a:endParaRPr lang="de-DE" sz="4400" dirty="0">
              <a:solidFill>
                <a:srgbClr val="000000"/>
              </a:solidFill>
              <a:latin typeface="+mj-lt"/>
              <a:ea typeface="Milo-Medium"/>
              <a:cs typeface="Oswald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2" y="4964014"/>
            <a:ext cx="10795514" cy="1071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07" y="2785048"/>
            <a:ext cx="11298603" cy="94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976671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dirty="0" err="1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Epics-util</a:t>
            </a:r>
            <a:r>
              <a:rPr lang="de-DE" sz="3200" dirty="0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and</a:t>
            </a:r>
            <a:r>
              <a:rPr lang="de-DE" sz="3200" dirty="0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pvData</a:t>
            </a:r>
            <a:endParaRPr lang="de-DE" sz="3200" dirty="0">
              <a:solidFill>
                <a:srgbClr val="000000"/>
              </a:solidFill>
              <a:latin typeface="+mj-lt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81" y="1251301"/>
            <a:ext cx="11575003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Common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superclass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all </a:t>
            </a:r>
            <a:r>
              <a:rPr lang="de-DE" dirty="0" err="1">
                <a:solidFill>
                  <a:srgbClr val="4E5F6C"/>
                </a:solidFill>
                <a:latin typeface="Source Sans Pro"/>
                <a:ea typeface="Milo-Medium"/>
                <a:cs typeface="Source Sans Pro"/>
              </a:rPr>
              <a:t>numerical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 Returns a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no-copy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wrapper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with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generic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interface</a:t>
            </a:r>
            <a:endParaRPr lang="de-DE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PVNumberArray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pvArray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= ...</a:t>
            </a:r>
          </a:p>
          <a:p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ListNumber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values =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pvArray.get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();</a:t>
            </a:r>
          </a:p>
          <a:p>
            <a:endParaRPr lang="en-US" dirty="0" smtClean="0">
              <a:solidFill>
                <a:prstClr val="black"/>
              </a:solidFill>
              <a:latin typeface="Source Sans Pro"/>
              <a:cs typeface="Source Sans Pro"/>
            </a:endParaRPr>
          </a:p>
          <a:p>
            <a:r>
              <a:rPr lang="en-US" dirty="0" smtClean="0">
                <a:solidFill>
                  <a:srgbClr val="60737F"/>
                </a:solidFill>
                <a:latin typeface="Source Sans Pro"/>
                <a:cs typeface="Source Sans Pro"/>
              </a:rPr>
              <a:t>// Provides index access for any primitive type taking care of casting (including unsigned conversions)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float sum = 0;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for (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int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= 0;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&lt;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values.size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();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++) {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   sum +=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values.getFloat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(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);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}</a:t>
            </a:r>
          </a:p>
          <a:p>
            <a:endParaRPr lang="en-US" dirty="0" smtClean="0">
              <a:solidFill>
                <a:prstClr val="black"/>
              </a:solidFill>
              <a:latin typeface="Source Sans Pro"/>
              <a:cs typeface="Source Sans Pro"/>
            </a:endParaRPr>
          </a:p>
          <a:p>
            <a:r>
              <a:rPr lang="en-US" dirty="0" smtClean="0">
                <a:solidFill>
                  <a:srgbClr val="60737F"/>
                </a:solidFill>
                <a:latin typeface="Source Sans Pro"/>
                <a:cs typeface="Source Sans Pro"/>
              </a:rPr>
              <a:t>// Provides iterator access</a:t>
            </a:r>
          </a:p>
          <a:p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IteratorNumber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iter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=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values.iterator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();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double sum = 0;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while (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iter.hasNext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()) {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     sum +=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iter.nextDouble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();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}</a:t>
            </a:r>
          </a:p>
          <a:p>
            <a:endParaRPr lang="en-US" dirty="0" smtClean="0">
              <a:solidFill>
                <a:prstClr val="black"/>
              </a:solidFill>
              <a:latin typeface="Source Sans Pro"/>
              <a:cs typeface="Source Sans Pro"/>
            </a:endParaRPr>
          </a:p>
          <a:p>
            <a:r>
              <a:rPr lang="en-US" dirty="0" smtClean="0">
                <a:solidFill>
                  <a:srgbClr val="60737F"/>
                </a:solidFill>
                <a:latin typeface="Source Sans Pro"/>
                <a:cs typeface="Source Sans Pro"/>
              </a:rPr>
              <a:t>// Allows writing from any type to any type</a:t>
            </a:r>
          </a:p>
          <a:p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pvArray.put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(5, </a:t>
            </a:r>
            <a:r>
              <a:rPr lang="en-US" b="1" dirty="0" err="1" smtClean="0">
                <a:solidFill>
                  <a:prstClr val="black"/>
                </a:solidFill>
                <a:latin typeface="Source Sans Pro"/>
                <a:cs typeface="Source Sans Pro"/>
              </a:rPr>
              <a:t>CollectionNumbers.toListDouble</a:t>
            </a:r>
            <a:r>
              <a:rPr lang="en-US" b="1" dirty="0" smtClean="0">
                <a:solidFill>
                  <a:prstClr val="black"/>
                </a:solidFill>
                <a:latin typeface="Source Sans Pro"/>
                <a:cs typeface="Source Sans Pro"/>
              </a:rPr>
              <a:t>(1,2,3));</a:t>
            </a:r>
            <a:endParaRPr lang="en-US" b="1" dirty="0">
              <a:solidFill>
                <a:prstClr val="black"/>
              </a:solidFill>
              <a:latin typeface="Source Sans Pro"/>
              <a:cs typeface="Source Sans Pro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478776" y="898765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smtClean="0">
                <a:solidFill>
                  <a:srgbClr val="000000"/>
                </a:solidFill>
                <a:cs typeface="Oswald Regular"/>
              </a:rPr>
              <a:t>Working </a:t>
            </a:r>
            <a:r>
              <a:rPr lang="de-DE" sz="2267" dirty="0" err="1" smtClean="0">
                <a:solidFill>
                  <a:srgbClr val="000000"/>
                </a:solidFill>
                <a:cs typeface="Oswald Regular"/>
              </a:rPr>
              <a:t>with</a:t>
            </a:r>
            <a:r>
              <a:rPr lang="de-DE" sz="2267" dirty="0" smtClean="0">
                <a:solidFill>
                  <a:srgbClr val="000000"/>
                </a:solidFill>
                <a:cs typeface="Oswald Regular"/>
              </a:rPr>
              <a:t> </a:t>
            </a:r>
            <a:r>
              <a:rPr lang="de-DE" sz="2267" dirty="0" err="1" smtClean="0">
                <a:solidFill>
                  <a:srgbClr val="000000"/>
                </a:solidFill>
                <a:cs typeface="Oswald Regular"/>
              </a:rPr>
              <a:t>direct</a:t>
            </a:r>
            <a:r>
              <a:rPr lang="de-DE" sz="2267" dirty="0" smtClean="0">
                <a:solidFill>
                  <a:srgbClr val="000000"/>
                </a:solidFill>
                <a:cs typeface="Oswald Regular"/>
              </a:rPr>
              <a:t> </a:t>
            </a:r>
            <a:r>
              <a:rPr lang="de-DE" sz="2267" dirty="0" err="1" smtClean="0">
                <a:solidFill>
                  <a:srgbClr val="000000"/>
                </a:solidFill>
                <a:cs typeface="Oswald Regular"/>
              </a:rPr>
              <a:t>types</a:t>
            </a:r>
            <a:endParaRPr lang="de-DE" sz="2267" dirty="0">
              <a:solidFill>
                <a:srgbClr val="000000"/>
              </a:solidFill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496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80484" y="390744"/>
            <a:ext cx="9766713" cy="5344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de-DE" sz="3200" dirty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E</a:t>
            </a:r>
            <a:r>
              <a:rPr lang="de-DE" sz="3200" dirty="0" smtClean="0">
                <a:solidFill>
                  <a:srgbClr val="000000"/>
                </a:solidFill>
                <a:latin typeface="+mj-lt"/>
                <a:ea typeface="Milo-Medium"/>
                <a:cs typeface="Oswald Regular"/>
              </a:rPr>
              <a:t>pics-util and pvData</a:t>
            </a:r>
            <a:endParaRPr lang="de-DE" sz="3200" dirty="0">
              <a:solidFill>
                <a:srgbClr val="000000"/>
              </a:solidFill>
              <a:latin typeface="+mj-lt"/>
              <a:ea typeface="Milo-Medium"/>
              <a:cs typeface="Oswald Regular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433" y="1006110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endParaRPr lang="de-DE" sz="2267" dirty="0">
              <a:solidFill>
                <a:srgbClr val="C7DE59"/>
              </a:solidFill>
              <a:latin typeface="Oswald Regular"/>
              <a:cs typeface="Oswald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81" y="1251301"/>
            <a:ext cx="11575003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Specific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return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concrete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unmodifiable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wrappers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Direct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of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wrapper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performance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cost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over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(after JIT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warmup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PVUByteArray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pvArray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...</a:t>
            </a: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ArrayUByte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values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pvArray.get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();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Slicing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just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provides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view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prstClr val="black"/>
                </a:solidFill>
                <a:latin typeface="Source Sans Pro"/>
                <a:ea typeface="Milo-Medium"/>
                <a:cs typeface="Source Sans Pro"/>
              </a:rPr>
              <a:t>ArrayUByte</a:t>
            </a:r>
            <a:r>
              <a:rPr lang="de-DE" b="1" dirty="0">
                <a:solidFill>
                  <a:prstClr val="black"/>
                </a:solidFill>
                <a:latin typeface="Source Sans Pro"/>
                <a:ea typeface="Milo-Medium"/>
                <a:cs typeface="Source Sans Pro"/>
              </a:rPr>
              <a:t> slice = </a:t>
            </a:r>
            <a:r>
              <a:rPr lang="de-DE" b="1" dirty="0" err="1">
                <a:solidFill>
                  <a:prstClr val="black"/>
                </a:solidFill>
                <a:latin typeface="Source Sans Pro"/>
                <a:ea typeface="Milo-Medium"/>
                <a:cs typeface="Source Sans Pro"/>
              </a:rPr>
              <a:t>values.subList</a:t>
            </a:r>
            <a:r>
              <a:rPr lang="de-DE" b="1" dirty="0">
                <a:solidFill>
                  <a:prstClr val="black"/>
                </a:solidFill>
                <a:latin typeface="Source Sans Pro"/>
                <a:ea typeface="Milo-Medium"/>
                <a:cs typeface="Source Sans Pro"/>
              </a:rPr>
              <a:t>(3, 5);</a:t>
            </a: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You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can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always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make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explicit (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mutable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copies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ArrayUByte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sliceCopy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new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ArrayUByte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(slice);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The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wrapped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array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always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accessible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UnsafeUnwrapper.Array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&lt;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[]&gt;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UnsafeUnwrapper.readSafeByteArray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values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);</a:t>
            </a: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for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int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i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data.startIndex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; i &lt;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data.size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; i++) {</a:t>
            </a:r>
          </a:p>
          <a:p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  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b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data.array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[i];</a:t>
            </a:r>
          </a:p>
          <a:p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}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//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You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can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also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ask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for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a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write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safe</a:t>
            </a:r>
            <a:r>
              <a:rPr lang="de-DE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de-DE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version</a:t>
            </a:r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UnsafeUnwrapper.Array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&lt;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byte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[]&gt;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data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 = 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UnsafeUnwrapper.writeSafeByteArray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de-DE" b="1" dirty="0" err="1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values</a:t>
            </a:r>
            <a:r>
              <a:rPr lang="de-DE" b="1" dirty="0">
                <a:solidFill>
                  <a:srgbClr val="000000"/>
                </a:solidFill>
                <a:latin typeface="Source Sans Pro"/>
                <a:ea typeface="Milo-Medium"/>
                <a:cs typeface="Source Sans Pro"/>
              </a:rPr>
              <a:t>);</a:t>
            </a:r>
          </a:p>
          <a:p>
            <a:endParaRPr lang="de-DE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478776" y="898765"/>
            <a:ext cx="3236327" cy="403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0" hangingPunct="0"/>
            <a:r>
              <a:rPr lang="de-DE" sz="2267" dirty="0" smtClean="0">
                <a:solidFill>
                  <a:srgbClr val="000000"/>
                </a:solidFill>
                <a:cs typeface="Oswald Regular"/>
              </a:rPr>
              <a:t>Working </a:t>
            </a:r>
            <a:r>
              <a:rPr lang="de-DE" sz="2267" dirty="0" err="1" smtClean="0">
                <a:solidFill>
                  <a:srgbClr val="000000"/>
                </a:solidFill>
                <a:cs typeface="Oswald Regular"/>
              </a:rPr>
              <a:t>with</a:t>
            </a:r>
            <a:r>
              <a:rPr lang="de-DE" sz="2267" dirty="0" smtClean="0">
                <a:solidFill>
                  <a:srgbClr val="000000"/>
                </a:solidFill>
                <a:cs typeface="Oswald Regular"/>
              </a:rPr>
              <a:t> </a:t>
            </a:r>
            <a:r>
              <a:rPr lang="de-DE" sz="2267" dirty="0" err="1" smtClean="0">
                <a:solidFill>
                  <a:srgbClr val="000000"/>
                </a:solidFill>
                <a:cs typeface="Oswald Regular"/>
              </a:rPr>
              <a:t>direct</a:t>
            </a:r>
            <a:r>
              <a:rPr lang="de-DE" sz="2267" dirty="0" smtClean="0">
                <a:solidFill>
                  <a:srgbClr val="000000"/>
                </a:solidFill>
                <a:cs typeface="Oswald Regular"/>
              </a:rPr>
              <a:t> </a:t>
            </a:r>
            <a:r>
              <a:rPr lang="de-DE" sz="2267" dirty="0" err="1" smtClean="0">
                <a:solidFill>
                  <a:srgbClr val="000000"/>
                </a:solidFill>
                <a:cs typeface="Oswald Regular"/>
              </a:rPr>
              <a:t>types</a:t>
            </a:r>
            <a:endParaRPr lang="de-DE" sz="2267" dirty="0">
              <a:solidFill>
                <a:srgbClr val="000000"/>
              </a:solidFill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650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GPClient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0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CEC1A-D542-44F0-AF38-A445FCB2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generic purpose client?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45ADC-3FD7-4A0A-9E01-53BBB0D4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better version of </a:t>
            </a:r>
            <a:r>
              <a:rPr lang="en-US" dirty="0" err="1"/>
              <a:t>pvmanager</a:t>
            </a:r>
            <a:r>
              <a:rPr lang="en-US" dirty="0"/>
              <a:t>/dirt</a:t>
            </a:r>
          </a:p>
          <a:p>
            <a:pPr lvl="1"/>
            <a:r>
              <a:rPr lang="en-US" dirty="0"/>
              <a:t>Client library to be used when writing a generic purpose application, that does not particularly care about protocol details and does not need an ad-hoc caching and synchronization model</a:t>
            </a:r>
          </a:p>
          <a:p>
            <a:pPr lvl="1"/>
            <a:r>
              <a:rPr lang="en-US" dirty="0"/>
              <a:t>It’s a redesign based on the past experience: we kept what was working, removed the parts of the architecture that we never actually used and better generalized the parts that were used</a:t>
            </a:r>
          </a:p>
          <a:p>
            <a:r>
              <a:rPr lang="en-US" dirty="0"/>
              <a:t>It’s the “just give me some data and take care of all the threading stuff” client library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1212504-7BAA-4953-98E3-53D7A8227BD7}"/>
              </a:ext>
            </a:extLst>
          </p:cNvPr>
          <p:cNvSpPr/>
          <p:nvPr/>
        </p:nvSpPr>
        <p:spPr>
          <a:xfrm>
            <a:off x="402336" y="5356801"/>
            <a:ext cx="11716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PVReader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GPClient.read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://MGNT10:CurrRB")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addListener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PVEvent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event,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PVReader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p) -&gt;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(event + " "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p.isConnected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+ " "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p.getValue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.start();</a:t>
            </a:r>
          </a:p>
        </p:txBody>
      </p:sp>
    </p:spTree>
    <p:extLst>
      <p:ext uri="{BB962C8B-B14F-4D97-AF65-F5344CB8AC3E}">
        <p14:creationId xmlns:p14="http://schemas.microsoft.com/office/powerpoint/2010/main" val="1131482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D78A1-C1EC-4F86-A17B-787EDE00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Functionality inherited from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61251B-47ED-4AD5-BA6A-19A4ED2F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Extensible architecture</a:t>
            </a:r>
          </a:p>
          <a:p>
            <a:pPr lvl="1"/>
            <a:r>
              <a:rPr lang="en-US" dirty="0" err="1"/>
              <a:t>DataSources</a:t>
            </a:r>
            <a:r>
              <a:rPr lang="en-US" dirty="0"/>
              <a:t> can be added by dropping in new libraries</a:t>
            </a:r>
          </a:p>
          <a:p>
            <a:r>
              <a:rPr lang="en-US" dirty="0"/>
              <a:t>Handles event rate decoupling</a:t>
            </a:r>
          </a:p>
          <a:p>
            <a:pPr lvl="1"/>
            <a:r>
              <a:rPr lang="en-US" dirty="0"/>
              <a:t>If notifications come in faster than they are consumed, it automatically skips or batches the updates</a:t>
            </a:r>
          </a:p>
          <a:p>
            <a:pPr lvl="1"/>
            <a:r>
              <a:rPr lang="en-US" dirty="0"/>
              <a:t>No two notifications in flight</a:t>
            </a:r>
          </a:p>
          <a:p>
            <a:r>
              <a:rPr lang="en-US" dirty="0"/>
              <a:t>Thread safety and isolation</a:t>
            </a:r>
          </a:p>
          <a:p>
            <a:pPr lvl="1"/>
            <a:r>
              <a:rPr lang="en-US" dirty="0"/>
              <a:t>No notification comes when one is still processing</a:t>
            </a:r>
          </a:p>
          <a:p>
            <a:pPr lvl="1"/>
            <a:r>
              <a:rPr lang="en-US" dirty="0"/>
              <a:t>All values are immutable</a:t>
            </a:r>
          </a:p>
          <a:p>
            <a:pPr lvl="1"/>
            <a:r>
              <a:rPr lang="en-US" dirty="0"/>
              <a:t>Bad </a:t>
            </a:r>
            <a:r>
              <a:rPr lang="en-US" dirty="0" err="1"/>
              <a:t>pv</a:t>
            </a:r>
            <a:r>
              <a:rPr lang="en-US" dirty="0"/>
              <a:t> listener cannot lock the EPICS protocol library</a:t>
            </a:r>
          </a:p>
        </p:txBody>
      </p:sp>
    </p:spTree>
    <p:extLst>
      <p:ext uri="{BB962C8B-B14F-4D97-AF65-F5344CB8AC3E}">
        <p14:creationId xmlns:p14="http://schemas.microsoft.com/office/powerpoint/2010/main" val="128668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design</a:t>
            </a:r>
          </a:p>
        </p:txBody>
      </p:sp>
      <p:pic>
        <p:nvPicPr>
          <p:cNvPr id="4" name="Picture 3" descr="C:\Documents and Settings\carcassi\Desktop\nuvola-1.0.tar\nuvola\128x128\apps\kcmkw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52446"/>
            <a:ext cx="1219200" cy="1219200"/>
          </a:xfrm>
          <a:prstGeom prst="rect">
            <a:avLst/>
          </a:prstGeom>
          <a:noFill/>
        </p:spPr>
      </p:pic>
      <p:pic>
        <p:nvPicPr>
          <p:cNvPr id="5" name="Picture 2" descr="C:\Documents and Settings\carcassi\Desktop\logo1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1" y="3981035"/>
            <a:ext cx="962025" cy="962025"/>
          </a:xfrm>
          <a:prstGeom prst="rect">
            <a:avLst/>
          </a:prstGeom>
          <a:noFill/>
        </p:spPr>
      </p:pic>
      <p:pic>
        <p:nvPicPr>
          <p:cNvPr id="6" name="Picture 2" descr="C:\Documents and Settings\carcassi\Desktop\nuvola-1.0.tar\nuvola\128x128\apps\edu_mathematic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966746"/>
            <a:ext cx="990600" cy="990600"/>
          </a:xfrm>
          <a:prstGeom prst="rect">
            <a:avLst/>
          </a:prstGeom>
          <a:noFill/>
        </p:spPr>
      </p:pic>
      <p:pic>
        <p:nvPicPr>
          <p:cNvPr id="7" name="Picture 2" descr="C:\Documents and Settings\carcassi\Desktop\nuvola-1.0.tar\nuvola\128x128\apps\edu_mathematic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966746"/>
            <a:ext cx="990600" cy="990600"/>
          </a:xfrm>
          <a:prstGeom prst="rect">
            <a:avLst/>
          </a:prstGeom>
          <a:noFill/>
        </p:spPr>
      </p:pic>
      <p:pic>
        <p:nvPicPr>
          <p:cNvPr id="8" name="Picture 3" descr="C:\Documents and Settings\carcassi\Desktop\nuvola-1.0.tar\nuvola\128x128\apps\kmi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0400" y="2176046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4" descr="C:\Documents and Settings\carcassi\Desktop\nuvola-1.0.tar\nuvola\128x128\filesystems\trashcan_empt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023646"/>
            <a:ext cx="1219200" cy="1219200"/>
          </a:xfrm>
          <a:prstGeom prst="rect">
            <a:avLst/>
          </a:prstGeom>
          <a:noFill/>
        </p:spPr>
      </p:pic>
      <p:pic>
        <p:nvPicPr>
          <p:cNvPr id="10" name="Picture 5" descr="C:\Documents and Settings\carcassi\Desktop\nuvola-1.0.tar\nuvola\128x128\mimetypes\fo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1" y="4114385"/>
            <a:ext cx="695325" cy="695325"/>
          </a:xfrm>
          <a:prstGeom prst="rect">
            <a:avLst/>
          </a:prstGeom>
          <a:noFill/>
        </p:spPr>
      </p:pic>
      <p:pic>
        <p:nvPicPr>
          <p:cNvPr id="11" name="Picture 6" descr="C:\Documents and Settings\carcassi\Desktop\nuvola-1.0.tar\nuvola\128x128\apps\displa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2176046"/>
            <a:ext cx="914400" cy="9144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 bwMode="auto">
          <a:xfrm rot="5400000">
            <a:off x="2781300" y="3280945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924300" y="3280946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991100" y="3280945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6362700" y="3280946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V="1">
            <a:off x="8953500" y="3280946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8192294" y="3509546"/>
            <a:ext cx="685800" cy="158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6781800" y="2633246"/>
            <a:ext cx="1143000" cy="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620000" y="4462046"/>
            <a:ext cx="457200" cy="158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131210" y="1795046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Notifier</a:t>
            </a:r>
            <a:endParaRPr lang="en-US" sz="1600" b="1" dirty="0">
              <a:ln w="19050">
                <a:noFill/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5067" y="1795046"/>
            <a:ext cx="94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Collector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1795046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Monitor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7201" y="4919246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Cache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1" y="4919246"/>
            <a:ext cx="1204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PV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6201" y="4919246"/>
            <a:ext cx="1204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PV Function</a:t>
            </a:r>
          </a:p>
        </p:txBody>
      </p:sp>
      <p:pic>
        <p:nvPicPr>
          <p:cNvPr id="26" name="Picture 2" descr="C:\Documents and Settings\carcassi\Desktop\nuvola-1.0.tar\nuvola\128x128\apps\clock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2176046"/>
            <a:ext cx="304800" cy="304800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 bwMode="auto">
          <a:xfrm>
            <a:off x="6092233" y="1524000"/>
            <a:ext cx="0" cy="48768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14354" y="5638801"/>
            <a:ext cx="2110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Source rate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5297" y="5638801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Desired rate</a:t>
            </a:r>
          </a:p>
        </p:txBody>
      </p:sp>
    </p:spTree>
    <p:extLst>
      <p:ext uri="{BB962C8B-B14F-4D97-AF65-F5344CB8AC3E}">
        <p14:creationId xmlns:p14="http://schemas.microsoft.com/office/powerpoint/2010/main" val="59248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24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design</a:t>
            </a:r>
          </a:p>
        </p:txBody>
      </p:sp>
      <p:pic>
        <p:nvPicPr>
          <p:cNvPr id="4" name="Picture 3" descr="C:\Documents and Settings\carcassi\Desktop\nuvola-1.0.tar\nuvola\128x128\apps\kcmkw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52446"/>
            <a:ext cx="1219200" cy="1219200"/>
          </a:xfrm>
          <a:prstGeom prst="rect">
            <a:avLst/>
          </a:prstGeom>
          <a:noFill/>
        </p:spPr>
      </p:pic>
      <p:pic>
        <p:nvPicPr>
          <p:cNvPr id="5" name="Picture 2" descr="C:\Documents and Settings\carcassi\Desktop\logo1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2601" y="3981035"/>
            <a:ext cx="962025" cy="962025"/>
          </a:xfrm>
          <a:prstGeom prst="rect">
            <a:avLst/>
          </a:prstGeom>
          <a:noFill/>
        </p:spPr>
      </p:pic>
      <p:pic>
        <p:nvPicPr>
          <p:cNvPr id="6" name="Picture 2" descr="C:\Documents and Settings\carcassi\Desktop\nuvola-1.0.tar\nuvola\128x128\apps\edu_mathematic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966746"/>
            <a:ext cx="990600" cy="990600"/>
          </a:xfrm>
          <a:prstGeom prst="rect">
            <a:avLst/>
          </a:prstGeom>
          <a:noFill/>
        </p:spPr>
      </p:pic>
      <p:pic>
        <p:nvPicPr>
          <p:cNvPr id="7" name="Picture 2" descr="C:\Documents and Settings\carcassi\Desktop\nuvola-1.0.tar\nuvola\128x128\apps\edu_mathematic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966746"/>
            <a:ext cx="990600" cy="990600"/>
          </a:xfrm>
          <a:prstGeom prst="rect">
            <a:avLst/>
          </a:prstGeom>
          <a:noFill/>
        </p:spPr>
      </p:pic>
      <p:pic>
        <p:nvPicPr>
          <p:cNvPr id="8" name="Picture 3" descr="C:\Documents and Settings\carcassi\Desktop\nuvola-1.0.tar\nuvola\128x128\apps\kmi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200400" y="2176046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4" descr="C:\Documents and Settings\carcassi\Desktop\nuvola-1.0.tar\nuvola\128x128\filesystems\trashcan_empt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023646"/>
            <a:ext cx="1219200" cy="1219200"/>
          </a:xfrm>
          <a:prstGeom prst="rect">
            <a:avLst/>
          </a:prstGeom>
          <a:noFill/>
        </p:spPr>
      </p:pic>
      <p:pic>
        <p:nvPicPr>
          <p:cNvPr id="10" name="Picture 5" descr="C:\Documents and Settings\carcassi\Desktop\nuvola-1.0.tar\nuvola\128x128\mimetypes\fon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1" y="4114385"/>
            <a:ext cx="695325" cy="695325"/>
          </a:xfrm>
          <a:prstGeom prst="rect">
            <a:avLst/>
          </a:prstGeom>
          <a:noFill/>
        </p:spPr>
      </p:pic>
      <p:pic>
        <p:nvPicPr>
          <p:cNvPr id="11" name="Picture 6" descr="C:\Documents and Settings\carcassi\Desktop\nuvola-1.0.tar\nuvola\128x128\apps\displa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2176046"/>
            <a:ext cx="914400" cy="9144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 bwMode="auto">
          <a:xfrm rot="5400000">
            <a:off x="2781300" y="3280945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924300" y="3280946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991100" y="3280945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6362700" y="3280946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V="1">
            <a:off x="8953500" y="3280946"/>
            <a:ext cx="685800" cy="457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6200000" flipH="1">
            <a:off x="8192294" y="3509546"/>
            <a:ext cx="685800" cy="158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6781800" y="2633246"/>
            <a:ext cx="1143000" cy="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620000" y="4462046"/>
            <a:ext cx="457200" cy="158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131210" y="1795046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Notifier</a:t>
            </a:r>
            <a:endParaRPr lang="en-US" sz="1600" b="1" dirty="0">
              <a:ln w="19050">
                <a:noFill/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5067" y="1795046"/>
            <a:ext cx="94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Collector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1795046"/>
            <a:ext cx="888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Monitor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77201" y="4919246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Cache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1" y="4919246"/>
            <a:ext cx="1204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PV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6201" y="4919246"/>
            <a:ext cx="1204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PV Function</a:t>
            </a:r>
          </a:p>
        </p:txBody>
      </p:sp>
      <p:pic>
        <p:nvPicPr>
          <p:cNvPr id="26" name="Picture 2" descr="C:\Documents and Settings\carcassi\Desktop\nuvola-1.0.tar\nuvola\128x128\apps\clock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2176046"/>
            <a:ext cx="304800" cy="304800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 bwMode="auto">
          <a:xfrm>
            <a:off x="6092233" y="1524000"/>
            <a:ext cx="0" cy="48768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14354" y="5638801"/>
            <a:ext cx="2110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Source rate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5297" y="5638801"/>
            <a:ext cx="2254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19050">
                  <a:noFill/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Desired rate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E4747BB-2240-463D-84AD-75DA3CA9C15D}"/>
              </a:ext>
            </a:extLst>
          </p:cNvPr>
          <p:cNvSpPr txBox="1"/>
          <p:nvPr/>
        </p:nvSpPr>
        <p:spPr>
          <a:xfrm>
            <a:off x="8965200" y="5118224"/>
            <a:ext cx="2300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Source rate processing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never actually used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ADD3A6E-2DEE-4E20-96D1-15AFC3FCB713}"/>
              </a:ext>
            </a:extLst>
          </p:cNvPr>
          <p:cNvCxnSpPr/>
          <p:nvPr/>
        </p:nvCxnSpPr>
        <p:spPr>
          <a:xfrm>
            <a:off x="6629400" y="3837432"/>
            <a:ext cx="2218422" cy="157276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F331A495-87FD-441F-8B92-517B15063D90}"/>
              </a:ext>
            </a:extLst>
          </p:cNvPr>
          <p:cNvCxnSpPr>
            <a:cxnSpLocks/>
          </p:cNvCxnSpPr>
          <p:nvPr/>
        </p:nvCxnSpPr>
        <p:spPr>
          <a:xfrm rot="10800000" flipH="1">
            <a:off x="6629400" y="3837432"/>
            <a:ext cx="2218422" cy="157276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design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D9C5111-8ACE-4C3F-BC08-1899DB2CB1B0}"/>
              </a:ext>
            </a:extLst>
          </p:cNvPr>
          <p:cNvGrpSpPr/>
          <p:nvPr/>
        </p:nvGrpSpPr>
        <p:grpSpPr>
          <a:xfrm>
            <a:off x="951992" y="1841500"/>
            <a:ext cx="2842768" cy="2387150"/>
            <a:chOff x="1078992" y="2471420"/>
            <a:chExt cx="1191768" cy="100076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770A9C4-C768-42B8-8902-A89081D58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179" r="6460" b="31699"/>
            <a:stretch/>
          </p:blipFill>
          <p:spPr>
            <a:xfrm>
              <a:off x="1078992" y="2471420"/>
              <a:ext cx="1191768" cy="8737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F97E0EC9-A57C-4534-BA7C-27B3D4967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6334" r="6460" b="2448"/>
            <a:stretch/>
          </p:blipFill>
          <p:spPr>
            <a:xfrm>
              <a:off x="1078992" y="2867660"/>
              <a:ext cx="1191768" cy="60452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32F27D4-019C-4D46-932F-B3C65020B5E4}"/>
              </a:ext>
            </a:extLst>
          </p:cNvPr>
          <p:cNvSpPr txBox="1"/>
          <p:nvPr/>
        </p:nvSpPr>
        <p:spPr>
          <a:xfrm>
            <a:off x="152400" y="4612640"/>
            <a:ext cx="5047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old API differentiated at compile time between: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Source/Desired rate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Read/Write/</a:t>
            </a:r>
            <a:r>
              <a:rPr lang="en-US" dirty="0" err="1"/>
              <a:t>ReadWrite</a:t>
            </a:r>
            <a:r>
              <a:rPr lang="en-US" dirty="0"/>
              <a:t> expression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Single/Group of expression</a:t>
            </a:r>
          </a:p>
          <a:p>
            <a:r>
              <a:rPr lang="en-US" dirty="0"/>
              <a:t>To handle all cases, there are 20 classes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035FEBA9-44B6-4363-838A-2BFB544B6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83" t="23352" r="48000" b="71300"/>
          <a:stretch/>
        </p:blipFill>
        <p:spPr>
          <a:xfrm>
            <a:off x="7086600" y="2303393"/>
            <a:ext cx="3352450" cy="58190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8A61F56-CC1A-4E2B-A796-F03EEF5915E1}"/>
              </a:ext>
            </a:extLst>
          </p:cNvPr>
          <p:cNvSpPr txBox="1"/>
          <p:nvPr/>
        </p:nvSpPr>
        <p:spPr>
          <a:xfrm>
            <a:off x="5707241" y="4079915"/>
            <a:ext cx="6276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new API:</a:t>
            </a:r>
          </a:p>
          <a:p>
            <a:r>
              <a:rPr lang="en-US" dirty="0"/>
              <a:t>Source rate expressions are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Never actually used</a:t>
            </a:r>
          </a:p>
          <a:p>
            <a:r>
              <a:rPr lang="en-US" dirty="0"/>
              <a:t>All expressions are </a:t>
            </a:r>
            <a:r>
              <a:rPr lang="en-US" dirty="0" err="1"/>
              <a:t>ReadWrite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compile time check could not remove the runtime check: may as well remove the compile time one and simplify the API</a:t>
            </a:r>
          </a:p>
          <a:p>
            <a:r>
              <a:rPr lang="en-US" dirty="0"/>
              <a:t>We currently have only 4 classes</a:t>
            </a:r>
          </a:p>
        </p:txBody>
      </p:sp>
    </p:spTree>
    <p:extLst>
      <p:ext uri="{BB962C8B-B14F-4D97-AF65-F5344CB8AC3E}">
        <p14:creationId xmlns:p14="http://schemas.microsoft.com/office/powerpoint/2010/main" val="3540657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D78A1-C1EC-4F86-A17B-787EDE00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61251B-47ED-4AD5-BA6A-19A4ED2F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DataSource</a:t>
            </a:r>
            <a:r>
              <a:rPr lang="en-US" dirty="0"/>
              <a:t> recipes</a:t>
            </a:r>
          </a:p>
          <a:p>
            <a:pPr lvl="1"/>
            <a:r>
              <a:rPr lang="en-US" dirty="0"/>
              <a:t>In the old API each </a:t>
            </a:r>
            <a:r>
              <a:rPr lang="en-US" dirty="0" err="1"/>
              <a:t>pv</a:t>
            </a:r>
            <a:r>
              <a:rPr lang="en-US" dirty="0"/>
              <a:t> expression created a </a:t>
            </a:r>
            <a:r>
              <a:rPr lang="en-US" dirty="0" err="1"/>
              <a:t>datasource</a:t>
            </a:r>
            <a:r>
              <a:rPr lang="en-US" dirty="0"/>
              <a:t> request with all the channels the </a:t>
            </a:r>
            <a:r>
              <a:rPr lang="en-US" dirty="0" err="1"/>
              <a:t>pv</a:t>
            </a:r>
            <a:r>
              <a:rPr lang="en-US" dirty="0"/>
              <a:t> would connect to, so that the </a:t>
            </a:r>
            <a:r>
              <a:rPr lang="en-US" dirty="0" err="1"/>
              <a:t>datasource</a:t>
            </a:r>
            <a:r>
              <a:rPr lang="en-US" dirty="0"/>
              <a:t> could (in principle) optimize connection to multiple channels</a:t>
            </a:r>
          </a:p>
          <a:p>
            <a:pPr lvl="1"/>
            <a:r>
              <a:rPr lang="en-US" dirty="0"/>
              <a:t>In practice: 99% of expression mapped to a single channel and the batch connection was never optimized</a:t>
            </a:r>
          </a:p>
          <a:p>
            <a:pPr lvl="1"/>
            <a:r>
              <a:rPr lang="en-US" dirty="0"/>
              <a:t>In the new API each </a:t>
            </a:r>
            <a:r>
              <a:rPr lang="en-US" dirty="0" err="1"/>
              <a:t>datasource</a:t>
            </a:r>
            <a:r>
              <a:rPr lang="en-US" dirty="0"/>
              <a:t> request is for one channel only which simplifies the API and the implementation</a:t>
            </a:r>
          </a:p>
          <a:p>
            <a:pPr lvl="2"/>
            <a:r>
              <a:rPr lang="en-US" dirty="0"/>
              <a:t>However, the requests are posted on a processing thread and then batched, so if batch connection is ever implemented it would actually work across </a:t>
            </a:r>
            <a:r>
              <a:rPr lang="en-US" dirty="0" err="1"/>
              <a:t>pvs</a:t>
            </a:r>
            <a:endParaRPr lang="en-US" dirty="0"/>
          </a:p>
          <a:p>
            <a:r>
              <a:rPr lang="en-US" dirty="0" err="1"/>
              <a:t>DataSource</a:t>
            </a:r>
            <a:r>
              <a:rPr lang="en-US" dirty="0"/>
              <a:t> write implementation</a:t>
            </a:r>
          </a:p>
          <a:p>
            <a:pPr lvl="1"/>
            <a:r>
              <a:rPr lang="en-US" dirty="0"/>
              <a:t>In the old API, the write for a channel had to be implemented synchronously</a:t>
            </a:r>
          </a:p>
          <a:p>
            <a:pPr lvl="1"/>
            <a:r>
              <a:rPr lang="en-US" dirty="0"/>
              <a:t>In the new API, the write can either be implemented synchronously or asynchronously, simplifying the implementation of each data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4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D78A1-C1EC-4F86-A17B-787EDE00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61251B-47ED-4AD5-BA6A-19A4ED2F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Unified callbacks for read and write (</a:t>
            </a:r>
            <a:r>
              <a:rPr lang="en-US" dirty="0" err="1"/>
              <a:t>ReadCollector</a:t>
            </a:r>
            <a:r>
              <a:rPr lang="en-US" dirty="0"/>
              <a:t> and </a:t>
            </a:r>
            <a:r>
              <a:rPr lang="en-US" dirty="0" err="1"/>
              <a:t>WriteCollector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the old API, the data source was given a different callback for connection/value/error/</a:t>
            </a:r>
            <a:r>
              <a:rPr lang="en-US" dirty="0" err="1"/>
              <a:t>writeConnection</a:t>
            </a:r>
            <a:r>
              <a:rPr lang="en-US" dirty="0"/>
              <a:t>/</a:t>
            </a:r>
            <a:r>
              <a:rPr lang="en-US" dirty="0" err="1"/>
              <a:t>writeResponse</a:t>
            </a:r>
            <a:endParaRPr lang="en-US" dirty="0"/>
          </a:p>
          <a:p>
            <a:pPr lvl="1"/>
            <a:r>
              <a:rPr lang="en-US" dirty="0"/>
              <a:t>In the new API, a read request is given a </a:t>
            </a:r>
            <a:r>
              <a:rPr lang="en-US" dirty="0" err="1"/>
              <a:t>ReadCollector</a:t>
            </a:r>
            <a:r>
              <a:rPr lang="en-US" dirty="0"/>
              <a:t> and a write request is given a </a:t>
            </a:r>
            <a:r>
              <a:rPr lang="en-US" dirty="0" err="1"/>
              <a:t>WriteCollector</a:t>
            </a:r>
            <a:r>
              <a:rPr lang="en-US" dirty="0"/>
              <a:t>, and they can be used for all notifications</a:t>
            </a:r>
          </a:p>
          <a:p>
            <a:r>
              <a:rPr lang="en-US" dirty="0"/>
              <a:t>Generalized callbacks for read and write</a:t>
            </a:r>
          </a:p>
          <a:p>
            <a:pPr lvl="1"/>
            <a:r>
              <a:rPr lang="en-US" dirty="0"/>
              <a:t>In the old implementation, event notification for data sources is ad-hoc. If one wanted a </a:t>
            </a:r>
            <a:r>
              <a:rPr lang="en-US" dirty="0" err="1"/>
              <a:t>pv</a:t>
            </a:r>
            <a:r>
              <a:rPr lang="en-US" dirty="0"/>
              <a:t> to react from events that are non-</a:t>
            </a:r>
            <a:r>
              <a:rPr lang="en-US" dirty="0" err="1"/>
              <a:t>DataSource</a:t>
            </a:r>
            <a:r>
              <a:rPr lang="en-US" dirty="0"/>
              <a:t> generated, this had to be also handled ad-hoc</a:t>
            </a:r>
          </a:p>
          <a:p>
            <a:pPr lvl="2"/>
            <a:r>
              <a:rPr lang="en-US" dirty="0"/>
              <a:t>For example, graphene (the graph library) has to respond to data update events and to UI events, and the UI event pipeline had to be implemented separately</a:t>
            </a:r>
          </a:p>
          <a:p>
            <a:pPr lvl="1"/>
            <a:r>
              <a:rPr lang="en-US" dirty="0"/>
              <a:t>In the new API the </a:t>
            </a:r>
            <a:r>
              <a:rPr lang="en-US" dirty="0" err="1"/>
              <a:t>ReadCollector</a:t>
            </a:r>
            <a:r>
              <a:rPr lang="en-US" dirty="0"/>
              <a:t> and </a:t>
            </a:r>
            <a:r>
              <a:rPr lang="en-US" dirty="0" err="1"/>
              <a:t>WriteCollector</a:t>
            </a:r>
            <a:r>
              <a:rPr lang="en-US" dirty="0"/>
              <a:t> are not tied to the </a:t>
            </a:r>
            <a:r>
              <a:rPr lang="en-US" dirty="0" err="1"/>
              <a:t>DataSources</a:t>
            </a:r>
            <a:r>
              <a:rPr lang="en-US" dirty="0"/>
              <a:t> and therefore one can digest updates coming from different sources (i.e. UI events, command/response services, …)</a:t>
            </a:r>
          </a:p>
        </p:txBody>
      </p:sp>
    </p:spTree>
    <p:extLst>
      <p:ext uri="{BB962C8B-B14F-4D97-AF65-F5344CB8AC3E}">
        <p14:creationId xmlns:p14="http://schemas.microsoft.com/office/powerpoint/2010/main" val="1738841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D78A1-C1EC-4F86-A17B-787EDE00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61251B-47ED-4AD5-BA6A-19A4ED2F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Unified event pipeline</a:t>
            </a:r>
          </a:p>
          <a:p>
            <a:pPr lvl="1"/>
            <a:r>
              <a:rPr lang="en-US" dirty="0"/>
              <a:t>In the old implementation, the events for connection/value/error/</a:t>
            </a:r>
            <a:r>
              <a:rPr lang="en-US" dirty="0" err="1"/>
              <a:t>writeConnection</a:t>
            </a:r>
            <a:r>
              <a:rPr lang="en-US" dirty="0"/>
              <a:t>/</a:t>
            </a:r>
            <a:r>
              <a:rPr lang="en-US" dirty="0" err="1"/>
              <a:t>writeResponse</a:t>
            </a:r>
            <a:r>
              <a:rPr lang="en-US" dirty="0"/>
              <a:t> where handled separately in an ad-hoc way, and the client event was yet a different object</a:t>
            </a:r>
          </a:p>
          <a:p>
            <a:pPr lvl="1"/>
            <a:r>
              <a:rPr lang="en-US" dirty="0"/>
              <a:t>In the new API, there is a single </a:t>
            </a:r>
            <a:r>
              <a:rPr lang="en-US" dirty="0" err="1"/>
              <a:t>PVEvent</a:t>
            </a:r>
            <a:r>
              <a:rPr lang="en-US" dirty="0"/>
              <a:t> that supports all of the types, and it is the same object for source rate notification and desired rate notification (i.e. it passes through in most cases)</a:t>
            </a:r>
          </a:p>
          <a:p>
            <a:pPr lvl="2"/>
            <a:r>
              <a:rPr lang="en-US" dirty="0"/>
              <a:t>That same object supports combining multiple events into a single events. Common events (i.e. connection and value) are actually the always same object (thus saving creating/destroying objects). The event batching preserves ordering (i.e. you can distinguish between “</a:t>
            </a:r>
            <a:r>
              <a:rPr lang="en-US" dirty="0" err="1"/>
              <a:t>newValue</a:t>
            </a:r>
            <a:r>
              <a:rPr lang="en-US" dirty="0"/>
              <a:t>-then-error” and “error-then-</a:t>
            </a:r>
            <a:r>
              <a:rPr lang="en-US" dirty="0" err="1"/>
              <a:t>newValue</a:t>
            </a:r>
            <a:r>
              <a:rPr lang="en-US" dirty="0"/>
              <a:t>” within a single notification)</a:t>
            </a:r>
          </a:p>
        </p:txBody>
      </p:sp>
    </p:spTree>
    <p:extLst>
      <p:ext uri="{BB962C8B-B14F-4D97-AF65-F5344CB8AC3E}">
        <p14:creationId xmlns:p14="http://schemas.microsoft.com/office/powerpoint/2010/main" val="244107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D78A1-C1EC-4F86-A17B-787EDE00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61251B-47ED-4AD5-BA6A-19A4ED2F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Null values are now supported</a:t>
            </a:r>
          </a:p>
          <a:p>
            <a:pPr lvl="1"/>
            <a:r>
              <a:rPr lang="en-US" dirty="0"/>
              <a:t>In the old implementation, null values could not be written and could not be received.</a:t>
            </a:r>
          </a:p>
          <a:p>
            <a:pPr lvl="2"/>
            <a:r>
              <a:rPr lang="en-US" dirty="0"/>
              <a:t>This was annoying when local </a:t>
            </a:r>
            <a:r>
              <a:rPr lang="en-US" dirty="0" err="1"/>
              <a:t>pvs</a:t>
            </a:r>
            <a:r>
              <a:rPr lang="en-US" dirty="0"/>
              <a:t> where used for selections. The null initialization would mean no selection but, once the value was changed, there was no way to “clear” the selection. </a:t>
            </a:r>
          </a:p>
          <a:p>
            <a:pPr lvl="1"/>
            <a:r>
              <a:rPr lang="en-US" dirty="0"/>
              <a:t>In the new API, null value are supported by the framework (though not necessarily by all data sources)</a:t>
            </a:r>
          </a:p>
          <a:p>
            <a:r>
              <a:rPr lang="en-US" dirty="0"/>
              <a:t>Channel name only connection</a:t>
            </a:r>
          </a:p>
          <a:p>
            <a:pPr lvl="1"/>
            <a:r>
              <a:rPr lang="en-US" dirty="0"/>
              <a:t>In the old API, one would always need to at least specify the maximum rate of events and whether the string represented a channel or a formula</a:t>
            </a:r>
          </a:p>
          <a:p>
            <a:pPr lvl="1"/>
            <a:r>
              <a:rPr lang="en-US" dirty="0"/>
              <a:t>In the new API, there is a default maximum rate and a “string only” expression</a:t>
            </a:r>
          </a:p>
        </p:txBody>
      </p:sp>
    </p:spTree>
    <p:extLst>
      <p:ext uri="{BB962C8B-B14F-4D97-AF65-F5344CB8AC3E}">
        <p14:creationId xmlns:p14="http://schemas.microsoft.com/office/powerpoint/2010/main" val="90664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383A06-2E87-43DD-8D62-E06C90E4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still needs to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1B6B01-F5BA-493D-9304-7C006D5F4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PVAccess</a:t>
            </a:r>
            <a:r>
              <a:rPr lang="en-US" dirty="0"/>
              <a:t> support could be improved with a redesign of the </a:t>
            </a:r>
            <a:r>
              <a:rPr lang="en-US" dirty="0" err="1"/>
              <a:t>pvaccess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Currently, </a:t>
            </a:r>
            <a:r>
              <a:rPr lang="en-US" dirty="0" err="1"/>
              <a:t>pvaccess</a:t>
            </a:r>
            <a:r>
              <a:rPr lang="en-US" dirty="0"/>
              <a:t> library exposes a cache for the latest value therefore the only safe way to share that data is to make a defensive copy</a:t>
            </a:r>
          </a:p>
          <a:p>
            <a:r>
              <a:rPr lang="en-US" dirty="0"/>
              <a:t>Other functionality could be retrofitted from </a:t>
            </a:r>
            <a:r>
              <a:rPr lang="en-US" dirty="0" err="1"/>
              <a:t>diirt</a:t>
            </a:r>
            <a:endParaRPr lang="en-US" dirty="0"/>
          </a:p>
          <a:p>
            <a:pPr lvl="1"/>
            <a:r>
              <a:rPr lang="en-US" dirty="0"/>
              <a:t>Support for services (command/response)</a:t>
            </a:r>
          </a:p>
          <a:p>
            <a:pPr lvl="1"/>
            <a:r>
              <a:rPr lang="en-US" dirty="0"/>
              <a:t>Formulas</a:t>
            </a:r>
          </a:p>
        </p:txBody>
      </p:sp>
    </p:spTree>
    <p:extLst>
      <p:ext uri="{BB962C8B-B14F-4D97-AF65-F5344CB8AC3E}">
        <p14:creationId xmlns:p14="http://schemas.microsoft.com/office/powerpoint/2010/main" val="107770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D78A1-C1EC-4F86-A17B-787EDE00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61251B-47ED-4AD5-BA6A-19A4ED2F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EPICS </a:t>
            </a:r>
            <a:r>
              <a:rPr lang="en-US" dirty="0" err="1"/>
              <a:t>VTypes</a:t>
            </a:r>
            <a:r>
              <a:rPr lang="en-US" dirty="0"/>
              <a:t> are a redesign of </a:t>
            </a:r>
            <a:r>
              <a:rPr lang="en-US" dirty="0" err="1"/>
              <a:t>diirt</a:t>
            </a:r>
            <a:r>
              <a:rPr lang="en-US" dirty="0"/>
              <a:t> </a:t>
            </a:r>
            <a:r>
              <a:rPr lang="en-US" dirty="0" err="1"/>
              <a:t>Vtypes</a:t>
            </a:r>
            <a:endParaRPr lang="en-US" dirty="0"/>
          </a:p>
          <a:p>
            <a:pPr lvl="1"/>
            <a:r>
              <a:rPr lang="en-US" dirty="0"/>
              <a:t>It is part of EPICS core</a:t>
            </a:r>
          </a:p>
          <a:p>
            <a:pPr lvl="1"/>
            <a:r>
              <a:rPr lang="en-US" dirty="0"/>
              <a:t>Same idea of interfaces to immutable data</a:t>
            </a:r>
          </a:p>
          <a:p>
            <a:pPr lvl="1"/>
            <a:r>
              <a:rPr lang="en-US" dirty="0"/>
              <a:t>All utility methods are static methods of the respective classes</a:t>
            </a:r>
          </a:p>
          <a:p>
            <a:pPr lvl="1"/>
            <a:r>
              <a:rPr lang="en-US" dirty="0"/>
              <a:t>All object </a:t>
            </a:r>
            <a:r>
              <a:rPr lang="en-US"/>
              <a:t>provide reasonable </a:t>
            </a:r>
            <a:r>
              <a:rPr lang="en-US" dirty="0"/>
              <a:t>equals/</a:t>
            </a:r>
            <a:r>
              <a:rPr lang="en-US" dirty="0" err="1"/>
              <a:t>hashcode</a:t>
            </a:r>
            <a:r>
              <a:rPr lang="en-US" dirty="0"/>
              <a:t>/</a:t>
            </a:r>
            <a:r>
              <a:rPr lang="en-US" dirty="0" err="1"/>
              <a:t>toString</a:t>
            </a:r>
            <a:endParaRPr lang="en-US" dirty="0"/>
          </a:p>
          <a:p>
            <a:r>
              <a:rPr lang="en-US" dirty="0"/>
              <a:t>The EPICS </a:t>
            </a:r>
            <a:r>
              <a:rPr lang="en-US" dirty="0" err="1"/>
              <a:t>GPClient</a:t>
            </a:r>
            <a:r>
              <a:rPr lang="en-US" dirty="0"/>
              <a:t> is a redesign of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It is part of EPICS core</a:t>
            </a:r>
          </a:p>
          <a:p>
            <a:pPr lvl="1"/>
            <a:r>
              <a:rPr lang="en-US" dirty="0"/>
              <a:t>Continues to provide similar functionality to </a:t>
            </a:r>
            <a:r>
              <a:rPr lang="en-US" dirty="0" err="1"/>
              <a:t>pvmanager</a:t>
            </a:r>
            <a:r>
              <a:rPr lang="en-US" dirty="0"/>
              <a:t>/</a:t>
            </a:r>
            <a:r>
              <a:rPr lang="en-US" dirty="0" err="1"/>
              <a:t>diirt</a:t>
            </a:r>
            <a:endParaRPr lang="en-US" dirty="0"/>
          </a:p>
          <a:p>
            <a:pPr lvl="1"/>
            <a:r>
              <a:rPr lang="en-US" dirty="0"/>
              <a:t>Simplified core (44 classes instead of 106)</a:t>
            </a:r>
          </a:p>
          <a:p>
            <a:pPr lvl="1"/>
            <a:r>
              <a:rPr lang="en-US" dirty="0"/>
              <a:t>Simplified interface</a:t>
            </a:r>
          </a:p>
          <a:p>
            <a:pPr lvl="1"/>
            <a:r>
              <a:rPr lang="en-US" dirty="0"/>
              <a:t>More flexible architecture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74A9B-0436-4A9A-B205-4B7C3C32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391DF3-1A55-4F36-A67F-35085476E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interfaces for values</a:t>
            </a:r>
          </a:p>
          <a:p>
            <a:pPr lvl="1"/>
            <a:r>
              <a:rPr lang="en-US" dirty="0"/>
              <a:t>Not tied to protocol or implementation  (i.e. we can read them from databases, epics protocol, file, …)</a:t>
            </a:r>
          </a:p>
          <a:p>
            <a:pPr lvl="1"/>
            <a:r>
              <a:rPr lang="en-US" dirty="0"/>
              <a:t>Not tied to memory representation (i.e. they can come directly from the network buffer, can be lazily calculated, …)</a:t>
            </a:r>
          </a:p>
          <a:p>
            <a:pPr lvl="1"/>
            <a:r>
              <a:rPr lang="en-US" dirty="0"/>
              <a:t>Immutable</a:t>
            </a:r>
          </a:p>
          <a:p>
            <a:r>
              <a:rPr lang="en-US" dirty="0"/>
              <a:t>It’s the “just give me some value from somewhere that is safe to read”</a:t>
            </a:r>
          </a:p>
        </p:txBody>
      </p:sp>
    </p:spTree>
    <p:extLst>
      <p:ext uri="{BB962C8B-B14F-4D97-AF65-F5344CB8AC3E}">
        <p14:creationId xmlns:p14="http://schemas.microsoft.com/office/powerpoint/2010/main" val="230847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A8DED5-49E1-43A0-A7D6-BF9ABFAE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86C4C0-AC1C-41AB-8E68-A344877E5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Currently only scalars and arrays are implements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VTable</a:t>
            </a:r>
            <a:r>
              <a:rPr lang="en-US" dirty="0"/>
              <a:t> yet</a:t>
            </a:r>
          </a:p>
          <a:p>
            <a:r>
              <a:rPr lang="en-US" dirty="0"/>
              <a:t>Abstract classes instead of interfaces</a:t>
            </a:r>
          </a:p>
          <a:p>
            <a:pPr lvl="1"/>
            <a:r>
              <a:rPr lang="en-US" dirty="0"/>
              <a:t>We wanted to guarantee that basic functionality (i.e. equals / </a:t>
            </a:r>
            <a:r>
              <a:rPr lang="en-US" dirty="0" err="1"/>
              <a:t>hashcode</a:t>
            </a:r>
            <a:r>
              <a:rPr lang="en-US" dirty="0"/>
              <a:t> / </a:t>
            </a:r>
            <a:r>
              <a:rPr lang="en-US" dirty="0" err="1"/>
              <a:t>toString</a:t>
            </a:r>
            <a:r>
              <a:rPr lang="en-US" dirty="0"/>
              <a:t>) has the same implementation and unfortunately this cannot be provided by default methods</a:t>
            </a:r>
          </a:p>
          <a:p>
            <a:pPr lvl="2"/>
            <a:r>
              <a:rPr lang="en-US" dirty="0"/>
              <a:t>Previously, we gave some standard implementations that one would have to point to (i.e. </a:t>
            </a:r>
            <a:r>
              <a:rPr lang="en-US" dirty="0" err="1"/>
              <a:t>VTypeToString.toString</a:t>
            </a:r>
            <a:r>
              <a:rPr lang="en-US" dirty="0"/>
              <a:t>), but there was no guarantee anybody did it</a:t>
            </a:r>
          </a:p>
          <a:p>
            <a:pPr lvl="1"/>
            <a:r>
              <a:rPr lang="en-US" dirty="0"/>
              <a:t>Also wanted to avoid </a:t>
            </a:r>
            <a:r>
              <a:rPr lang="en-US" dirty="0" err="1"/>
              <a:t>FrankenValues</a:t>
            </a:r>
            <a:r>
              <a:rPr lang="en-US" dirty="0"/>
              <a:t> (e.g. a </a:t>
            </a:r>
            <a:r>
              <a:rPr lang="en-US" dirty="0" err="1"/>
              <a:t>VDouble</a:t>
            </a:r>
            <a:r>
              <a:rPr lang="en-US" dirty="0"/>
              <a:t> that is also a </a:t>
            </a:r>
            <a:r>
              <a:rPr lang="en-US" dirty="0" err="1"/>
              <a:t>Vtable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can put static factory methods with the appropriate class</a:t>
            </a:r>
          </a:p>
          <a:p>
            <a:pPr lvl="2"/>
            <a:r>
              <a:rPr lang="en-US" dirty="0" err="1"/>
              <a:t>VString.of</a:t>
            </a:r>
            <a:r>
              <a:rPr lang="en-US" dirty="0"/>
              <a:t>(“</a:t>
            </a:r>
            <a:r>
              <a:rPr lang="en-US" dirty="0" err="1"/>
              <a:t>mystring</a:t>
            </a:r>
            <a:r>
              <a:rPr lang="en-US" dirty="0"/>
              <a:t>”, </a:t>
            </a:r>
            <a:r>
              <a:rPr lang="en-US" dirty="0" err="1"/>
              <a:t>Alarm.none</a:t>
            </a:r>
            <a:r>
              <a:rPr lang="en-US" dirty="0"/>
              <a:t>(), </a:t>
            </a:r>
            <a:r>
              <a:rPr lang="en-US" dirty="0" err="1"/>
              <a:t>Time.now</a:t>
            </a:r>
            <a:r>
              <a:rPr lang="en-US" dirty="0"/>
              <a:t>()) instead of </a:t>
            </a:r>
            <a:r>
              <a:rPr lang="en-US" dirty="0" err="1"/>
              <a:t>ValueFactory.newVString</a:t>
            </a:r>
            <a:r>
              <a:rPr lang="en-US" dirty="0"/>
              <a:t>(“</a:t>
            </a:r>
            <a:r>
              <a:rPr lang="en-US" dirty="0" err="1"/>
              <a:t>mystring</a:t>
            </a:r>
            <a:r>
              <a:rPr lang="en-US" dirty="0"/>
              <a:t>”, </a:t>
            </a:r>
            <a:r>
              <a:rPr lang="en-US" dirty="0" err="1"/>
              <a:t>ValueFactory.alarmNone</a:t>
            </a:r>
            <a:r>
              <a:rPr lang="en-US" dirty="0"/>
              <a:t>(), </a:t>
            </a:r>
            <a:r>
              <a:rPr lang="en-US" dirty="0" err="1"/>
              <a:t>ValueFactory.timeNow</a:t>
            </a:r>
            <a:r>
              <a:rPr lang="en-US" dirty="0"/>
              <a:t>())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050CC8-8140-4087-96CA-3EBBC267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358F2C-1DB8-49B5-8493-DCABC8077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Alarm, Time, Display, … through composition (not inheritance)</a:t>
            </a:r>
          </a:p>
          <a:p>
            <a:pPr lvl="1"/>
            <a:r>
              <a:rPr lang="en-US" dirty="0"/>
              <a:t>That is, instead of </a:t>
            </a:r>
            <a:r>
              <a:rPr lang="en-US" dirty="0" err="1"/>
              <a:t>VScalar</a:t>
            </a:r>
            <a:r>
              <a:rPr lang="en-US" dirty="0"/>
              <a:t> extending Alarm, it has a </a:t>
            </a:r>
            <a:r>
              <a:rPr lang="en-US" dirty="0" err="1"/>
              <a:t>getAlarm</a:t>
            </a:r>
            <a:r>
              <a:rPr lang="en-US" dirty="0"/>
              <a:t>() method</a:t>
            </a:r>
          </a:p>
          <a:p>
            <a:pPr lvl="1"/>
            <a:r>
              <a:rPr lang="en-US" dirty="0"/>
              <a:t>We couldn’t really fully use the hierarchy to know whether a value had an alarm</a:t>
            </a:r>
          </a:p>
          <a:p>
            <a:pPr lvl="2"/>
            <a:r>
              <a:rPr lang="en-US" dirty="0"/>
              <a:t>To handle nulls, disconnects and values with no alarm, the generic way to get an Alarm from a value was </a:t>
            </a:r>
            <a:r>
              <a:rPr lang="en-US" dirty="0" err="1"/>
              <a:t>ValueUtil.alarmOf</a:t>
            </a:r>
            <a:r>
              <a:rPr lang="en-US" dirty="0"/>
              <a:t>(value, connected)</a:t>
            </a:r>
          </a:p>
          <a:p>
            <a:pPr lvl="2"/>
            <a:r>
              <a:rPr lang="en-US" dirty="0"/>
              <a:t>Now it is </a:t>
            </a:r>
            <a:r>
              <a:rPr lang="en-US" dirty="0" err="1"/>
              <a:t>Alarm.alarmOf</a:t>
            </a:r>
            <a:r>
              <a:rPr lang="en-US" dirty="0"/>
              <a:t>(value, connected) and similar utility methods are static methods of the appropriate abstract class</a:t>
            </a:r>
          </a:p>
          <a:p>
            <a:pPr lvl="1"/>
            <a:r>
              <a:rPr lang="en-US" dirty="0"/>
              <a:t>This allows to treat those pieces individually</a:t>
            </a:r>
          </a:p>
          <a:p>
            <a:pPr lvl="2"/>
            <a:r>
              <a:rPr lang="en-US" dirty="0"/>
              <a:t>Obvious way to compare them (i.e. value1.getAlarm().equals(value2.getAlarm()) instead of </a:t>
            </a:r>
            <a:r>
              <a:rPr lang="en-US" dirty="0" err="1"/>
              <a:t>VTypeValueEquals.alarmEquals</a:t>
            </a:r>
            <a:r>
              <a:rPr lang="en-US" dirty="0"/>
              <a:t>(value1, value2) )</a:t>
            </a:r>
          </a:p>
          <a:p>
            <a:pPr lvl="2"/>
            <a:r>
              <a:rPr lang="en-US" dirty="0"/>
              <a:t>May have minor performance improvements (i.e. hopefully most values have no alarm, and that’s the same object, equality just check the pointer, …)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1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B9E71-FFD5-45CF-9821-23C90EB8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CC305F-D437-4E34-8B34-D4F8F57C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unsigned scalars and arrays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epics.util</a:t>
            </a:r>
            <a:r>
              <a:rPr lang="en-US" dirty="0"/>
              <a:t> we added basic classes to fully support unsigned numbers (</a:t>
            </a:r>
            <a:r>
              <a:rPr lang="en-US" dirty="0" err="1"/>
              <a:t>ULong</a:t>
            </a:r>
            <a:r>
              <a:rPr lang="en-US" dirty="0"/>
              <a:t>, </a:t>
            </a:r>
            <a:r>
              <a:rPr lang="en-US" dirty="0" err="1"/>
              <a:t>UInt</a:t>
            </a:r>
            <a:r>
              <a:rPr lang="en-US" dirty="0"/>
              <a:t>, </a:t>
            </a:r>
            <a:r>
              <a:rPr lang="en-US" dirty="0" err="1"/>
              <a:t>UShort</a:t>
            </a:r>
            <a:r>
              <a:rPr lang="en-US" dirty="0"/>
              <a:t> and </a:t>
            </a:r>
            <a:r>
              <a:rPr lang="en-US" dirty="0" err="1"/>
              <a:t>Ubyte</a:t>
            </a:r>
            <a:r>
              <a:rPr lang="en-US" dirty="0"/>
              <a:t> that extend </a:t>
            </a:r>
            <a:r>
              <a:rPr lang="en-US" dirty="0" err="1"/>
              <a:t>java.lang.Number</a:t>
            </a:r>
            <a:r>
              <a:rPr lang="en-US" dirty="0"/>
              <a:t>) and unsigned arrays (</a:t>
            </a:r>
            <a:r>
              <a:rPr lang="en-US" dirty="0" err="1"/>
              <a:t>ListULong</a:t>
            </a:r>
            <a:r>
              <a:rPr lang="en-US" dirty="0"/>
              <a:t>, …)</a:t>
            </a:r>
          </a:p>
          <a:p>
            <a:pPr lvl="1"/>
            <a:r>
              <a:rPr lang="en-US" dirty="0"/>
              <a:t>These provide numeric conversions as expected, but when you take the values out in terms of java primitives you get the signed version</a:t>
            </a:r>
          </a:p>
          <a:p>
            <a:pPr lvl="2"/>
            <a:r>
              <a:rPr lang="en-US" dirty="0"/>
              <a:t>That is </a:t>
            </a:r>
            <a:r>
              <a:rPr lang="en-US" dirty="0" err="1"/>
              <a:t>listUByte.getInt</a:t>
            </a:r>
            <a:r>
              <a:rPr lang="en-US" dirty="0"/>
              <a:t>(0) will be 255 but </a:t>
            </a:r>
            <a:r>
              <a:rPr lang="en-US" dirty="0" err="1"/>
              <a:t>listUByte.getByte</a:t>
            </a:r>
            <a:r>
              <a:rPr lang="en-US" dirty="0"/>
              <a:t>(0) will be -1</a:t>
            </a:r>
          </a:p>
          <a:p>
            <a:r>
              <a:rPr lang="en-US" dirty="0"/>
              <a:t>We then added </a:t>
            </a:r>
            <a:r>
              <a:rPr lang="en-US" dirty="0" err="1"/>
              <a:t>VTypes</a:t>
            </a:r>
            <a:r>
              <a:rPr lang="en-US" dirty="0"/>
              <a:t> that wrap around those classes</a:t>
            </a:r>
          </a:p>
          <a:p>
            <a:pPr lvl="1"/>
            <a:r>
              <a:rPr lang="en-US" dirty="0" err="1"/>
              <a:t>VLong.getValue</a:t>
            </a:r>
            <a:r>
              <a:rPr lang="en-US" dirty="0"/>
              <a:t>() returns a </a:t>
            </a:r>
            <a:r>
              <a:rPr lang="en-US" dirty="0" err="1"/>
              <a:t>java.lang.Long</a:t>
            </a:r>
            <a:r>
              <a:rPr lang="en-US" dirty="0"/>
              <a:t> with </a:t>
            </a:r>
            <a:r>
              <a:rPr lang="en-US" dirty="0" err="1"/>
              <a:t>VULong.getValue</a:t>
            </a:r>
            <a:r>
              <a:rPr lang="en-US" dirty="0"/>
              <a:t>() returns an </a:t>
            </a:r>
            <a:r>
              <a:rPr lang="en-US" dirty="0" err="1"/>
              <a:t>org.epics.util.number.VULong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0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22505-6071-4473-A4CE-654A990E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DB5434-6731-4EC3-A03D-A4C8C2E47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Reviewed Alarm to better match Epics 4</a:t>
            </a:r>
          </a:p>
          <a:p>
            <a:pPr lvl="1"/>
            <a:r>
              <a:rPr lang="en-US" dirty="0"/>
              <a:t>It has a severity, status and message</a:t>
            </a:r>
          </a:p>
          <a:p>
            <a:r>
              <a:rPr lang="en-US" dirty="0"/>
              <a:t>Reviewed Display to use ranges instead of point values</a:t>
            </a:r>
          </a:p>
          <a:p>
            <a:pPr lvl="1"/>
            <a:r>
              <a:rPr lang="en-US" dirty="0"/>
              <a:t>Each pair of values is a Range</a:t>
            </a:r>
          </a:p>
          <a:p>
            <a:pPr lvl="1"/>
            <a:r>
              <a:rPr lang="en-US" dirty="0"/>
              <a:t>It is easier to check whether the Range is undefined (i.e. </a:t>
            </a:r>
            <a:r>
              <a:rPr lang="en-US" dirty="0" err="1"/>
              <a:t>display.getAlarmRange</a:t>
            </a:r>
            <a:r>
              <a:rPr lang="en-US" dirty="0"/>
              <a:t>() == </a:t>
            </a:r>
            <a:r>
              <a:rPr lang="en-US" dirty="0" err="1"/>
              <a:t>Range.undefined</a:t>
            </a:r>
            <a:r>
              <a:rPr lang="en-US" dirty="0"/>
              <a:t>() )</a:t>
            </a:r>
          </a:p>
          <a:p>
            <a:pPr lvl="1"/>
            <a:r>
              <a:rPr lang="en-US" dirty="0"/>
              <a:t>It is easier to see whether a value is in </a:t>
            </a:r>
            <a:r>
              <a:rPr lang="en-US" smtClean="0"/>
              <a:t>a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6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Epics-</a:t>
            </a:r>
            <a:r>
              <a:rPr lang="en-US" dirty="0" err="1" smtClean="0"/>
              <a:t>util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54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74A9B-0436-4A9A-B205-4B7C3C32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Epics-</a:t>
            </a:r>
            <a:r>
              <a:rPr lang="en-US" dirty="0" err="1"/>
              <a:t>util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391DF3-1A55-4F36-A67F-35085476E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utility classes </a:t>
            </a:r>
          </a:p>
          <a:p>
            <a:pPr lvl="1"/>
            <a:r>
              <a:rPr lang="en-US" dirty="0"/>
              <a:t>Basic functionality that we’d hope someday to be directly supported in the Java standard library</a:t>
            </a:r>
          </a:p>
          <a:p>
            <a:r>
              <a:rPr lang="en-US" dirty="0"/>
              <a:t>Extract them in a single library to be used across all other EPICS Java projects</a:t>
            </a:r>
          </a:p>
        </p:txBody>
      </p:sp>
    </p:spTree>
    <p:extLst>
      <p:ext uri="{BB962C8B-B14F-4D97-AF65-F5344CB8AC3E}">
        <p14:creationId xmlns:p14="http://schemas.microsoft.com/office/powerpoint/2010/main" val="87789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2062</Words>
  <Application>Microsoft Office PowerPoint</Application>
  <PresentationFormat>Widescreen</PresentationFormat>
  <Paragraphs>246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Milo-Medium</vt:lpstr>
      <vt:lpstr>Oswald Regular</vt:lpstr>
      <vt:lpstr>Source Sans Pro</vt:lpstr>
      <vt:lpstr>Office Theme</vt:lpstr>
      <vt:lpstr>1_Office Theme</vt:lpstr>
      <vt:lpstr>EpicsCoreJava</vt:lpstr>
      <vt:lpstr>VTypes</vt:lpstr>
      <vt:lpstr>VTypes</vt:lpstr>
      <vt:lpstr>VTypes</vt:lpstr>
      <vt:lpstr>VTypes</vt:lpstr>
      <vt:lpstr>VTypes</vt:lpstr>
      <vt:lpstr>VTypes</vt:lpstr>
      <vt:lpstr>Epics-util</vt:lpstr>
      <vt:lpstr>Epics-util</vt:lpstr>
      <vt:lpstr>Unsigned types</vt:lpstr>
      <vt:lpstr>Numeric collections</vt:lpstr>
      <vt:lpstr>Other bits</vt:lpstr>
      <vt:lpstr>PowerPoint Presentation</vt:lpstr>
      <vt:lpstr>PowerPoint Presentation</vt:lpstr>
      <vt:lpstr>PowerPoint Presentation</vt:lpstr>
      <vt:lpstr>GPClient</vt:lpstr>
      <vt:lpstr>What is the generic purpose client?</vt:lpstr>
      <vt:lpstr>Functionality inherited from pvmanager/diirt design</vt:lpstr>
      <vt:lpstr>Changes from pvmanager/diirt design</vt:lpstr>
      <vt:lpstr>Changes from pvmanager/diirt design</vt:lpstr>
      <vt:lpstr>Changes from pvmanager/diirt design</vt:lpstr>
      <vt:lpstr>Changes from pvmanager/diirt design</vt:lpstr>
      <vt:lpstr>Changes from pvmanager/diirt design</vt:lpstr>
      <vt:lpstr>Changes from pvmanager/diirt design</vt:lpstr>
      <vt:lpstr>Changes from pvmanager/diirt design</vt:lpstr>
      <vt:lpstr>What still needs to be done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Kunal Shroff</cp:lastModifiedBy>
  <cp:revision>48</cp:revision>
  <dcterms:created xsi:type="dcterms:W3CDTF">2018-04-24T19:44:43Z</dcterms:created>
  <dcterms:modified xsi:type="dcterms:W3CDTF">2018-06-13T21:29:37Z</dcterms:modified>
</cp:coreProperties>
</file>