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3" r:id="rId3"/>
    <p:sldId id="272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70" r:id="rId12"/>
    <p:sldId id="274" r:id="rId13"/>
    <p:sldId id="275" r:id="rId14"/>
    <p:sldId id="276" r:id="rId15"/>
    <p:sldId id="278" r:id="rId16"/>
    <p:sldId id="277" r:id="rId17"/>
    <p:sldId id="279" r:id="rId18"/>
    <p:sldId id="280" r:id="rId19"/>
    <p:sldId id="282" r:id="rId20"/>
    <p:sldId id="26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7033" autoAdjust="0"/>
  </p:normalViewPr>
  <p:slideViewPr>
    <p:cSldViewPr>
      <p:cViewPr>
        <p:scale>
          <a:sx n="66" d="100"/>
          <a:sy n="66" d="100"/>
        </p:scale>
        <p:origin x="-127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1A4B-9E1D-4029-A5CE-ACEA0692771A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369B-F0DE-4913-8796-373B1A0E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9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8F51-C8E3-4F0B-AB2B-32A26A42C72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DCED1-A8FC-44F2-B244-68FF0B9D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02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3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1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7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6/14/2018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6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BB169-3D4D-47E3-B642-4611461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7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5867400" y="6286500"/>
            <a:ext cx="2971800" cy="457199"/>
          </a:xfrm>
          <a:prstGeom prst="rect">
            <a:avLst/>
          </a:prstGeom>
        </p:spPr>
        <p:txBody>
          <a:bodyPr wrap="none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Analytics Lounge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48400"/>
            <a:ext cx="371394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Kegnote</a:t>
            </a:r>
            <a:r>
              <a:rPr lang="en-US" sz="4000" dirty="0"/>
              <a:t> Address: EPICS, Brewing, and the Maker Ecosystem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Pierce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514600" cy="549275"/>
          </a:xfrm>
        </p:spPr>
        <p:txBody>
          <a:bodyPr/>
          <a:lstStyle/>
          <a:p>
            <a:r>
              <a:rPr lang="en-US" dirty="0" smtClean="0"/>
              <a:t>2018 EPICS Collaboration Meeting</a:t>
            </a:r>
          </a:p>
          <a:p>
            <a:r>
              <a:rPr lang="en-US" dirty="0" smtClean="0"/>
              <a:t>6/14/2018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System</a:t>
            </a:r>
            <a:r>
              <a:rPr lang="en-US" baseline="0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Raspberry Pi running IOC</a:t>
            </a:r>
          </a:p>
          <a:p>
            <a:pPr lvl="1"/>
            <a:r>
              <a:rPr lang="en-US" dirty="0" err="1" smtClean="0"/>
              <a:t>StreamDevice</a:t>
            </a:r>
            <a:r>
              <a:rPr lang="en-US" dirty="0" smtClean="0"/>
              <a:t> &amp; </a:t>
            </a:r>
            <a:r>
              <a:rPr lang="en-US" dirty="0" err="1" smtClean="0"/>
              <a:t>Asyn</a:t>
            </a:r>
            <a:r>
              <a:rPr lang="en-US" dirty="0" smtClean="0"/>
              <a:t> via USB serial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Mega</a:t>
            </a:r>
          </a:p>
          <a:p>
            <a:pPr lvl="1"/>
            <a:r>
              <a:rPr lang="en-US" dirty="0" smtClean="0"/>
              <a:t>Interfaces to brewing hardware and sensors</a:t>
            </a:r>
          </a:p>
          <a:p>
            <a:pPr lvl="1"/>
            <a:r>
              <a:rPr lang="en-US" dirty="0" smtClean="0"/>
              <a:t>Unlike Pi, uses 5 V logic and lots of GPIO and analog pins</a:t>
            </a:r>
          </a:p>
          <a:p>
            <a:pPr lvl="1"/>
            <a:r>
              <a:rPr lang="en-US" dirty="0" smtClean="0"/>
              <a:t>Unlike Pi, tight timing (bit banging), hardware interrupts don’t require kernel drivers</a:t>
            </a:r>
          </a:p>
          <a:p>
            <a:pPr lvl="1"/>
            <a:r>
              <a:rPr lang="en-US" dirty="0" smtClean="0"/>
              <a:t>Runs code derived from Pete </a:t>
            </a:r>
            <a:r>
              <a:rPr lang="en-US" dirty="0" err="1" smtClean="0"/>
              <a:t>Jemian’s</a:t>
            </a:r>
            <a:r>
              <a:rPr lang="en-US" dirty="0" smtClean="0"/>
              <a:t> </a:t>
            </a:r>
            <a:r>
              <a:rPr lang="en-US" dirty="0" err="1" smtClean="0"/>
              <a:t>cmd_response</a:t>
            </a:r>
            <a:endParaRPr lang="en-US" dirty="0" smtClean="0"/>
          </a:p>
          <a:p>
            <a:pPr lvl="1"/>
            <a:r>
              <a:rPr lang="en-US" dirty="0" smtClean="0"/>
              <a:t>Implements critical control algorithms like firing gas burners without risk of Linux crashing</a:t>
            </a:r>
          </a:p>
          <a:p>
            <a:r>
              <a:rPr lang="en-US" dirty="0" smtClean="0"/>
              <a:t>CSS BOY operator interface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Actuators:</a:t>
            </a:r>
          </a:p>
          <a:p>
            <a:pPr lvl="1"/>
            <a:r>
              <a:rPr lang="en-US" dirty="0" smtClean="0"/>
              <a:t>12 VDC actuated ball valves and solenoid valves for fluids</a:t>
            </a:r>
          </a:p>
          <a:p>
            <a:pPr lvl="1"/>
            <a:r>
              <a:rPr lang="en-US" dirty="0" smtClean="0"/>
              <a:t>24 VAC propane burner valves / pilot lights (furnace control)</a:t>
            </a:r>
          </a:p>
          <a:p>
            <a:pPr lvl="1"/>
            <a:r>
              <a:rPr lang="en-US" dirty="0" smtClean="0"/>
              <a:t>120 VAC pump</a:t>
            </a:r>
          </a:p>
          <a:p>
            <a:pPr lvl="1"/>
            <a:r>
              <a:rPr lang="en-US" dirty="0" smtClean="0"/>
              <a:t>Stepper motor (for propane throttle)</a:t>
            </a:r>
          </a:p>
          <a:p>
            <a:r>
              <a:rPr lang="en-US" dirty="0" smtClean="0"/>
              <a:t>Sensors:</a:t>
            </a:r>
          </a:p>
          <a:p>
            <a:pPr lvl="1"/>
            <a:r>
              <a:rPr lang="en-US" dirty="0" smtClean="0"/>
              <a:t>Bus of DS18B20 </a:t>
            </a:r>
            <a:r>
              <a:rPr lang="en-US" dirty="0" err="1" smtClean="0"/>
              <a:t>OneWire</a:t>
            </a:r>
            <a:r>
              <a:rPr lang="en-US" dirty="0" smtClean="0"/>
              <a:t> temperature sensors</a:t>
            </a:r>
          </a:p>
          <a:p>
            <a:pPr lvl="1"/>
            <a:r>
              <a:rPr lang="en-US" dirty="0" smtClean="0"/>
              <a:t>Analog pressure sensors for measuring fluid levels</a:t>
            </a:r>
          </a:p>
          <a:p>
            <a:pPr lvl="1"/>
            <a:r>
              <a:rPr lang="en-US" dirty="0" smtClean="0"/>
              <a:t>Flow meters producing streams of pulses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</p:spTree>
    <p:extLst>
      <p:ext uri="{BB962C8B-B14F-4D97-AF65-F5344CB8AC3E}">
        <p14:creationId xmlns:p14="http://schemas.microsoft.com/office/powerpoint/2010/main" val="42557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r>
              <a:rPr lang="en-US" baseline="0" dirty="0" smtClean="0"/>
              <a:t> Electronics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13521" r="6662" b="12684"/>
          <a:stretch/>
        </p:blipFill>
        <p:spPr>
          <a:xfrm rot="5400000">
            <a:off x="5949950" y="1631950"/>
            <a:ext cx="3517900" cy="223520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2819400" cy="375920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Overshoot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Lag between applying heat via a propane burner and temperature probe responding.</a:t>
            </a:r>
          </a:p>
          <a:p>
            <a:r>
              <a:rPr lang="en-US" dirty="0" smtClean="0"/>
              <a:t>This lag varies based on amount of water in keg, whether heat exchanger is operating, etc.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setpoint</a:t>
            </a:r>
            <a:r>
              <a:rPr lang="en-US" dirty="0" smtClean="0"/>
              <a:t> / </a:t>
            </a:r>
            <a:r>
              <a:rPr lang="en-US" dirty="0" err="1" smtClean="0"/>
              <a:t>deadband</a:t>
            </a:r>
            <a:r>
              <a:rPr lang="en-US" dirty="0" smtClean="0"/>
              <a:t> doesn’t work.</a:t>
            </a:r>
          </a:p>
          <a:p>
            <a:r>
              <a:rPr lang="en-US" dirty="0" smtClean="0"/>
              <a:t>PID has limited ability to correct for lag.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5058"/>
            <a:ext cx="4038600" cy="3656247"/>
          </a:xfr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4" name="Up Arrow 13"/>
          <p:cNvSpPr/>
          <p:nvPr/>
        </p:nvSpPr>
        <p:spPr>
          <a:xfrm>
            <a:off x="7696200" y="3505200"/>
            <a:ext cx="2286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553200" y="3505200"/>
            <a:ext cx="2286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Overshoot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correct for hysteresis, store burner history, e.g. burner was on X seconds out of the last 120 seconds.</a:t>
            </a:r>
          </a:p>
          <a:p>
            <a:r>
              <a:rPr lang="en-US" dirty="0" smtClean="0"/>
              <a:t>Operator specifies Overshoot, in degrees F, based on observation.</a:t>
            </a:r>
          </a:p>
          <a:p>
            <a:r>
              <a:rPr lang="en-US" dirty="0" smtClean="0"/>
              <a:t>Turn Burner On if Temp + (History * Overshoot / 120) &lt; </a:t>
            </a:r>
            <a:r>
              <a:rPr lang="en-US" dirty="0" err="1" smtClean="0"/>
              <a:t>Setpoint</a:t>
            </a:r>
            <a:r>
              <a:rPr lang="en-US" dirty="0" smtClean="0"/>
              <a:t> – </a:t>
            </a:r>
            <a:r>
              <a:rPr lang="en-US" dirty="0" err="1" smtClean="0"/>
              <a:t>Deadband</a:t>
            </a:r>
            <a:endParaRPr lang="en-US" dirty="0" smtClean="0"/>
          </a:p>
          <a:p>
            <a:r>
              <a:rPr lang="en-US" dirty="0" smtClean="0"/>
              <a:t>Turn Burner Off if </a:t>
            </a:r>
            <a:r>
              <a:rPr lang="en-US" dirty="0"/>
              <a:t>Temp + </a:t>
            </a:r>
            <a:r>
              <a:rPr lang="en-US" dirty="0" smtClean="0"/>
              <a:t>(History </a:t>
            </a:r>
            <a:r>
              <a:rPr lang="en-US" dirty="0"/>
              <a:t>* Overshoot / </a:t>
            </a:r>
            <a:r>
              <a:rPr lang="en-US" dirty="0" smtClean="0"/>
              <a:t>120) &gt; </a:t>
            </a:r>
            <a:r>
              <a:rPr lang="en-US" dirty="0" err="1" smtClean="0"/>
              <a:t>Setpoint</a:t>
            </a:r>
            <a:endParaRPr lang="en-US" dirty="0" smtClean="0"/>
          </a:p>
          <a:p>
            <a:r>
              <a:rPr lang="en-US" dirty="0" smtClean="0"/>
              <a:t>Achieves +/- 0.5 F accuracy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259079" cy="31242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Heat Exchanger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measure three temperatures:</a:t>
            </a:r>
          </a:p>
          <a:p>
            <a:pPr lvl="1"/>
            <a:r>
              <a:rPr lang="en-US" dirty="0" smtClean="0"/>
              <a:t>The grain mash in the mash </a:t>
            </a:r>
            <a:r>
              <a:rPr lang="en-US" dirty="0" err="1" smtClean="0"/>
              <a:t>tun</a:t>
            </a:r>
            <a:endParaRPr lang="en-US" dirty="0"/>
          </a:p>
          <a:p>
            <a:pPr lvl="1"/>
            <a:r>
              <a:rPr lang="en-US" dirty="0" smtClean="0"/>
              <a:t>The water in the heat exchanger (directly controlled by the propane burner)</a:t>
            </a:r>
          </a:p>
          <a:p>
            <a:pPr lvl="1"/>
            <a:r>
              <a:rPr lang="en-US" dirty="0" smtClean="0"/>
              <a:t>The output of the heat exchanger (what we want to control)</a:t>
            </a:r>
          </a:p>
          <a:p>
            <a:r>
              <a:rPr lang="en-US" dirty="0" smtClean="0"/>
              <a:t>We have a desired </a:t>
            </a:r>
            <a:r>
              <a:rPr lang="en-US" dirty="0" err="1" smtClean="0"/>
              <a:t>setpoint</a:t>
            </a:r>
            <a:r>
              <a:rPr lang="en-US" dirty="0" smtClean="0"/>
              <a:t> for the heat exchanger output</a:t>
            </a:r>
          </a:p>
          <a:p>
            <a:r>
              <a:rPr lang="en-US" dirty="0" smtClean="0"/>
              <a:t>We need to calculate a dynamic </a:t>
            </a:r>
            <a:r>
              <a:rPr lang="en-US" dirty="0" err="1" smtClean="0"/>
              <a:t>setpoint</a:t>
            </a:r>
            <a:r>
              <a:rPr lang="en-US" dirty="0" smtClean="0"/>
              <a:t> for the heat exchanger water, which the propane burner control algorithm will use.</a:t>
            </a:r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Improving Heat Exchanger Efficiency via Stirring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observed the heat exchanger output was closer to the heat exchange water when the water was stirred.</a:t>
            </a:r>
          </a:p>
          <a:p>
            <a:r>
              <a:rPr lang="en-US" sz="2000" dirty="0" smtClean="0"/>
              <a:t>We added an impeller to circulate water in the heat exchanger.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2895600" cy="256848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335313" y="4419600"/>
            <a:ext cx="3048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590800" y="5014686"/>
            <a:ext cx="304800" cy="77651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429000" y="4328886"/>
            <a:ext cx="304800" cy="77651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0"/>
            <a:ext cx="3681486" cy="231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06328"/>
            <a:ext cx="1676400" cy="2097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43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calcout</a:t>
            </a:r>
            <a:r>
              <a:rPr lang="en-US" dirty="0" smtClean="0"/>
              <a:t> -&gt; Good Beer!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Experimentation with circulating water showed that: </a:t>
            </a:r>
          </a:p>
          <a:p>
            <a:pPr lvl="1"/>
            <a:r>
              <a:rPr lang="en-US" sz="5600" dirty="0"/>
              <a:t>O</a:t>
            </a:r>
            <a:r>
              <a:rPr lang="en-US" sz="5600" dirty="0" smtClean="0"/>
              <a:t>ptimum dynamic heat exchanger temperature </a:t>
            </a:r>
            <a:r>
              <a:rPr lang="en-US" sz="5600" dirty="0" err="1" smtClean="0"/>
              <a:t>setpoint</a:t>
            </a:r>
            <a:r>
              <a:rPr lang="en-US" sz="5600" dirty="0" smtClean="0"/>
              <a:t> is the desired temperature plus twice the error.</a:t>
            </a:r>
          </a:p>
          <a:p>
            <a:pPr lvl="1"/>
            <a:r>
              <a:rPr lang="en-US" sz="5600" dirty="0" smtClean="0"/>
              <a:t>E.g. if I want 155 F and the heat exchanger output is 154, the propane burner should use a 157 F </a:t>
            </a:r>
            <a:r>
              <a:rPr lang="en-US" sz="5600" dirty="0" err="1" smtClean="0"/>
              <a:t>setpoint</a:t>
            </a:r>
            <a:r>
              <a:rPr lang="en-US" sz="5600" dirty="0" smtClean="0"/>
              <a:t>.</a:t>
            </a:r>
          </a:p>
          <a:p>
            <a:r>
              <a:rPr lang="en-US" sz="6400" dirty="0" smtClean="0"/>
              <a:t>2 * Error should be capped at 10 F so the heat exchanger </a:t>
            </a:r>
            <a:r>
              <a:rPr lang="en-US" sz="6400" dirty="0" err="1" smtClean="0"/>
              <a:t>setpoint</a:t>
            </a:r>
            <a:r>
              <a:rPr lang="en-US" sz="6400" dirty="0" smtClean="0"/>
              <a:t> won’t be dangerously high.</a:t>
            </a:r>
          </a:p>
          <a:p>
            <a:r>
              <a:rPr lang="en-US" sz="6400" dirty="0" smtClean="0"/>
              <a:t>This dynamic functionality is only used during mashing.</a:t>
            </a:r>
          </a:p>
          <a:p>
            <a:pPr lvl="1"/>
            <a:r>
              <a:rPr lang="en-US" sz="6400" dirty="0" smtClean="0"/>
              <a:t>Preheating before adding the grain, and </a:t>
            </a:r>
            <a:r>
              <a:rPr lang="en-US" sz="6400" dirty="0" err="1" smtClean="0"/>
              <a:t>sparging</a:t>
            </a:r>
            <a:r>
              <a:rPr lang="en-US" sz="6400" dirty="0" smtClean="0"/>
              <a:t> afterwards, use static heat exchanger </a:t>
            </a:r>
            <a:r>
              <a:rPr lang="en-US" sz="6400" dirty="0" err="1" smtClean="0"/>
              <a:t>setpoints</a:t>
            </a:r>
            <a:r>
              <a:rPr lang="en-US" sz="6400" dirty="0" smtClean="0"/>
              <a:t>.</a:t>
            </a:r>
          </a:p>
          <a:p>
            <a:pPr lvl="1"/>
            <a:r>
              <a:rPr lang="en-US" sz="6400" dirty="0" smtClean="0"/>
              <a:t>This functionality requires an on/off switch.</a:t>
            </a:r>
          </a:p>
          <a:p>
            <a:r>
              <a:rPr lang="en-US" sz="7200" dirty="0" smtClean="0"/>
              <a:t>Success! +/- 0.5 F heat exchanger output is achievable while brewing beer!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record(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ao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, "$(P)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mash:sp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") {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field(DESC, "Mash Temp 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Setpoint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field(EGU, "F")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field(HOPR, "190")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field(LOPR, "30")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field(PREC, "2")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field(PINI, "YES")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field(VAL, "155")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record(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bo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, "$(P)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mash:auto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") { 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field(DESC, "Mash Auto 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Setpoint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field(ZNAM, "Off")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field(ONAM, "On")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field(PINI, "YES")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field(VAL, "0")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record(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calcout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, "$(P)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mash:calc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") {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field(INPA, "$(P)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mash:sp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 CP")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field(INPB, "$(P)temp3:temp CP")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field(INPC, "$(P)</a:t>
            </a:r>
            <a:r>
              <a:rPr lang="en-US" sz="5200" dirty="0" err="1">
                <a:latin typeface="Courier New" pitchFamily="49" charset="0"/>
                <a:cs typeface="Courier New" pitchFamily="49" charset="0"/>
              </a:rPr>
              <a:t>mash:auto</a:t>
            </a:r>
            <a:r>
              <a:rPr lang="en-US" sz="5200" dirty="0">
                <a:latin typeface="Courier New" pitchFamily="49" charset="0"/>
                <a:cs typeface="Courier New" pitchFamily="49" charset="0"/>
              </a:rPr>
              <a:t> CP")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field(CALC, "C")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field(OOPT, "When Non-zero")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field(DOPT, "Use OCAL")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field(OCAL, "A+MIN((A-B)*2,10)")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    field(OUT, "$(P)gas3:sp PP")</a:t>
            </a:r>
          </a:p>
          <a:p>
            <a:pPr marL="0" indent="0">
              <a:buNone/>
            </a:pPr>
            <a:r>
              <a:rPr lang="en-US" sz="5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9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Brewing an IOC IPA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39447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3394472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26860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Brewing an IOC IPA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629400" cy="5227638"/>
          </a:xfrm>
        </p:spPr>
      </p:pic>
    </p:spTree>
    <p:extLst>
      <p:ext uri="{BB962C8B-B14F-4D97-AF65-F5344CB8AC3E}">
        <p14:creationId xmlns:p14="http://schemas.microsoft.com/office/powerpoint/2010/main" val="2079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Complete valve automation</a:t>
            </a:r>
          </a:p>
          <a:p>
            <a:pPr lvl="1"/>
            <a:r>
              <a:rPr lang="en-US" dirty="0" smtClean="0"/>
              <a:t>Fabricate a Boil Kettle</a:t>
            </a:r>
          </a:p>
          <a:p>
            <a:pPr lvl="1"/>
            <a:r>
              <a:rPr lang="en-US" dirty="0"/>
              <a:t>Calibrated water fill via flow </a:t>
            </a:r>
            <a:r>
              <a:rPr lang="en-US" dirty="0" smtClean="0"/>
              <a:t>rate sensors</a:t>
            </a:r>
          </a:p>
          <a:p>
            <a:pPr lvl="1"/>
            <a:r>
              <a:rPr lang="en-US" dirty="0"/>
              <a:t>Fluid level </a:t>
            </a:r>
            <a:r>
              <a:rPr lang="en-US" dirty="0" smtClean="0"/>
              <a:t>sensors</a:t>
            </a:r>
          </a:p>
          <a:p>
            <a:pPr lvl="1"/>
            <a:r>
              <a:rPr lang="en-US" dirty="0"/>
              <a:t>Stepper motor </a:t>
            </a:r>
            <a:r>
              <a:rPr lang="en-US" dirty="0" smtClean="0"/>
              <a:t>control </a:t>
            </a:r>
            <a:r>
              <a:rPr lang="en-US" dirty="0"/>
              <a:t>of propane </a:t>
            </a:r>
            <a:r>
              <a:rPr lang="en-US" dirty="0" smtClean="0"/>
              <a:t>valve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dirty="0" smtClean="0"/>
              <a:t>Scripting, ramp/soak </a:t>
            </a:r>
            <a:r>
              <a:rPr lang="en-US" dirty="0"/>
              <a:t>(SNL? </a:t>
            </a:r>
            <a:r>
              <a:rPr lang="en-US" dirty="0" err="1"/>
              <a:t>Bluesky</a:t>
            </a:r>
            <a:r>
              <a:rPr lang="en-US" dirty="0"/>
              <a:t>?)</a:t>
            </a:r>
          </a:p>
          <a:p>
            <a:pPr lvl="1"/>
            <a:r>
              <a:rPr lang="en-US" dirty="0" err="1" smtClean="0"/>
              <a:t>Archiver</a:t>
            </a:r>
            <a:r>
              <a:rPr lang="en-US" dirty="0" smtClean="0"/>
              <a:t> </a:t>
            </a:r>
            <a:r>
              <a:rPr lang="en-US" dirty="0"/>
              <a:t>Appliance? </a:t>
            </a:r>
            <a:r>
              <a:rPr lang="en-US" dirty="0" err="1"/>
              <a:t>WebOPI</a:t>
            </a:r>
            <a:r>
              <a:rPr lang="en-US" dirty="0"/>
              <a:t>? </a:t>
            </a:r>
            <a:r>
              <a:rPr lang="en-US" dirty="0" err="1"/>
              <a:t>iPad</a:t>
            </a:r>
            <a:r>
              <a:rPr lang="en-US" dirty="0"/>
              <a:t> </a:t>
            </a:r>
            <a:r>
              <a:rPr lang="en-US" dirty="0" smtClean="0"/>
              <a:t>control?</a:t>
            </a:r>
          </a:p>
          <a:p>
            <a:pPr lvl="1"/>
            <a:r>
              <a:rPr lang="en-US" dirty="0" smtClean="0"/>
              <a:t>Touch </a:t>
            </a:r>
            <a:r>
              <a:rPr lang="en-US" dirty="0"/>
              <a:t>screen on the Pi? (</a:t>
            </a:r>
            <a:r>
              <a:rPr lang="en-US" dirty="0" err="1"/>
              <a:t>PyDM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Compare results with beer design software </a:t>
            </a:r>
            <a:r>
              <a:rPr lang="en-US" dirty="0" smtClean="0"/>
              <a:t>and </a:t>
            </a:r>
            <a:r>
              <a:rPr lang="en-US" dirty="0" smtClean="0"/>
              <a:t>quantify repeatability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</p:spTree>
    <p:extLst>
      <p:ext uri="{BB962C8B-B14F-4D97-AF65-F5344CB8AC3E}">
        <p14:creationId xmlns:p14="http://schemas.microsoft.com/office/powerpoint/2010/main" val="22389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066800"/>
            <a:ext cx="7772400" cy="41148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EPICS </a:t>
            </a:r>
            <a:r>
              <a:rPr lang="en-US" sz="3200" i="1" dirty="0"/>
              <a:t>can control </a:t>
            </a:r>
            <a:r>
              <a:rPr lang="en-US" sz="3200" i="1" dirty="0" smtClean="0"/>
              <a:t>synchrotrons and telescopes. </a:t>
            </a:r>
            <a:r>
              <a:rPr lang="en-US" sz="3200" i="1" dirty="0"/>
              <a:t>But can it brew beer?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And WHY does someone spend thousands of dollars and hundreds of hours over </a:t>
            </a:r>
            <a:r>
              <a:rPr lang="en-US" sz="3200" i="1" strike="sngStrike" dirty="0" smtClean="0"/>
              <a:t>two</a:t>
            </a:r>
            <a:r>
              <a:rPr lang="en-US" sz="3200" i="1" dirty="0" smtClean="0"/>
              <a:t> four years to build a computer controlled beer brewing system</a:t>
            </a:r>
            <a:r>
              <a:rPr lang="en-US" sz="3200" i="1" dirty="0"/>
              <a:t> </a:t>
            </a:r>
            <a:r>
              <a:rPr lang="en-US" sz="3200" i="1" dirty="0" smtClean="0"/>
              <a:t>using EPICS?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and the Maker Ecosystem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EPICS solves the same problems for makers and physicists, even if the hardware being controlled is vastly different</a:t>
            </a:r>
          </a:p>
          <a:p>
            <a:r>
              <a:rPr lang="en-US" dirty="0" smtClean="0"/>
              <a:t>Both communities strongly value open source, customizable ecosystems</a:t>
            </a:r>
          </a:p>
          <a:p>
            <a:r>
              <a:rPr lang="en-US" dirty="0" smtClean="0"/>
              <a:t>Considerable crossover (Pi, </a:t>
            </a:r>
            <a:r>
              <a:rPr lang="en-US" dirty="0" err="1" smtClean="0"/>
              <a:t>Arduino</a:t>
            </a:r>
            <a:r>
              <a:rPr lang="en-US" dirty="0" smtClean="0"/>
              <a:t>) with the common maker hardware / software stack</a:t>
            </a:r>
          </a:p>
          <a:p>
            <a:r>
              <a:rPr lang="en-US" dirty="0" smtClean="0"/>
              <a:t>Both communities</a:t>
            </a:r>
            <a:r>
              <a:rPr lang="en-US" baseline="0" dirty="0" smtClean="0"/>
              <a:t> compliment each other with different perspectives</a:t>
            </a:r>
            <a:endParaRPr lang="en-US" dirty="0" smtClean="0"/>
          </a:p>
          <a:p>
            <a:r>
              <a:rPr lang="en-US" dirty="0" smtClean="0"/>
              <a:t>Physics and the maker movement strive to achieve the audacious!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</p:spTree>
    <p:extLst>
      <p:ext uri="{BB962C8B-B14F-4D97-AF65-F5344CB8AC3E}">
        <p14:creationId xmlns:p14="http://schemas.microsoft.com/office/powerpoint/2010/main" val="36811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and Beer! Any 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6" y="2634343"/>
            <a:ext cx="4894943" cy="367120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9200"/>
            <a:ext cx="5029200" cy="3771900"/>
          </a:xfrm>
        </p:spPr>
      </p:pic>
    </p:spTree>
    <p:extLst>
      <p:ext uri="{BB962C8B-B14F-4D97-AF65-F5344CB8AC3E}">
        <p14:creationId xmlns:p14="http://schemas.microsoft.com/office/powerpoint/2010/main" val="8132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Because Beer and Physics have a long and distinguished history!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young Albert Einstein, working for his family’s company </a:t>
            </a:r>
            <a:r>
              <a:rPr lang="de-DE" dirty="0"/>
              <a:t>Elektrotechnische Fabrik J. Einstein &amp; Cie</a:t>
            </a:r>
            <a:r>
              <a:rPr lang="en-US" dirty="0" smtClean="0"/>
              <a:t>, installed electricity for Munich’s oldest Oktoberfest beer tent.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Using EPICS to brew beer carries on this noble tradition!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Because Process Control!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Brewing depends on careful process control	</a:t>
            </a:r>
          </a:p>
          <a:p>
            <a:pPr lvl="1"/>
            <a:r>
              <a:rPr lang="en-US" dirty="0" smtClean="0"/>
              <a:t>Mash temperature and time control enzymes</a:t>
            </a:r>
          </a:p>
          <a:p>
            <a:pPr lvl="1"/>
            <a:r>
              <a:rPr lang="en-US" dirty="0" smtClean="0"/>
              <a:t>Goal: Temp. +/- 0.5 F</a:t>
            </a:r>
          </a:p>
          <a:p>
            <a:pPr lvl="1"/>
            <a:r>
              <a:rPr lang="en-US" dirty="0" smtClean="0"/>
              <a:t>Accurate</a:t>
            </a:r>
            <a:r>
              <a:rPr lang="en-US" baseline="0" dirty="0" smtClean="0"/>
              <a:t> w</a:t>
            </a:r>
            <a:r>
              <a:rPr lang="en-US" dirty="0" smtClean="0"/>
              <a:t>ater volume</a:t>
            </a:r>
          </a:p>
          <a:p>
            <a:pPr lvl="1"/>
            <a:r>
              <a:rPr lang="en-US" dirty="0" smtClean="0"/>
              <a:t>Boil-off rate</a:t>
            </a:r>
          </a:p>
          <a:p>
            <a:r>
              <a:rPr lang="en-US" dirty="0" smtClean="0"/>
              <a:t>Process control</a:t>
            </a:r>
            <a:r>
              <a:rPr lang="en-US" baseline="0" dirty="0" smtClean="0"/>
              <a:t> makes brewing repeatable</a:t>
            </a:r>
          </a:p>
          <a:p>
            <a:pPr lvl="1"/>
            <a:r>
              <a:rPr lang="en-US" dirty="0" smtClean="0"/>
              <a:t>Beer can be “designed” in software</a:t>
            </a:r>
          </a:p>
          <a:p>
            <a:pPr lvl="1"/>
            <a:r>
              <a:rPr lang="en-US" dirty="0" smtClean="0"/>
              <a:t>Better</a:t>
            </a:r>
            <a:r>
              <a:rPr lang="en-US" baseline="0" dirty="0" smtClean="0"/>
              <a:t> recipe development by reducing human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3584123" cy="207576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t="54998" r="27177"/>
          <a:stretch/>
        </p:blipFill>
        <p:spPr>
          <a:xfrm>
            <a:off x="5764078" y="1063444"/>
            <a:ext cx="2932084" cy="3432356"/>
          </a:xfrm>
        </p:spPr>
      </p:pic>
    </p:spTree>
    <p:extLst>
      <p:ext uri="{BB962C8B-B14F-4D97-AF65-F5344CB8AC3E}">
        <p14:creationId xmlns:p14="http://schemas.microsoft.com/office/powerpoint/2010/main" val="23653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</a:t>
            </a:r>
            <a:r>
              <a:rPr lang="en-US" dirty="0" err="1" smtClean="0"/>
              <a:t>Hackerspace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Hackerspaces</a:t>
            </a:r>
            <a:r>
              <a:rPr lang="en-US" dirty="0" smtClean="0"/>
              <a:t> / </a:t>
            </a:r>
            <a:r>
              <a:rPr lang="en-US" dirty="0" err="1" smtClean="0"/>
              <a:t>Makerspaces</a:t>
            </a:r>
            <a:r>
              <a:rPr lang="en-US" dirty="0" smtClean="0"/>
              <a:t> / Fab Labs provide:</a:t>
            </a:r>
          </a:p>
          <a:p>
            <a:pPr lvl="1"/>
            <a:r>
              <a:rPr lang="en-US" dirty="0" smtClean="0"/>
              <a:t>Tools (MIG and TIG welders, manual and CNC machining…)</a:t>
            </a:r>
          </a:p>
          <a:p>
            <a:pPr lvl="1"/>
            <a:r>
              <a:rPr lang="en-US" dirty="0" smtClean="0"/>
              <a:t>Community (people who like to teach what they know)</a:t>
            </a:r>
          </a:p>
          <a:p>
            <a:pPr lvl="1"/>
            <a:r>
              <a:rPr lang="en-US" dirty="0" smtClean="0"/>
              <a:t>Ecosystem of Open Source, Open Hardware</a:t>
            </a:r>
          </a:p>
          <a:p>
            <a:pPr lvl="2"/>
            <a:r>
              <a:rPr lang="en-US" dirty="0" err="1" smtClean="0"/>
              <a:t>Arduino</a:t>
            </a:r>
            <a:r>
              <a:rPr lang="en-US" dirty="0" smtClean="0"/>
              <a:t>, Raspberry Pi, </a:t>
            </a:r>
            <a:r>
              <a:rPr lang="en-US" dirty="0" err="1" smtClean="0"/>
              <a:t>BeagleBone</a:t>
            </a:r>
            <a:endParaRPr lang="en-US" dirty="0" smtClean="0"/>
          </a:p>
          <a:p>
            <a:pPr lvl="1"/>
            <a:r>
              <a:rPr lang="en-US" dirty="0" smtClean="0"/>
              <a:t>Commercial software that is free to makers:</a:t>
            </a:r>
          </a:p>
          <a:p>
            <a:pPr lvl="2"/>
            <a:r>
              <a:rPr lang="en-US" dirty="0" smtClean="0"/>
              <a:t>Fusion 360 (CAD/CAM), Eagle (PCB design)</a:t>
            </a:r>
          </a:p>
          <a:p>
            <a:pPr lvl="1"/>
            <a:r>
              <a:rPr lang="en-US" dirty="0" smtClean="0"/>
              <a:t>Encourage the audacious!</a:t>
            </a:r>
          </a:p>
          <a:p>
            <a:r>
              <a:rPr lang="en-US" dirty="0" smtClean="0"/>
              <a:t>I built this project at:</a:t>
            </a:r>
          </a:p>
          <a:p>
            <a:pPr lvl="1"/>
            <a:r>
              <a:rPr lang="en-US" dirty="0" smtClean="0"/>
              <a:t>Pumping Station: One (</a:t>
            </a:r>
            <a:r>
              <a:rPr lang="en-US" dirty="0"/>
              <a:t>location of brew </a:t>
            </a:r>
            <a:r>
              <a:rPr lang="en-US" dirty="0" smtClean="0"/>
              <a:t>club, welding, metal fabrication, assembly and testing)</a:t>
            </a:r>
          </a:p>
          <a:p>
            <a:pPr lvl="1"/>
            <a:r>
              <a:rPr lang="en-US" dirty="0" smtClean="0"/>
              <a:t>University of Chicago </a:t>
            </a:r>
            <a:r>
              <a:rPr lang="en-US" dirty="0" err="1" smtClean="0"/>
              <a:t>Polsky</a:t>
            </a:r>
            <a:r>
              <a:rPr lang="en-US" dirty="0" smtClean="0"/>
              <a:t> Center Fab Lab (software)</a:t>
            </a:r>
          </a:p>
          <a:p>
            <a:pPr lvl="1"/>
            <a:r>
              <a:rPr lang="en-US" dirty="0" smtClean="0"/>
              <a:t>Analytics Lounge (</a:t>
            </a:r>
            <a:r>
              <a:rPr lang="en-US" dirty="0" err="1" smtClean="0"/>
              <a:t>waterjet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Lately, a friend’s house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735" y="1772146"/>
            <a:ext cx="2677319" cy="200798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2200" y="1447800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rot="5400000">
            <a:off x="4813300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EPICS!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EPICS provides much of what I need out of the box</a:t>
            </a:r>
          </a:p>
          <a:p>
            <a:pPr lvl="1"/>
            <a:r>
              <a:rPr lang="en-US" dirty="0" smtClean="0"/>
              <a:t>Network protocol, code, and libraries</a:t>
            </a:r>
          </a:p>
          <a:p>
            <a:pPr lvl="1"/>
            <a:r>
              <a:rPr lang="en-US" dirty="0" smtClean="0"/>
              <a:t>Tools to construct operator control panels without writing GUI code</a:t>
            </a:r>
          </a:p>
          <a:p>
            <a:pPr lvl="1"/>
            <a:r>
              <a:rPr lang="en-US" dirty="0" smtClean="0"/>
              <a:t>Data archiving, web interface</a:t>
            </a:r>
          </a:p>
          <a:p>
            <a:r>
              <a:rPr lang="en-US" dirty="0" smtClean="0"/>
              <a:t>EPICS lets me focus on my hardware interface and control algorithms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38600" cy="365624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</p:spTree>
    <p:extLst>
      <p:ext uri="{BB962C8B-B14F-4D97-AF65-F5344CB8AC3E}">
        <p14:creationId xmlns:p14="http://schemas.microsoft.com/office/powerpoint/2010/main" val="19685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CiONtJ-XAAEk_-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1" r="8448" b="8839"/>
          <a:stretch/>
        </p:blipFill>
        <p:spPr bwMode="auto">
          <a:xfrm>
            <a:off x="6513271" y="1143000"/>
            <a:ext cx="240212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Science!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 a kid, I wanted to be a high energy physicist</a:t>
            </a:r>
          </a:p>
          <a:p>
            <a:pPr lvl="1"/>
            <a:r>
              <a:rPr lang="en-US" dirty="0" smtClean="0"/>
              <a:t>Lectures and tours at </a:t>
            </a:r>
            <a:r>
              <a:rPr lang="en-US" dirty="0" err="1" smtClean="0"/>
              <a:t>Fermilab</a:t>
            </a:r>
            <a:r>
              <a:rPr lang="en-US" dirty="0" smtClean="0"/>
              <a:t>, Argonne, working summers at a science museum, intern at CDF</a:t>
            </a:r>
          </a:p>
          <a:p>
            <a:r>
              <a:rPr lang="en-US" dirty="0" smtClean="0"/>
              <a:t>As an adult, I’m still fascinated by science</a:t>
            </a:r>
          </a:p>
          <a:p>
            <a:pPr lvl="1"/>
            <a:r>
              <a:rPr lang="en-US" dirty="0" smtClean="0"/>
              <a:t>APS open house in 2012 introduced me to EPICS</a:t>
            </a:r>
          </a:p>
          <a:p>
            <a:pPr lvl="1"/>
            <a:r>
              <a:rPr lang="en-US" dirty="0" smtClean="0"/>
              <a:t>EPICS </a:t>
            </a:r>
            <a:r>
              <a:rPr lang="en-US" dirty="0" smtClean="0"/>
              <a:t>community provided significant help and encouragement with this project and </a:t>
            </a:r>
            <a:r>
              <a:rPr lang="en-US" dirty="0" smtClean="0"/>
              <a:t>enabled access to BESSY II and BER </a:t>
            </a:r>
            <a:r>
              <a:rPr lang="en-US" dirty="0" smtClean="0"/>
              <a:t>II </a:t>
            </a:r>
            <a:r>
              <a:rPr lang="en-US" dirty="0" smtClean="0"/>
              <a:t>in 2015</a:t>
            </a:r>
          </a:p>
          <a:p>
            <a:pPr lvl="1"/>
            <a:r>
              <a:rPr lang="en-US" dirty="0" smtClean="0"/>
              <a:t>Presented at 2016 EPICS Conference at ORNL</a:t>
            </a:r>
          </a:p>
          <a:p>
            <a:r>
              <a:rPr lang="en-US" dirty="0" smtClean="0"/>
              <a:t>Analytics Lounge – making science accessible</a:t>
            </a:r>
          </a:p>
          <a:p>
            <a:pPr lvl="1"/>
            <a:r>
              <a:rPr lang="en-US" dirty="0" smtClean="0"/>
              <a:t>Scanning electron microscopy</a:t>
            </a:r>
            <a:r>
              <a:rPr lang="en-US" dirty="0"/>
              <a:t> </a:t>
            </a:r>
            <a:r>
              <a:rPr lang="en-US" dirty="0" smtClean="0"/>
              <a:t>and EDX, gamma and alpha spectroscopy, ICP-MS, </a:t>
            </a:r>
            <a:r>
              <a:rPr lang="en-US" dirty="0" err="1" smtClean="0"/>
              <a:t>pXRF</a:t>
            </a:r>
            <a:endParaRPr lang="en-US" dirty="0" smtClean="0"/>
          </a:p>
          <a:p>
            <a:pPr lvl="1"/>
            <a:r>
              <a:rPr lang="en-US" dirty="0" smtClean="0"/>
              <a:t>Currently looking for a home for our lab….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71" y="4001871"/>
            <a:ext cx="2402128" cy="179207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8"/>
          <a:stretch/>
        </p:blipFill>
        <p:spPr bwMode="auto">
          <a:xfrm>
            <a:off x="4406900" y="2057400"/>
            <a:ext cx="1905000" cy="26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Because Cold War and Nuclear History!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3528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 favorite vacation spots include Chernobyl, Hanford, US and Ukrainian nuclear missile museums</a:t>
            </a:r>
          </a:p>
          <a:p>
            <a:r>
              <a:rPr lang="en-US" dirty="0" smtClean="0"/>
              <a:t>I acquired panel indicator lights from two nuclear missile systems:</a:t>
            </a:r>
          </a:p>
          <a:p>
            <a:pPr lvl="1"/>
            <a:r>
              <a:rPr lang="en-US" dirty="0" smtClean="0"/>
              <a:t>Thor IRBM</a:t>
            </a:r>
          </a:p>
          <a:p>
            <a:pPr lvl="1"/>
            <a:r>
              <a:rPr lang="en-US" dirty="0" smtClean="0"/>
              <a:t>Minuteman I ICBM</a:t>
            </a:r>
          </a:p>
          <a:p>
            <a:r>
              <a:rPr lang="en-US" dirty="0" smtClean="0"/>
              <a:t>Swords to Plowshares – repurposing nuclear weapons systems parts for Beer!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r="21111"/>
          <a:stretch/>
        </p:blipFill>
        <p:spPr>
          <a:xfrm>
            <a:off x="3810000" y="3632200"/>
            <a:ext cx="2646923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0" y="4533900"/>
            <a:ext cx="2150533" cy="16129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46" y="914400"/>
            <a:ext cx="3880877" cy="2910658"/>
          </a:xfrm>
        </p:spPr>
      </p:pic>
    </p:spTree>
    <p:extLst>
      <p:ext uri="{BB962C8B-B14F-4D97-AF65-F5344CB8AC3E}">
        <p14:creationId xmlns:p14="http://schemas.microsoft.com/office/powerpoint/2010/main" val="3622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94472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6/14/2018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00375"/>
            <a:ext cx="2286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8288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9744</TotalTime>
  <Words>1242</Words>
  <Application>Microsoft Office PowerPoint</Application>
  <PresentationFormat>On-screen Show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Kegnote Address: EPICS, Brewing, and the Maker Ecosystem</vt:lpstr>
      <vt:lpstr>PowerPoint Presentation</vt:lpstr>
      <vt:lpstr>Because Beer and Physics have a long and distinguished history!</vt:lpstr>
      <vt:lpstr>Because Process Control!</vt:lpstr>
      <vt:lpstr>Because Hackerspace!</vt:lpstr>
      <vt:lpstr>Because EPICS!</vt:lpstr>
      <vt:lpstr>Because Science!</vt:lpstr>
      <vt:lpstr>Because Cold War and Nuclear History!</vt:lpstr>
      <vt:lpstr>System Overview</vt:lpstr>
      <vt:lpstr>EPICS System Design</vt:lpstr>
      <vt:lpstr>Control Electronics</vt:lpstr>
      <vt:lpstr>Correcting Overshoot</vt:lpstr>
      <vt:lpstr>Correcting Overshoot</vt:lpstr>
      <vt:lpstr>The Heat Exchanger Problem</vt:lpstr>
      <vt:lpstr>Improving Heat Exchanger Efficiency via Stirring</vt:lpstr>
      <vt:lpstr>calcout -&gt; Good Beer!</vt:lpstr>
      <vt:lpstr>Brewing an IOC IPA</vt:lpstr>
      <vt:lpstr>Brewing an IOC IPA</vt:lpstr>
      <vt:lpstr>Next Steps</vt:lpstr>
      <vt:lpstr>EPICS and the Maker Ecosystem</vt:lpstr>
      <vt:lpstr>EPICS and Beer! Any questions?</vt:lpstr>
    </vt:vector>
  </TitlesOfParts>
  <Company>Chicago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Yvette Garcia</dc:creator>
  <cp:lastModifiedBy>Ryan Pierce</cp:lastModifiedBy>
  <cp:revision>90</cp:revision>
  <dcterms:created xsi:type="dcterms:W3CDTF">2016-09-01T17:08:03Z</dcterms:created>
  <dcterms:modified xsi:type="dcterms:W3CDTF">2018-06-14T03:05:43Z</dcterms:modified>
</cp:coreProperties>
</file>