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3"/>
  </p:notesMasterIdLst>
  <p:sldIdLst>
    <p:sldId id="265" r:id="rId2"/>
    <p:sldId id="268" r:id="rId3"/>
    <p:sldId id="256" r:id="rId4"/>
    <p:sldId id="257" r:id="rId5"/>
    <p:sldId id="270" r:id="rId6"/>
    <p:sldId id="258" r:id="rId7"/>
    <p:sldId id="260" r:id="rId8"/>
    <p:sldId id="269" r:id="rId9"/>
    <p:sldId id="261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8E2F0-EF58-427A-AEA1-9951FA994270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F33A2-A510-4A51-A209-977AFF762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717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72A2F0E0-B162-48A3-BBAD-A8CC08144625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4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508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7082C202-BA29-4650-878E-73E3FA3EA8CF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6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682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9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60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38"/>
            <a:ext cx="2741084" cy="5854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4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17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624418" y="6453189"/>
            <a:ext cx="383963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/>
            <a:r>
              <a:rPr lang="en-US" altLang="en-US" sz="1000" b="1">
                <a:solidFill>
                  <a:srgbClr val="A6A6A6"/>
                </a:solidFill>
              </a:rPr>
              <a:t>Control Systems Group | 27 April 2016</a:t>
            </a:r>
            <a:endParaRPr lang="en-GB" altLang="en-US" sz="1000" b="1">
              <a:solidFill>
                <a:srgbClr val="A6A6A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66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3718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4964"/>
            <a:ext cx="5382684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604964"/>
            <a:ext cx="53848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34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188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1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1655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051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963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4576"/>
            <a:ext cx="11684000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274638"/>
            <a:ext cx="10970684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4"/>
            <a:ext cx="10970684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9" name="Title 1"/>
          <p:cNvSpPr txBox="1">
            <a:spLocks/>
          </p:cNvSpPr>
          <p:nvPr userDrawn="1"/>
        </p:nvSpPr>
        <p:spPr bwMode="auto">
          <a:xfrm>
            <a:off x="624418" y="6453189"/>
            <a:ext cx="383963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/>
            <a:r>
              <a:rPr lang="en-US" altLang="en-US" sz="1000" b="1" dirty="0">
                <a:solidFill>
                  <a:srgbClr val="A6A6A6"/>
                </a:solidFill>
              </a:rPr>
              <a:t>Control Systems Group | </a:t>
            </a:r>
            <a:r>
              <a:rPr lang="en-US" altLang="en-US" sz="1000" b="1" smtClean="0">
                <a:solidFill>
                  <a:srgbClr val="A6A6A6"/>
                </a:solidFill>
              </a:rPr>
              <a:t>14 June 2018</a:t>
            </a:r>
            <a:endParaRPr lang="en-GB" altLang="en-US" sz="1000" b="1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20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dls-controls/pmac/blob/master/docs/source/migration.rst" TargetMode="External"/><Relationship Id="rId2" Type="http://schemas.openxmlformats.org/officeDocument/2006/relationships/hyperlink" Target="https://github.com/dls-controls/pma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dirty="0" err="1" smtClean="0"/>
              <a:t>pmac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 model III driver for trajectory scanning on </a:t>
            </a:r>
            <a:r>
              <a:rPr lang="en-GB" dirty="0" smtClean="0"/>
              <a:t>Delta </a:t>
            </a:r>
            <a:r>
              <a:rPr lang="en-GB" dirty="0" smtClean="0"/>
              <a:t>Tau PMAC systems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405051" y="5826034"/>
            <a:ext cx="5094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Edmund Warrick, Diamond Light Source</a:t>
            </a:r>
          </a:p>
        </p:txBody>
      </p:sp>
    </p:spTree>
    <p:extLst>
      <p:ext uri="{BB962C8B-B14F-4D97-AF65-F5344CB8AC3E}">
        <p14:creationId xmlns:p14="http://schemas.microsoft.com/office/powerpoint/2010/main" val="12028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Trajectory Scan – Velocity modes</a:t>
            </a:r>
          </a:p>
        </p:txBody>
      </p:sp>
      <p:sp>
        <p:nvSpPr>
          <p:cNvPr id="11268" name="Espace réservé du contenu 1"/>
          <p:cNvSpPr>
            <a:spLocks noGrp="1"/>
          </p:cNvSpPr>
          <p:nvPr/>
        </p:nvSpPr>
        <p:spPr bwMode="auto">
          <a:xfrm>
            <a:off x="1867265" y="1690688"/>
            <a:ext cx="9063037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>
              <a:spcAft>
                <a:spcPts val="1425"/>
              </a:spcAft>
              <a:defRPr sz="320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spcAft>
                <a:spcPts val="1138"/>
              </a:spcAft>
              <a:defRPr sz="280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spcAft>
                <a:spcPts val="850"/>
              </a:spcAft>
              <a:defRPr sz="240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spcAft>
                <a:spcPts val="575"/>
              </a:spcAft>
              <a:defRPr sz="200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spcAft>
                <a:spcPts val="288"/>
              </a:spcAft>
              <a:defRPr sz="200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 3" pitchFamily="18" charset="2"/>
              <a:buChar char=""/>
            </a:pPr>
            <a:endParaRPr kumimoji="1" lang="fr-FR" altLang="en-US" sz="200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718819" y="1902474"/>
            <a:ext cx="2935705" cy="1116594"/>
            <a:chOff x="5470358" y="3060887"/>
            <a:chExt cx="2262690" cy="741093"/>
          </a:xfrm>
        </p:grpSpPr>
        <p:grpSp>
          <p:nvGrpSpPr>
            <p:cNvPr id="6" name="Group 5"/>
            <p:cNvGrpSpPr/>
            <p:nvPr/>
          </p:nvGrpSpPr>
          <p:grpSpPr>
            <a:xfrm>
              <a:off x="6538230" y="3060887"/>
              <a:ext cx="1150857" cy="248902"/>
              <a:chOff x="3095836" y="4831073"/>
              <a:chExt cx="1440160" cy="841149"/>
            </a:xfrm>
          </p:grpSpPr>
          <p:sp>
            <p:nvSpPr>
              <p:cNvPr id="7" name="Right Arrow 6"/>
              <p:cNvSpPr/>
              <p:nvPr/>
            </p:nvSpPr>
            <p:spPr bwMode="auto">
              <a:xfrm>
                <a:off x="3095836" y="5265083"/>
                <a:ext cx="1440160" cy="407139"/>
              </a:xfrm>
              <a:prstGeom prst="rightArrow">
                <a:avLst>
                  <a:gd name="adj1" fmla="val 46463"/>
                  <a:gd name="adj2" fmla="val 42583"/>
                </a:avLst>
              </a:prstGeom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GB" sz="1400" b="0" i="0" u="none" strike="noStrike" cap="none" normalizeH="0" baseline="0" dirty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+mn-lt"/>
                </a:endParaRPr>
              </a:p>
            </p:txBody>
          </p:sp>
          <p:sp>
            <p:nvSpPr>
              <p:cNvPr id="8" name="Content Placeholder 15"/>
              <p:cNvSpPr txBox="1">
                <a:spLocks/>
              </p:cNvSpPr>
              <p:nvPr/>
            </p:nvSpPr>
            <p:spPr bwMode="auto">
              <a:xfrm>
                <a:off x="3095836" y="4831073"/>
                <a:ext cx="1440159" cy="3247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marL="0" indent="0" algn="l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rgbClr val="FFFF66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1800">
                    <a:solidFill>
                      <a:srgbClr val="FFFF66"/>
                    </a:solidFill>
                    <a:latin typeface="+mn-lt"/>
                    <a:cs typeface="+mn-cs"/>
                  </a:defRPr>
                </a:lvl2pPr>
                <a:lvl3pPr marL="914400" indent="0" algn="l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1600">
                    <a:solidFill>
                      <a:srgbClr val="FFFF66"/>
                    </a:solidFill>
                    <a:latin typeface="+mn-lt"/>
                    <a:cs typeface="+mn-cs"/>
                  </a:defRPr>
                </a:lvl3pPr>
                <a:lvl4pPr marL="1371600" indent="0" algn="l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1400">
                    <a:solidFill>
                      <a:srgbClr val="FFFF66"/>
                    </a:solidFill>
                    <a:latin typeface="+mn-lt"/>
                    <a:cs typeface="+mn-cs"/>
                  </a:defRPr>
                </a:lvl4pPr>
                <a:lvl5pPr marL="1828800" indent="0" algn="l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1400">
                    <a:solidFill>
                      <a:srgbClr val="FFFF66"/>
                    </a:solidFill>
                    <a:latin typeface="+mn-lt"/>
                    <a:cs typeface="+mn-cs"/>
                  </a:defRPr>
                </a:lvl5pPr>
                <a:lvl6pPr marL="2286000" indent="0" algn="l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1400">
                    <a:solidFill>
                      <a:srgbClr val="FFFF66"/>
                    </a:solidFill>
                    <a:latin typeface="+mn-lt"/>
                    <a:cs typeface="+mn-cs"/>
                  </a:defRPr>
                </a:lvl6pPr>
                <a:lvl7pPr marL="2743200" indent="0" algn="l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1400">
                    <a:solidFill>
                      <a:srgbClr val="FFFF66"/>
                    </a:solidFill>
                    <a:latin typeface="+mn-lt"/>
                    <a:cs typeface="+mn-cs"/>
                  </a:defRPr>
                </a:lvl7pPr>
                <a:lvl8pPr marL="3200400" indent="0" algn="l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1400">
                    <a:solidFill>
                      <a:srgbClr val="FFFF66"/>
                    </a:solidFill>
                    <a:latin typeface="+mn-lt"/>
                    <a:cs typeface="+mn-cs"/>
                  </a:defRPr>
                </a:lvl8pPr>
                <a:lvl9pPr marL="3657600" indent="0" algn="l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1400">
                    <a:solidFill>
                      <a:srgbClr val="FFFF66"/>
                    </a:solidFill>
                    <a:latin typeface="+mn-lt"/>
                    <a:cs typeface="+mn-cs"/>
                  </a:defRPr>
                </a:lvl9pPr>
              </a:lstStyle>
              <a:p>
                <a:pPr algn="ctr"/>
                <a:r>
                  <a:rPr lang="en-GB" sz="1400" b="1" dirty="0">
                    <a:solidFill>
                      <a:schemeClr val="tx1"/>
                    </a:solidFill>
                  </a:rPr>
                  <a:t>Velocity </a:t>
                </a:r>
                <a:r>
                  <a:rPr lang="en-GB" sz="1400" b="1" dirty="0" smtClean="0">
                    <a:solidFill>
                      <a:schemeClr val="tx1"/>
                    </a:solidFill>
                  </a:rPr>
                  <a:t>Vector</a:t>
                </a:r>
                <a:endParaRPr lang="en-GB" sz="14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470358" y="3400927"/>
              <a:ext cx="2262690" cy="401053"/>
              <a:chOff x="997260" y="3278603"/>
              <a:chExt cx="5662972" cy="1355334"/>
            </a:xfrm>
          </p:grpSpPr>
          <p:sp>
            <p:nvSpPr>
              <p:cNvPr id="10" name="Flowchart: Connector 9"/>
              <p:cNvSpPr/>
              <p:nvPr/>
            </p:nvSpPr>
            <p:spPr bwMode="auto">
              <a:xfrm>
                <a:off x="4968044" y="4381909"/>
                <a:ext cx="252028" cy="252028"/>
              </a:xfrm>
              <a:prstGeom prst="flowChartConnector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cxnSp>
            <p:nvCxnSpPr>
              <p:cNvPr id="11" name="Straight Arrow Connector 10"/>
              <p:cNvCxnSpPr>
                <a:stCxn id="20" idx="6"/>
                <a:endCxn id="22" idx="2"/>
              </p:cNvCxnSpPr>
              <p:nvPr/>
            </p:nvCxnSpPr>
            <p:spPr bwMode="auto">
              <a:xfrm>
                <a:off x="3779912" y="3404617"/>
                <a:ext cx="1188132" cy="0"/>
              </a:xfrm>
              <a:prstGeom prst="straightConnector1">
                <a:avLst/>
              </a:prstGeom>
              <a:solidFill>
                <a:srgbClr val="00B8FF"/>
              </a:solidFill>
              <a:ln w="2857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2" name="Straight Arrow Connector 11"/>
              <p:cNvCxnSpPr>
                <a:stCxn id="22" idx="6"/>
                <a:endCxn id="23" idx="2"/>
              </p:cNvCxnSpPr>
              <p:nvPr/>
            </p:nvCxnSpPr>
            <p:spPr bwMode="auto">
              <a:xfrm>
                <a:off x="5220072" y="3404617"/>
                <a:ext cx="1188132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3" name="Straight Arrow Connector 12"/>
              <p:cNvCxnSpPr>
                <a:stCxn id="24" idx="2"/>
                <a:endCxn id="10" idx="6"/>
              </p:cNvCxnSpPr>
              <p:nvPr/>
            </p:nvCxnSpPr>
            <p:spPr bwMode="auto">
              <a:xfrm flipH="1">
                <a:off x="5220072" y="4507923"/>
                <a:ext cx="1188132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4" name="Flowchart: Connector 13"/>
              <p:cNvSpPr/>
              <p:nvPr/>
            </p:nvSpPr>
            <p:spPr bwMode="auto">
              <a:xfrm>
                <a:off x="2087724" y="3278603"/>
                <a:ext cx="252028" cy="252028"/>
              </a:xfrm>
              <a:prstGeom prst="flowChartConnector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cxnSp>
            <p:nvCxnSpPr>
              <p:cNvPr id="15" name="Straight Arrow Connector 14"/>
              <p:cNvCxnSpPr>
                <a:stCxn id="14" idx="6"/>
                <a:endCxn id="20" idx="2"/>
              </p:cNvCxnSpPr>
              <p:nvPr/>
            </p:nvCxnSpPr>
            <p:spPr bwMode="auto">
              <a:xfrm>
                <a:off x="2339752" y="3404617"/>
                <a:ext cx="1188132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6" name="Flowchart: Connector 15"/>
              <p:cNvSpPr/>
              <p:nvPr/>
            </p:nvSpPr>
            <p:spPr bwMode="auto">
              <a:xfrm>
                <a:off x="3527884" y="4381909"/>
                <a:ext cx="252028" cy="252028"/>
              </a:xfrm>
              <a:prstGeom prst="flowChartConnector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17" name="Flowchart: Connector 16"/>
              <p:cNvSpPr/>
              <p:nvPr/>
            </p:nvSpPr>
            <p:spPr bwMode="auto">
              <a:xfrm>
                <a:off x="2087724" y="4381909"/>
                <a:ext cx="252028" cy="252028"/>
              </a:xfrm>
              <a:prstGeom prst="flowChartConnector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cxnSp>
            <p:nvCxnSpPr>
              <p:cNvPr id="18" name="Straight Arrow Connector 17"/>
              <p:cNvCxnSpPr>
                <a:stCxn id="10" idx="2"/>
                <a:endCxn id="16" idx="6"/>
              </p:cNvCxnSpPr>
              <p:nvPr/>
            </p:nvCxnSpPr>
            <p:spPr bwMode="auto">
              <a:xfrm flipH="1">
                <a:off x="3779912" y="4507923"/>
                <a:ext cx="1188132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9" name="Straight Arrow Connector 18"/>
              <p:cNvCxnSpPr>
                <a:stCxn id="16" idx="2"/>
                <a:endCxn id="17" idx="6"/>
              </p:cNvCxnSpPr>
              <p:nvPr/>
            </p:nvCxnSpPr>
            <p:spPr bwMode="auto">
              <a:xfrm flipH="1">
                <a:off x="2339752" y="4507923"/>
                <a:ext cx="1188132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0" name="Flowchart: Connector 19"/>
              <p:cNvSpPr/>
              <p:nvPr/>
            </p:nvSpPr>
            <p:spPr bwMode="auto">
              <a:xfrm>
                <a:off x="3527884" y="3278603"/>
                <a:ext cx="252028" cy="252028"/>
              </a:xfrm>
              <a:prstGeom prst="flowChartConnector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22" name="Flowchart: Connector 21"/>
              <p:cNvSpPr/>
              <p:nvPr/>
            </p:nvSpPr>
            <p:spPr bwMode="auto">
              <a:xfrm>
                <a:off x="4968044" y="3278603"/>
                <a:ext cx="252028" cy="252028"/>
              </a:xfrm>
              <a:prstGeom prst="flowChartConnector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23" name="Flowchart: Connector 22"/>
              <p:cNvSpPr/>
              <p:nvPr/>
            </p:nvSpPr>
            <p:spPr bwMode="auto">
              <a:xfrm>
                <a:off x="6408204" y="3278603"/>
                <a:ext cx="252028" cy="252028"/>
              </a:xfrm>
              <a:prstGeom prst="flowChartConnector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" name="Flowchart: Connector 23"/>
              <p:cNvSpPr/>
              <p:nvPr/>
            </p:nvSpPr>
            <p:spPr bwMode="auto">
              <a:xfrm>
                <a:off x="6408204" y="4381909"/>
                <a:ext cx="252028" cy="252028"/>
              </a:xfrm>
              <a:prstGeom prst="flowChartConnector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cxnSp>
            <p:nvCxnSpPr>
              <p:cNvPr id="25" name="Straight Arrow Connector 24"/>
              <p:cNvCxnSpPr>
                <a:stCxn id="23" idx="4"/>
                <a:endCxn id="24" idx="0"/>
              </p:cNvCxnSpPr>
              <p:nvPr/>
            </p:nvCxnSpPr>
            <p:spPr bwMode="auto">
              <a:xfrm>
                <a:off x="6534218" y="3530631"/>
                <a:ext cx="0" cy="85127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6" name="Straight Arrow Connector 25"/>
              <p:cNvCxnSpPr>
                <a:stCxn id="17" idx="2"/>
              </p:cNvCxnSpPr>
              <p:nvPr/>
            </p:nvCxnSpPr>
            <p:spPr bwMode="auto">
              <a:xfrm flipH="1">
                <a:off x="997260" y="4507923"/>
                <a:ext cx="109046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accent1"/>
                </a:solidFill>
                <a:prstDash val="dash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7" name="Straight Arrow Connector 26"/>
              <p:cNvCxnSpPr>
                <a:endCxn id="14" idx="2"/>
              </p:cNvCxnSpPr>
              <p:nvPr/>
            </p:nvCxnSpPr>
            <p:spPr bwMode="auto">
              <a:xfrm>
                <a:off x="1008373" y="3404617"/>
                <a:ext cx="1079351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accent1"/>
                </a:solidFill>
                <a:prstDash val="dash"/>
                <a:round/>
                <a:headEnd type="none" w="med" len="med"/>
                <a:tailEnd type="arrow"/>
              </a:ln>
              <a:effectLst/>
            </p:spPr>
          </p:cxnSp>
        </p:grpSp>
      </p:grpSp>
      <p:grpSp>
        <p:nvGrpSpPr>
          <p:cNvPr id="29" name="Group 28"/>
          <p:cNvGrpSpPr/>
          <p:nvPr/>
        </p:nvGrpSpPr>
        <p:grpSpPr>
          <a:xfrm>
            <a:off x="2704454" y="3945024"/>
            <a:ext cx="4040497" cy="840949"/>
            <a:chOff x="2686723" y="3121927"/>
            <a:chExt cx="7895219" cy="1793406"/>
          </a:xfrm>
        </p:grpSpPr>
        <p:sp>
          <p:nvSpPr>
            <p:cNvPr id="30" name="Right Arrow 29"/>
            <p:cNvSpPr/>
            <p:nvPr/>
          </p:nvSpPr>
          <p:spPr bwMode="auto">
            <a:xfrm rot="2107875">
              <a:off x="7840793" y="3195527"/>
              <a:ext cx="1440160" cy="407139"/>
            </a:xfrm>
            <a:prstGeom prst="rightArrow">
              <a:avLst>
                <a:gd name="adj1" fmla="val 46463"/>
                <a:gd name="adj2" fmla="val 42583"/>
              </a:avLst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latin typeface="+mn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888327" y="3499002"/>
              <a:ext cx="1693615" cy="6563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GB" sz="1400" dirty="0"/>
            </a:p>
          </p:txBody>
        </p:sp>
        <p:sp>
          <p:nvSpPr>
            <p:cNvPr id="32" name="Right Arrow 31"/>
            <p:cNvSpPr/>
            <p:nvPr/>
          </p:nvSpPr>
          <p:spPr bwMode="auto">
            <a:xfrm>
              <a:off x="7585931" y="3121927"/>
              <a:ext cx="1440160" cy="407139"/>
            </a:xfrm>
            <a:prstGeom prst="rightArrow">
              <a:avLst>
                <a:gd name="adj1" fmla="val 46463"/>
                <a:gd name="adj2" fmla="val 42583"/>
              </a:avLst>
            </a:prstGeom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latin typeface="+mn-lt"/>
              </a:endParaRPr>
            </a:p>
          </p:txBody>
        </p:sp>
        <p:sp>
          <p:nvSpPr>
            <p:cNvPr id="33" name="Flowchart: Connector 32"/>
            <p:cNvSpPr/>
            <p:nvPr/>
          </p:nvSpPr>
          <p:spPr bwMode="auto">
            <a:xfrm>
              <a:off x="6657507" y="4663305"/>
              <a:ext cx="252028" cy="252028"/>
            </a:xfrm>
            <a:prstGeom prst="flowChartConnector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cxnSp>
          <p:nvCxnSpPr>
            <p:cNvPr id="34" name="Straight Arrow Connector 33"/>
            <p:cNvCxnSpPr>
              <a:stCxn id="43" idx="6"/>
              <a:endCxn id="44" idx="2"/>
            </p:cNvCxnSpPr>
            <p:nvPr/>
          </p:nvCxnSpPr>
          <p:spPr bwMode="auto">
            <a:xfrm>
              <a:off x="5469375" y="3686013"/>
              <a:ext cx="1188132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>
              <a:stCxn id="44" idx="6"/>
              <a:endCxn id="45" idx="2"/>
            </p:cNvCxnSpPr>
            <p:nvPr/>
          </p:nvCxnSpPr>
          <p:spPr bwMode="auto">
            <a:xfrm>
              <a:off x="6909535" y="3686013"/>
              <a:ext cx="1188132" cy="0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" name="Straight Arrow Connector 35"/>
            <p:cNvCxnSpPr>
              <a:stCxn id="46" idx="2"/>
              <a:endCxn id="33" idx="6"/>
            </p:cNvCxnSpPr>
            <p:nvPr/>
          </p:nvCxnSpPr>
          <p:spPr bwMode="auto">
            <a:xfrm flipH="1">
              <a:off x="6909535" y="4789319"/>
              <a:ext cx="11881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Flowchart: Connector 36"/>
            <p:cNvSpPr/>
            <p:nvPr/>
          </p:nvSpPr>
          <p:spPr bwMode="auto">
            <a:xfrm>
              <a:off x="3777187" y="3559999"/>
              <a:ext cx="252028" cy="252028"/>
            </a:xfrm>
            <a:prstGeom prst="flowChartConnector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cxnSp>
          <p:nvCxnSpPr>
            <p:cNvPr id="38" name="Straight Arrow Connector 37"/>
            <p:cNvCxnSpPr>
              <a:stCxn id="37" idx="6"/>
              <a:endCxn id="43" idx="2"/>
            </p:cNvCxnSpPr>
            <p:nvPr/>
          </p:nvCxnSpPr>
          <p:spPr bwMode="auto">
            <a:xfrm>
              <a:off x="4029215" y="3686013"/>
              <a:ext cx="11881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9" name="Flowchart: Connector 38"/>
            <p:cNvSpPr/>
            <p:nvPr/>
          </p:nvSpPr>
          <p:spPr bwMode="auto">
            <a:xfrm>
              <a:off x="5217347" y="4663305"/>
              <a:ext cx="252028" cy="252028"/>
            </a:xfrm>
            <a:prstGeom prst="flowChartConnector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40" name="Flowchart: Connector 39"/>
            <p:cNvSpPr/>
            <p:nvPr/>
          </p:nvSpPr>
          <p:spPr bwMode="auto">
            <a:xfrm>
              <a:off x="3777187" y="4663305"/>
              <a:ext cx="252028" cy="252028"/>
            </a:xfrm>
            <a:prstGeom prst="flowChartConnector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cxnSp>
          <p:nvCxnSpPr>
            <p:cNvPr id="41" name="Straight Arrow Connector 40"/>
            <p:cNvCxnSpPr>
              <a:stCxn id="33" idx="2"/>
              <a:endCxn id="39" idx="6"/>
            </p:cNvCxnSpPr>
            <p:nvPr/>
          </p:nvCxnSpPr>
          <p:spPr bwMode="auto">
            <a:xfrm flipH="1">
              <a:off x="5469375" y="4789319"/>
              <a:ext cx="11881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Straight Arrow Connector 41"/>
            <p:cNvCxnSpPr>
              <a:stCxn id="39" idx="2"/>
              <a:endCxn id="40" idx="6"/>
            </p:cNvCxnSpPr>
            <p:nvPr/>
          </p:nvCxnSpPr>
          <p:spPr bwMode="auto">
            <a:xfrm flipH="1">
              <a:off x="4029215" y="4789319"/>
              <a:ext cx="11881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Flowchart: Connector 42"/>
            <p:cNvSpPr/>
            <p:nvPr/>
          </p:nvSpPr>
          <p:spPr bwMode="auto">
            <a:xfrm>
              <a:off x="5217347" y="3559999"/>
              <a:ext cx="252028" cy="252028"/>
            </a:xfrm>
            <a:prstGeom prst="flowChartConnector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44" name="Flowchart: Connector 43"/>
            <p:cNvSpPr/>
            <p:nvPr/>
          </p:nvSpPr>
          <p:spPr bwMode="auto">
            <a:xfrm>
              <a:off x="6657507" y="3559999"/>
              <a:ext cx="252028" cy="252028"/>
            </a:xfrm>
            <a:prstGeom prst="flowChartConnector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45" name="Flowchart: Connector 44"/>
            <p:cNvSpPr/>
            <p:nvPr/>
          </p:nvSpPr>
          <p:spPr bwMode="auto">
            <a:xfrm>
              <a:off x="8097667" y="3559999"/>
              <a:ext cx="252028" cy="252028"/>
            </a:xfrm>
            <a:prstGeom prst="flowChartConnector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Flowchart: Connector 45"/>
            <p:cNvSpPr/>
            <p:nvPr/>
          </p:nvSpPr>
          <p:spPr bwMode="auto">
            <a:xfrm>
              <a:off x="8097667" y="4663305"/>
              <a:ext cx="252028" cy="252028"/>
            </a:xfrm>
            <a:prstGeom prst="flowChartConnector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cxnSp>
          <p:nvCxnSpPr>
            <p:cNvPr id="47" name="Straight Arrow Connector 46"/>
            <p:cNvCxnSpPr>
              <a:stCxn id="45" idx="4"/>
              <a:endCxn id="46" idx="0"/>
            </p:cNvCxnSpPr>
            <p:nvPr/>
          </p:nvCxnSpPr>
          <p:spPr bwMode="auto">
            <a:xfrm>
              <a:off x="8223681" y="3812027"/>
              <a:ext cx="0" cy="85127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8" name="Straight Arrow Connector 47"/>
            <p:cNvCxnSpPr>
              <a:stCxn id="40" idx="2"/>
            </p:cNvCxnSpPr>
            <p:nvPr/>
          </p:nvCxnSpPr>
          <p:spPr bwMode="auto">
            <a:xfrm flipH="1">
              <a:off x="2686723" y="4789319"/>
              <a:ext cx="109046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9" name="Straight Arrow Connector 48"/>
            <p:cNvCxnSpPr>
              <a:endCxn id="37" idx="2"/>
            </p:cNvCxnSpPr>
            <p:nvPr/>
          </p:nvCxnSpPr>
          <p:spPr bwMode="auto">
            <a:xfrm>
              <a:off x="2697836" y="3686013"/>
              <a:ext cx="107935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7875770" y="2347361"/>
            <a:ext cx="3362498" cy="796849"/>
            <a:chOff x="2721659" y="3531152"/>
            <a:chExt cx="6435306" cy="1738529"/>
          </a:xfrm>
        </p:grpSpPr>
        <p:sp>
          <p:nvSpPr>
            <p:cNvPr id="51" name="Right Arrow 50"/>
            <p:cNvSpPr/>
            <p:nvPr/>
          </p:nvSpPr>
          <p:spPr bwMode="auto">
            <a:xfrm rot="10800000">
              <a:off x="7534231" y="4862542"/>
              <a:ext cx="1440160" cy="407139"/>
            </a:xfrm>
            <a:prstGeom prst="rightArrow">
              <a:avLst>
                <a:gd name="adj1" fmla="val 46463"/>
                <a:gd name="adj2" fmla="val 42583"/>
              </a:avLst>
            </a:prstGeom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latin typeface="+mn-lt"/>
              </a:endParaRPr>
            </a:p>
          </p:txBody>
        </p:sp>
        <p:sp>
          <p:nvSpPr>
            <p:cNvPr id="52" name="Right Arrow 51"/>
            <p:cNvSpPr/>
            <p:nvPr/>
          </p:nvSpPr>
          <p:spPr bwMode="auto">
            <a:xfrm rot="8578367">
              <a:off x="7793041" y="4834980"/>
              <a:ext cx="1363924" cy="407139"/>
            </a:xfrm>
            <a:prstGeom prst="rightArrow">
              <a:avLst>
                <a:gd name="adj1" fmla="val 46463"/>
                <a:gd name="adj2" fmla="val 42583"/>
              </a:avLst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latin typeface="+mn-lt"/>
              </a:endParaRPr>
            </a:p>
          </p:txBody>
        </p:sp>
        <p:sp>
          <p:nvSpPr>
            <p:cNvPr id="53" name="Right Arrow 52"/>
            <p:cNvSpPr/>
            <p:nvPr/>
          </p:nvSpPr>
          <p:spPr bwMode="auto">
            <a:xfrm rot="5400000">
              <a:off x="8188824" y="4584621"/>
              <a:ext cx="941399" cy="407139"/>
            </a:xfrm>
            <a:prstGeom prst="rightArrow">
              <a:avLst>
                <a:gd name="adj1" fmla="val 46463"/>
                <a:gd name="adj2" fmla="val 42583"/>
              </a:avLst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latin typeface="+mn-lt"/>
              </a:endParaRPr>
            </a:p>
          </p:txBody>
        </p:sp>
        <p:sp>
          <p:nvSpPr>
            <p:cNvPr id="54" name="Flowchart: Connector 53"/>
            <p:cNvSpPr/>
            <p:nvPr/>
          </p:nvSpPr>
          <p:spPr bwMode="auto">
            <a:xfrm>
              <a:off x="6692443" y="4634458"/>
              <a:ext cx="252028" cy="252028"/>
            </a:xfrm>
            <a:prstGeom prst="flowChartConnector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cxnSp>
          <p:nvCxnSpPr>
            <p:cNvPr id="55" name="Straight Arrow Connector 54"/>
            <p:cNvCxnSpPr>
              <a:stCxn id="64" idx="6"/>
              <a:endCxn id="65" idx="2"/>
            </p:cNvCxnSpPr>
            <p:nvPr/>
          </p:nvCxnSpPr>
          <p:spPr bwMode="auto">
            <a:xfrm>
              <a:off x="5504311" y="3657166"/>
              <a:ext cx="1188132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6" name="Straight Arrow Connector 55"/>
            <p:cNvCxnSpPr>
              <a:stCxn id="65" idx="6"/>
              <a:endCxn id="66" idx="2"/>
            </p:cNvCxnSpPr>
            <p:nvPr/>
          </p:nvCxnSpPr>
          <p:spPr bwMode="auto">
            <a:xfrm>
              <a:off x="6944471" y="3657166"/>
              <a:ext cx="11881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7" name="Straight Arrow Connector 56"/>
            <p:cNvCxnSpPr>
              <a:stCxn id="67" idx="2"/>
              <a:endCxn id="54" idx="6"/>
            </p:cNvCxnSpPr>
            <p:nvPr/>
          </p:nvCxnSpPr>
          <p:spPr bwMode="auto">
            <a:xfrm flipH="1">
              <a:off x="6944471" y="4760472"/>
              <a:ext cx="11881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8" name="Flowchart: Connector 57"/>
            <p:cNvSpPr/>
            <p:nvPr/>
          </p:nvSpPr>
          <p:spPr bwMode="auto">
            <a:xfrm>
              <a:off x="3812123" y="3531152"/>
              <a:ext cx="252028" cy="252028"/>
            </a:xfrm>
            <a:prstGeom prst="flowChartConnector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cxnSp>
          <p:nvCxnSpPr>
            <p:cNvPr id="59" name="Straight Arrow Connector 58"/>
            <p:cNvCxnSpPr>
              <a:stCxn id="58" idx="6"/>
              <a:endCxn id="64" idx="2"/>
            </p:cNvCxnSpPr>
            <p:nvPr/>
          </p:nvCxnSpPr>
          <p:spPr bwMode="auto">
            <a:xfrm>
              <a:off x="4064151" y="3657166"/>
              <a:ext cx="11881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0" name="Flowchart: Connector 59"/>
            <p:cNvSpPr/>
            <p:nvPr/>
          </p:nvSpPr>
          <p:spPr bwMode="auto">
            <a:xfrm>
              <a:off x="5252283" y="4634458"/>
              <a:ext cx="252028" cy="252028"/>
            </a:xfrm>
            <a:prstGeom prst="flowChartConnector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61" name="Flowchart: Connector 60"/>
            <p:cNvSpPr/>
            <p:nvPr/>
          </p:nvSpPr>
          <p:spPr bwMode="auto">
            <a:xfrm>
              <a:off x="3812123" y="4634458"/>
              <a:ext cx="252028" cy="252028"/>
            </a:xfrm>
            <a:prstGeom prst="flowChartConnector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cxnSp>
          <p:nvCxnSpPr>
            <p:cNvPr id="62" name="Straight Arrow Connector 61"/>
            <p:cNvCxnSpPr>
              <a:stCxn id="54" idx="2"/>
              <a:endCxn id="60" idx="6"/>
            </p:cNvCxnSpPr>
            <p:nvPr/>
          </p:nvCxnSpPr>
          <p:spPr bwMode="auto">
            <a:xfrm flipH="1">
              <a:off x="5504311" y="4760472"/>
              <a:ext cx="11881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3" name="Straight Arrow Connector 62"/>
            <p:cNvCxnSpPr>
              <a:stCxn id="60" idx="2"/>
              <a:endCxn id="61" idx="6"/>
            </p:cNvCxnSpPr>
            <p:nvPr/>
          </p:nvCxnSpPr>
          <p:spPr bwMode="auto">
            <a:xfrm flipH="1">
              <a:off x="4064151" y="4760472"/>
              <a:ext cx="11881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4" name="Flowchart: Connector 63"/>
            <p:cNvSpPr/>
            <p:nvPr/>
          </p:nvSpPr>
          <p:spPr bwMode="auto">
            <a:xfrm>
              <a:off x="5252283" y="3531152"/>
              <a:ext cx="252028" cy="252028"/>
            </a:xfrm>
            <a:prstGeom prst="flowChartConnector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65" name="Flowchart: Connector 64"/>
            <p:cNvSpPr/>
            <p:nvPr/>
          </p:nvSpPr>
          <p:spPr bwMode="auto">
            <a:xfrm>
              <a:off x="6692443" y="3531152"/>
              <a:ext cx="252028" cy="252028"/>
            </a:xfrm>
            <a:prstGeom prst="flowChartConnector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66" name="Flowchart: Connector 65"/>
            <p:cNvSpPr/>
            <p:nvPr/>
          </p:nvSpPr>
          <p:spPr bwMode="auto">
            <a:xfrm>
              <a:off x="8132603" y="3531152"/>
              <a:ext cx="252028" cy="252028"/>
            </a:xfrm>
            <a:prstGeom prst="flowChartConnector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endParaRPr>
            </a:p>
          </p:txBody>
        </p:sp>
        <p:sp>
          <p:nvSpPr>
            <p:cNvPr id="67" name="Flowchart: Connector 66"/>
            <p:cNvSpPr/>
            <p:nvPr/>
          </p:nvSpPr>
          <p:spPr bwMode="auto">
            <a:xfrm>
              <a:off x="8132603" y="4634458"/>
              <a:ext cx="252028" cy="252028"/>
            </a:xfrm>
            <a:prstGeom prst="flowChartConnector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cxnSp>
          <p:nvCxnSpPr>
            <p:cNvPr id="68" name="Straight Arrow Connector 67"/>
            <p:cNvCxnSpPr>
              <a:stCxn id="66" idx="4"/>
              <a:endCxn id="67" idx="0"/>
            </p:cNvCxnSpPr>
            <p:nvPr/>
          </p:nvCxnSpPr>
          <p:spPr bwMode="auto">
            <a:xfrm>
              <a:off x="8258617" y="3783180"/>
              <a:ext cx="0" cy="851278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9" name="Straight Arrow Connector 68"/>
            <p:cNvCxnSpPr>
              <a:stCxn id="61" idx="2"/>
            </p:cNvCxnSpPr>
            <p:nvPr/>
          </p:nvCxnSpPr>
          <p:spPr bwMode="auto">
            <a:xfrm flipH="1">
              <a:off x="2721659" y="4760472"/>
              <a:ext cx="109046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0" name="Straight Arrow Connector 69"/>
            <p:cNvCxnSpPr>
              <a:endCxn id="58" idx="2"/>
            </p:cNvCxnSpPr>
            <p:nvPr/>
          </p:nvCxnSpPr>
          <p:spPr bwMode="auto">
            <a:xfrm>
              <a:off x="2732772" y="3657166"/>
              <a:ext cx="107935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71" name="Rectangle 70"/>
          <p:cNvSpPr/>
          <p:nvPr/>
        </p:nvSpPr>
        <p:spPr>
          <a:xfrm>
            <a:off x="244283" y="2475277"/>
            <a:ext cx="25496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 smtClean="0">
                <a:solidFill>
                  <a:srgbClr val="000000"/>
                </a:solidFill>
                <a:latin typeface="Calibri" pitchFamily="34" charset="0"/>
              </a:rPr>
              <a:t>Previous-next</a:t>
            </a:r>
          </a:p>
          <a:p>
            <a:endParaRPr lang="en-GB" altLang="en-US" sz="2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39506" y="4252295"/>
            <a:ext cx="25496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 smtClean="0">
                <a:solidFill>
                  <a:srgbClr val="000000"/>
                </a:solidFill>
                <a:latin typeface="Calibri" pitchFamily="34" charset="0"/>
              </a:rPr>
              <a:t>Previous-current</a:t>
            </a:r>
          </a:p>
          <a:p>
            <a:endParaRPr lang="en-GB" altLang="en-US" sz="2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863016" y="2437558"/>
            <a:ext cx="25496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 smtClean="0">
                <a:solidFill>
                  <a:srgbClr val="000000"/>
                </a:solidFill>
                <a:latin typeface="Calibri" pitchFamily="34" charset="0"/>
              </a:rPr>
              <a:t>Current-next</a:t>
            </a:r>
          </a:p>
          <a:p>
            <a:endParaRPr lang="en-GB" altLang="en-US" sz="2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258185" y="4268396"/>
            <a:ext cx="11724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 smtClean="0">
                <a:solidFill>
                  <a:srgbClr val="000000"/>
                </a:solidFill>
                <a:latin typeface="Calibri" pitchFamily="34" charset="0"/>
              </a:rPr>
              <a:t>Zero</a:t>
            </a:r>
          </a:p>
          <a:p>
            <a:endParaRPr lang="en-GB" altLang="en-US" sz="2400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7936279" y="4250323"/>
            <a:ext cx="2935705" cy="604260"/>
            <a:chOff x="997260" y="3278603"/>
            <a:chExt cx="5662972" cy="1355334"/>
          </a:xfrm>
        </p:grpSpPr>
        <p:sp>
          <p:nvSpPr>
            <p:cNvPr id="78" name="Flowchart: Connector 77"/>
            <p:cNvSpPr/>
            <p:nvPr/>
          </p:nvSpPr>
          <p:spPr bwMode="auto">
            <a:xfrm>
              <a:off x="4968044" y="4381909"/>
              <a:ext cx="252028" cy="252028"/>
            </a:xfrm>
            <a:prstGeom prst="flowChartConnector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cxnSp>
          <p:nvCxnSpPr>
            <p:cNvPr id="79" name="Straight Arrow Connector 78"/>
            <p:cNvCxnSpPr>
              <a:stCxn id="88" idx="6"/>
              <a:endCxn id="89" idx="2"/>
            </p:cNvCxnSpPr>
            <p:nvPr/>
          </p:nvCxnSpPr>
          <p:spPr bwMode="auto">
            <a:xfrm>
              <a:off x="3779912" y="3404617"/>
              <a:ext cx="1188132" cy="0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0" name="Straight Arrow Connector 79"/>
            <p:cNvCxnSpPr>
              <a:stCxn id="89" idx="6"/>
              <a:endCxn id="90" idx="2"/>
            </p:cNvCxnSpPr>
            <p:nvPr/>
          </p:nvCxnSpPr>
          <p:spPr bwMode="auto">
            <a:xfrm>
              <a:off x="5220072" y="3404617"/>
              <a:ext cx="11881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1" name="Straight Arrow Connector 80"/>
            <p:cNvCxnSpPr>
              <a:stCxn id="91" idx="2"/>
              <a:endCxn id="78" idx="6"/>
            </p:cNvCxnSpPr>
            <p:nvPr/>
          </p:nvCxnSpPr>
          <p:spPr bwMode="auto">
            <a:xfrm flipH="1">
              <a:off x="5220072" y="4507923"/>
              <a:ext cx="11881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2" name="Flowchart: Connector 81"/>
            <p:cNvSpPr/>
            <p:nvPr/>
          </p:nvSpPr>
          <p:spPr bwMode="auto">
            <a:xfrm>
              <a:off x="2087724" y="3278603"/>
              <a:ext cx="252028" cy="252028"/>
            </a:xfrm>
            <a:prstGeom prst="flowChartConnector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cxnSp>
          <p:nvCxnSpPr>
            <p:cNvPr id="83" name="Straight Arrow Connector 82"/>
            <p:cNvCxnSpPr>
              <a:stCxn id="82" idx="6"/>
              <a:endCxn id="88" idx="2"/>
            </p:cNvCxnSpPr>
            <p:nvPr/>
          </p:nvCxnSpPr>
          <p:spPr bwMode="auto">
            <a:xfrm>
              <a:off x="2339752" y="3404617"/>
              <a:ext cx="11881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4" name="Flowchart: Connector 83"/>
            <p:cNvSpPr/>
            <p:nvPr/>
          </p:nvSpPr>
          <p:spPr bwMode="auto">
            <a:xfrm>
              <a:off x="3527884" y="4381909"/>
              <a:ext cx="252028" cy="252028"/>
            </a:xfrm>
            <a:prstGeom prst="flowChartConnector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85" name="Flowchart: Connector 84"/>
            <p:cNvSpPr/>
            <p:nvPr/>
          </p:nvSpPr>
          <p:spPr bwMode="auto">
            <a:xfrm>
              <a:off x="2087724" y="4381909"/>
              <a:ext cx="252028" cy="252028"/>
            </a:xfrm>
            <a:prstGeom prst="flowChartConnector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cxnSp>
          <p:nvCxnSpPr>
            <p:cNvPr id="86" name="Straight Arrow Connector 85"/>
            <p:cNvCxnSpPr>
              <a:stCxn id="78" idx="2"/>
              <a:endCxn id="84" idx="6"/>
            </p:cNvCxnSpPr>
            <p:nvPr/>
          </p:nvCxnSpPr>
          <p:spPr bwMode="auto">
            <a:xfrm flipH="1">
              <a:off x="3779912" y="4507923"/>
              <a:ext cx="11881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7" name="Straight Arrow Connector 86"/>
            <p:cNvCxnSpPr>
              <a:stCxn id="84" idx="2"/>
              <a:endCxn id="85" idx="6"/>
            </p:cNvCxnSpPr>
            <p:nvPr/>
          </p:nvCxnSpPr>
          <p:spPr bwMode="auto">
            <a:xfrm flipH="1">
              <a:off x="2339752" y="4507923"/>
              <a:ext cx="11881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8" name="Flowchart: Connector 87"/>
            <p:cNvSpPr/>
            <p:nvPr/>
          </p:nvSpPr>
          <p:spPr bwMode="auto">
            <a:xfrm>
              <a:off x="3527884" y="3278603"/>
              <a:ext cx="252028" cy="252028"/>
            </a:xfrm>
            <a:prstGeom prst="flowChartConnector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89" name="Flowchart: Connector 88"/>
            <p:cNvSpPr/>
            <p:nvPr/>
          </p:nvSpPr>
          <p:spPr bwMode="auto">
            <a:xfrm>
              <a:off x="4968044" y="3278603"/>
              <a:ext cx="252028" cy="252028"/>
            </a:xfrm>
            <a:prstGeom prst="flowChartConnector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90" name="Flowchart: Connector 89"/>
            <p:cNvSpPr/>
            <p:nvPr/>
          </p:nvSpPr>
          <p:spPr bwMode="auto">
            <a:xfrm>
              <a:off x="6408204" y="3278603"/>
              <a:ext cx="252028" cy="252028"/>
            </a:xfrm>
            <a:prstGeom prst="flowChartConnector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endParaRPr>
            </a:p>
          </p:txBody>
        </p:sp>
        <p:sp>
          <p:nvSpPr>
            <p:cNvPr id="91" name="Flowchart: Connector 90"/>
            <p:cNvSpPr/>
            <p:nvPr/>
          </p:nvSpPr>
          <p:spPr bwMode="auto">
            <a:xfrm>
              <a:off x="6408204" y="4381909"/>
              <a:ext cx="252028" cy="252028"/>
            </a:xfrm>
            <a:prstGeom prst="flowChartConnector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cxnSp>
          <p:nvCxnSpPr>
            <p:cNvPr id="92" name="Straight Arrow Connector 91"/>
            <p:cNvCxnSpPr>
              <a:stCxn id="90" idx="4"/>
              <a:endCxn id="91" idx="0"/>
            </p:cNvCxnSpPr>
            <p:nvPr/>
          </p:nvCxnSpPr>
          <p:spPr bwMode="auto">
            <a:xfrm>
              <a:off x="6534218" y="3530631"/>
              <a:ext cx="0" cy="85127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3" name="Straight Arrow Connector 92"/>
            <p:cNvCxnSpPr>
              <a:stCxn id="85" idx="2"/>
            </p:cNvCxnSpPr>
            <p:nvPr/>
          </p:nvCxnSpPr>
          <p:spPr bwMode="auto">
            <a:xfrm flipH="1">
              <a:off x="997260" y="4507923"/>
              <a:ext cx="109046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4" name="Straight Arrow Connector 93"/>
            <p:cNvCxnSpPr>
              <a:endCxn id="82" idx="2"/>
            </p:cNvCxnSpPr>
            <p:nvPr/>
          </p:nvCxnSpPr>
          <p:spPr bwMode="auto">
            <a:xfrm>
              <a:off x="1008373" y="3404617"/>
              <a:ext cx="107935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79165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Status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42012" y="1416050"/>
            <a:ext cx="89349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In use on Diamond beamlines I08, I14, I15, I16, I18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Rolling out for all new hardware triggered scans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Diamond maintainer: Giles Knap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Release 2-0 available: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latin typeface="Calibri" pitchFamily="34" charset="0"/>
                <a:hlinkClick r:id="rId2"/>
              </a:rPr>
              <a:t>https://github.com/dls-controls/pmac</a:t>
            </a: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Migration guide from </a:t>
            </a:r>
            <a:r>
              <a:rPr lang="en-GB" sz="2400" dirty="0" err="1" smtClean="0"/>
              <a:t>tpmac</a:t>
            </a:r>
            <a:r>
              <a:rPr lang="en-GB" sz="2400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hlinkClick r:id="rId3"/>
              </a:rPr>
              <a:t>https://github.com/dls-controls/pmac/blob/master/docs/source/migration.rst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66464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789" y="1828800"/>
            <a:ext cx="9910011" cy="4348163"/>
          </a:xfrm>
        </p:spPr>
        <p:txBody>
          <a:bodyPr>
            <a:normAutofit/>
          </a:bodyPr>
          <a:lstStyle/>
          <a:p>
            <a:r>
              <a:rPr lang="en-GB" dirty="0"/>
              <a:t>N</a:t>
            </a:r>
            <a:r>
              <a:rPr lang="en-GB" sz="3200" dirty="0" smtClean="0"/>
              <a:t>eed more, more complex, faster trajectory scans</a:t>
            </a:r>
          </a:p>
          <a:p>
            <a:r>
              <a:rPr lang="en-GB" dirty="0" smtClean="0"/>
              <a:t>Requirements on driver support:</a:t>
            </a:r>
            <a:endParaRPr lang="en-GB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Arbitrary trajectories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Low </a:t>
            </a:r>
            <a:r>
              <a:rPr lang="en-GB" sz="3200" dirty="0" err="1" smtClean="0"/>
              <a:t>deadtime</a:t>
            </a:r>
            <a:endParaRPr lang="en-GB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Run-time CS configuration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Facilitates troubleshooting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056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 eaLnBrk="1">
              <a:lnSpc>
                <a:spcPct val="100000"/>
              </a:lnSpc>
            </a:pPr>
            <a:r>
              <a:rPr lang="en-GB" altLang="en-US" sz="4400" dirty="0" smtClean="0">
                <a:solidFill>
                  <a:srgbClr val="000000"/>
                </a:solidFill>
                <a:latin typeface="Calibri" pitchFamily="34" charset="0"/>
              </a:rPr>
              <a:t>Motivation – </a:t>
            </a:r>
            <a:r>
              <a:rPr lang="en-GB" altLang="en-US" sz="4400" dirty="0" err="1" smtClean="0">
                <a:solidFill>
                  <a:srgbClr val="000000"/>
                </a:solidFill>
                <a:latin typeface="Calibri" pitchFamily="34" charset="0"/>
              </a:rPr>
              <a:t>tpmac</a:t>
            </a:r>
            <a:r>
              <a:rPr lang="en-GB" altLang="en-US" sz="4400" dirty="0" smtClean="0">
                <a:solidFill>
                  <a:srgbClr val="000000"/>
                </a:solidFill>
                <a:latin typeface="Calibri" pitchFamily="34" charset="0"/>
              </a:rPr>
              <a:t> driver</a:t>
            </a:r>
            <a:endParaRPr lang="en-GB" altLang="en-US" sz="4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792333" y="1594418"/>
            <a:ext cx="8917577" cy="4459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5900" indent="-2159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marL="457200" indent="-457200" eaLnBrk="1">
              <a:buFont typeface="Arial" panose="020B0604020202020204" pitchFamily="34" charset="0"/>
              <a:buChar char="•"/>
            </a:pPr>
            <a:r>
              <a:rPr lang="en-GB" altLang="en-US" sz="2800" dirty="0" smtClean="0">
                <a:solidFill>
                  <a:srgbClr val="000000"/>
                </a:solidFill>
                <a:latin typeface="Calibri" pitchFamily="34" charset="0"/>
              </a:rPr>
              <a:t>Existing model 2 driver</a:t>
            </a:r>
            <a:endParaRPr lang="en-GB" altLang="en-US" sz="2800" dirty="0">
              <a:solidFill>
                <a:srgbClr val="000000"/>
              </a:solidFill>
              <a:latin typeface="Calibri" pitchFamily="34" charset="0"/>
            </a:endParaRPr>
          </a:p>
          <a:p>
            <a:pPr marL="457200" indent="-457200" eaLnBrk="1">
              <a:buFont typeface="Arial" panose="020B0604020202020204" pitchFamily="34" charset="0"/>
              <a:buChar char="•"/>
            </a:pPr>
            <a:r>
              <a:rPr lang="en-GB" altLang="en-US" sz="2800" dirty="0" smtClean="0">
                <a:solidFill>
                  <a:srgbClr val="000000"/>
                </a:solidFill>
                <a:latin typeface="Calibri" pitchFamily="34" charset="0"/>
              </a:rPr>
              <a:t>Widely used at Diamond</a:t>
            </a:r>
          </a:p>
          <a:p>
            <a:pPr marL="457200" indent="-457200" eaLnBrk="1">
              <a:buFont typeface="Arial" panose="020B0604020202020204" pitchFamily="34" charset="0"/>
              <a:buChar char="•"/>
            </a:pPr>
            <a:r>
              <a:rPr lang="en-GB" altLang="en-US" sz="2800" dirty="0" smtClean="0">
                <a:solidFill>
                  <a:srgbClr val="000000"/>
                </a:solidFill>
                <a:latin typeface="Calibri" pitchFamily="34" charset="0"/>
              </a:rPr>
              <a:t>PVT moves, CS configuration</a:t>
            </a:r>
            <a:r>
              <a:rPr lang="en-GB" altLang="en-US" sz="28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GB" altLang="en-US" sz="2800" dirty="0" smtClean="0">
                <a:solidFill>
                  <a:srgbClr val="000000"/>
                </a:solidFill>
                <a:latin typeface="Calibri" pitchFamily="34" charset="0"/>
              </a:rPr>
              <a:t>not supported</a:t>
            </a:r>
          </a:p>
          <a:p>
            <a:pPr marL="457200" indent="-457200" eaLnBrk="1">
              <a:buFont typeface="Arial" panose="020B0604020202020204" pitchFamily="34" charset="0"/>
              <a:buChar char="•"/>
            </a:pPr>
            <a:r>
              <a:rPr lang="en-GB" altLang="en-US" sz="2800" dirty="0" smtClean="0">
                <a:solidFill>
                  <a:srgbClr val="000000"/>
                </a:solidFill>
                <a:latin typeface="Calibri" pitchFamily="34" charset="0"/>
              </a:rPr>
              <a:t>Handling of </a:t>
            </a:r>
            <a:r>
              <a:rPr lang="en-GB" altLang="en-US" sz="2800" dirty="0" err="1" smtClean="0">
                <a:solidFill>
                  <a:srgbClr val="000000"/>
                </a:solidFill>
                <a:latin typeface="Calibri" pitchFamily="34" charset="0"/>
              </a:rPr>
              <a:t>comms</a:t>
            </a:r>
            <a:r>
              <a:rPr lang="en-GB" altLang="en-US" sz="2800" dirty="0" smtClean="0">
                <a:solidFill>
                  <a:srgbClr val="000000"/>
                </a:solidFill>
                <a:latin typeface="Calibri" pitchFamily="34" charset="0"/>
              </a:rPr>
              <a:t> not ideal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5955578" y="3502018"/>
            <a:ext cx="1105988" cy="64443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motor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5955578" y="4630961"/>
            <a:ext cx="1105988" cy="64443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tpmac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>
            <a:stCxn id="4" idx="2"/>
            <a:endCxn id="5" idx="0"/>
          </p:cNvCxnSpPr>
          <p:nvPr/>
        </p:nvCxnSpPr>
        <p:spPr>
          <a:xfrm>
            <a:off x="6508572" y="4146452"/>
            <a:ext cx="0" cy="484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Process 6"/>
          <p:cNvSpPr/>
          <p:nvPr/>
        </p:nvSpPr>
        <p:spPr>
          <a:xfrm>
            <a:off x="5955578" y="5927938"/>
            <a:ext cx="1105988" cy="64443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hardware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stCxn id="5" idx="2"/>
            <a:endCxn id="7" idx="0"/>
          </p:cNvCxnSpPr>
          <p:nvPr/>
        </p:nvCxnSpPr>
        <p:spPr>
          <a:xfrm>
            <a:off x="6508572" y="5275395"/>
            <a:ext cx="0" cy="652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Process 8"/>
          <p:cNvSpPr/>
          <p:nvPr/>
        </p:nvSpPr>
        <p:spPr>
          <a:xfrm>
            <a:off x="7261863" y="4630961"/>
            <a:ext cx="1105988" cy="64443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pmacCoord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4649293" y="4625356"/>
            <a:ext cx="1105988" cy="64443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pmacUtil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>
            <a:stCxn id="11" idx="3"/>
            <a:endCxn id="5" idx="1"/>
          </p:cNvCxnSpPr>
          <p:nvPr/>
        </p:nvCxnSpPr>
        <p:spPr>
          <a:xfrm>
            <a:off x="5755281" y="4947573"/>
            <a:ext cx="200297" cy="5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1"/>
            <a:endCxn id="5" idx="3"/>
          </p:cNvCxnSpPr>
          <p:nvPr/>
        </p:nvCxnSpPr>
        <p:spPr>
          <a:xfrm flipH="1">
            <a:off x="7061566" y="4953178"/>
            <a:ext cx="2002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2"/>
            <a:endCxn id="7" idx="0"/>
          </p:cNvCxnSpPr>
          <p:nvPr/>
        </p:nvCxnSpPr>
        <p:spPr>
          <a:xfrm>
            <a:off x="5202287" y="5269790"/>
            <a:ext cx="1306285" cy="658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  <a:endCxn id="7" idx="0"/>
          </p:cNvCxnSpPr>
          <p:nvPr/>
        </p:nvCxnSpPr>
        <p:spPr>
          <a:xfrm flipH="1">
            <a:off x="6508572" y="5275395"/>
            <a:ext cx="1306285" cy="652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2"/>
            <a:endCxn id="9" idx="0"/>
          </p:cNvCxnSpPr>
          <p:nvPr/>
        </p:nvCxnSpPr>
        <p:spPr>
          <a:xfrm>
            <a:off x="6508572" y="4146452"/>
            <a:ext cx="1306285" cy="484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551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 eaLnBrk="1">
              <a:lnSpc>
                <a:spcPct val="100000"/>
              </a:lnSpc>
            </a:pPr>
            <a:r>
              <a:rPr lang="en-GB" altLang="en-US" sz="4400" dirty="0" err="1" smtClean="0">
                <a:solidFill>
                  <a:srgbClr val="000000"/>
                </a:solidFill>
                <a:latin typeface="Calibri" pitchFamily="34" charset="0"/>
              </a:rPr>
              <a:t>pmac</a:t>
            </a:r>
            <a:endParaRPr lang="en-GB" altLang="en-US" sz="4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5198682"/>
            <a:ext cx="8075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Replacement for 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tpmac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pmacCoord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pmacUtil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203373" y="2545855"/>
            <a:ext cx="1776548" cy="9492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Process 4"/>
          <p:cNvSpPr/>
          <p:nvPr/>
        </p:nvSpPr>
        <p:spPr>
          <a:xfrm>
            <a:off x="7950926" y="1574918"/>
            <a:ext cx="1105988" cy="64443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motor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950926" y="2703861"/>
            <a:ext cx="1105988" cy="64443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pmac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5" idx="2"/>
            <a:endCxn id="8" idx="0"/>
          </p:cNvCxnSpPr>
          <p:nvPr/>
        </p:nvCxnSpPr>
        <p:spPr>
          <a:xfrm>
            <a:off x="8503920" y="2219352"/>
            <a:ext cx="0" cy="484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Process 11"/>
          <p:cNvSpPr/>
          <p:nvPr/>
        </p:nvSpPr>
        <p:spPr>
          <a:xfrm>
            <a:off x="7950926" y="4211428"/>
            <a:ext cx="1105988" cy="64443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hardware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stCxn id="8" idx="2"/>
            <a:endCxn id="12" idx="0"/>
          </p:cNvCxnSpPr>
          <p:nvPr/>
        </p:nvCxnSpPr>
        <p:spPr>
          <a:xfrm>
            <a:off x="8503920" y="3348295"/>
            <a:ext cx="0" cy="863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Process 15"/>
          <p:cNvSpPr/>
          <p:nvPr/>
        </p:nvSpPr>
        <p:spPr>
          <a:xfrm>
            <a:off x="2259878" y="1574918"/>
            <a:ext cx="1105988" cy="64443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motor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2259878" y="2703861"/>
            <a:ext cx="1105988" cy="64443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tpmac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16" idx="2"/>
            <a:endCxn id="17" idx="0"/>
          </p:cNvCxnSpPr>
          <p:nvPr/>
        </p:nvCxnSpPr>
        <p:spPr>
          <a:xfrm>
            <a:off x="2812872" y="2219352"/>
            <a:ext cx="0" cy="484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Process 18"/>
          <p:cNvSpPr/>
          <p:nvPr/>
        </p:nvSpPr>
        <p:spPr>
          <a:xfrm>
            <a:off x="2259878" y="4211428"/>
            <a:ext cx="1105988" cy="64443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hardware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>
            <a:stCxn id="17" idx="2"/>
            <a:endCxn id="19" idx="0"/>
          </p:cNvCxnSpPr>
          <p:nvPr/>
        </p:nvCxnSpPr>
        <p:spPr>
          <a:xfrm>
            <a:off x="2812872" y="3348295"/>
            <a:ext cx="0" cy="863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Process 20"/>
          <p:cNvSpPr/>
          <p:nvPr/>
        </p:nvSpPr>
        <p:spPr>
          <a:xfrm>
            <a:off x="3566163" y="2703861"/>
            <a:ext cx="1105988" cy="64443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pmacCoord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953593" y="2698256"/>
            <a:ext cx="1105988" cy="64443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pmacUtil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stCxn id="22" idx="3"/>
            <a:endCxn id="17" idx="1"/>
          </p:cNvCxnSpPr>
          <p:nvPr/>
        </p:nvCxnSpPr>
        <p:spPr>
          <a:xfrm>
            <a:off x="2059581" y="3020473"/>
            <a:ext cx="200297" cy="5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1" idx="1"/>
            <a:endCxn id="17" idx="3"/>
          </p:cNvCxnSpPr>
          <p:nvPr/>
        </p:nvCxnSpPr>
        <p:spPr>
          <a:xfrm flipH="1">
            <a:off x="3365866" y="3026078"/>
            <a:ext cx="2002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2"/>
            <a:endCxn id="19" idx="0"/>
          </p:cNvCxnSpPr>
          <p:nvPr/>
        </p:nvCxnSpPr>
        <p:spPr>
          <a:xfrm>
            <a:off x="1506587" y="3342690"/>
            <a:ext cx="1306285" cy="868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1" idx="2"/>
            <a:endCxn id="19" idx="0"/>
          </p:cNvCxnSpPr>
          <p:nvPr/>
        </p:nvCxnSpPr>
        <p:spPr>
          <a:xfrm flipH="1">
            <a:off x="2812872" y="3348295"/>
            <a:ext cx="1306285" cy="863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6" idx="2"/>
            <a:endCxn id="21" idx="0"/>
          </p:cNvCxnSpPr>
          <p:nvPr/>
        </p:nvCxnSpPr>
        <p:spPr>
          <a:xfrm>
            <a:off x="2812872" y="2219352"/>
            <a:ext cx="1306285" cy="484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2724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 eaLnBrk="1">
              <a:lnSpc>
                <a:spcPct val="100000"/>
              </a:lnSpc>
            </a:pPr>
            <a:r>
              <a:rPr lang="en-GB" altLang="en-US" sz="4400" dirty="0" err="1">
                <a:solidFill>
                  <a:srgbClr val="000000"/>
                </a:solidFill>
                <a:latin typeface="Calibri" pitchFamily="34" charset="0"/>
              </a:rPr>
              <a:t>p</a:t>
            </a:r>
            <a:r>
              <a:rPr lang="en-GB" altLang="en-US" sz="4400" dirty="0" err="1" smtClean="0">
                <a:solidFill>
                  <a:srgbClr val="000000"/>
                </a:solidFill>
                <a:latin typeface="Calibri" pitchFamily="34" charset="0"/>
              </a:rPr>
              <a:t>mac</a:t>
            </a:r>
            <a:r>
              <a:rPr lang="en-GB" altLang="en-US" sz="4400" dirty="0" smtClean="0">
                <a:solidFill>
                  <a:srgbClr val="000000"/>
                </a:solidFill>
                <a:latin typeface="Calibri" pitchFamily="34" charset="0"/>
              </a:rPr>
              <a:t> - features</a:t>
            </a:r>
            <a:endParaRPr lang="en-GB" altLang="en-US" sz="4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84960" y="1417638"/>
            <a:ext cx="8917577" cy="4459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5900" indent="-2159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marL="0" indent="0" eaLnBrk="1"/>
            <a:endParaRPr lang="en-GB" altLang="en-US" sz="3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33024" y="2398366"/>
            <a:ext cx="5802430" cy="2045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5900" indent="-2159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marL="457200" indent="-457200" eaLnBrk="1">
              <a:buFont typeface="Arial" panose="020B0604020202020204" pitchFamily="34" charset="0"/>
              <a:buChar char="•"/>
            </a:pPr>
            <a:r>
              <a:rPr lang="en-GB" altLang="en-US" sz="3600" dirty="0" smtClean="0">
                <a:solidFill>
                  <a:srgbClr val="000000"/>
                </a:solidFill>
                <a:latin typeface="Calibri" pitchFamily="34" charset="0"/>
              </a:rPr>
              <a:t>Message broker</a:t>
            </a:r>
          </a:p>
          <a:p>
            <a:pPr marL="457200" indent="-457200" eaLnBrk="1">
              <a:buFont typeface="Arial" panose="020B0604020202020204" pitchFamily="34" charset="0"/>
              <a:buChar char="•"/>
            </a:pPr>
            <a:r>
              <a:rPr lang="en-GB" altLang="en-US" sz="3600" dirty="0" smtClean="0">
                <a:solidFill>
                  <a:srgbClr val="000000"/>
                </a:solidFill>
                <a:latin typeface="Calibri" pitchFamily="34" charset="0"/>
              </a:rPr>
              <a:t>Run-time CS configuration</a:t>
            </a:r>
          </a:p>
          <a:p>
            <a:pPr marL="457200" indent="-457200" eaLnBrk="1">
              <a:buFont typeface="Arial" panose="020B0604020202020204" pitchFamily="34" charset="0"/>
              <a:buChar char="•"/>
            </a:pPr>
            <a:r>
              <a:rPr lang="en-GB" altLang="en-US" sz="3600" dirty="0" smtClean="0">
                <a:solidFill>
                  <a:srgbClr val="000000"/>
                </a:solidFill>
                <a:latin typeface="Calibri" pitchFamily="34" charset="0"/>
              </a:rPr>
              <a:t>PVT trajectory scanning</a:t>
            </a:r>
            <a:endParaRPr lang="en-GB" altLang="en-US" sz="36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7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 eaLnBrk="1">
              <a:lnSpc>
                <a:spcPct val="100000"/>
              </a:lnSpc>
            </a:pPr>
            <a:r>
              <a:rPr lang="en-GB" altLang="en-US" sz="4400" dirty="0" smtClean="0">
                <a:solidFill>
                  <a:srgbClr val="000000"/>
                </a:solidFill>
                <a:latin typeface="Calibri" pitchFamily="34" charset="0"/>
              </a:rPr>
              <a:t>Message broker</a:t>
            </a:r>
            <a:endParaRPr lang="en-GB" altLang="en-US" sz="4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1584960" y="4035966"/>
            <a:ext cx="8917577" cy="1841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5900" indent="-2159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marL="0" indent="0" eaLnBrk="1">
              <a:lnSpc>
                <a:spcPct val="100000"/>
              </a:lnSpc>
            </a:pPr>
            <a:r>
              <a:rPr lang="en-GB" altLang="en-US" sz="3200" dirty="0" smtClean="0">
                <a:solidFill>
                  <a:srgbClr val="000000"/>
                </a:solidFill>
                <a:latin typeface="Calibri" pitchFamily="34" charset="0"/>
              </a:rPr>
              <a:t>3 polling levels for variables:</a:t>
            </a:r>
          </a:p>
          <a:p>
            <a:pPr eaLnBrk="1">
              <a:buFont typeface="Arial" charset="0"/>
              <a:buChar char="•"/>
            </a:pPr>
            <a:r>
              <a:rPr lang="en-GB" altLang="en-US" sz="3200" dirty="0" smtClean="0">
                <a:solidFill>
                  <a:srgbClr val="000000"/>
                </a:solidFill>
                <a:latin typeface="Calibri" pitchFamily="34" charset="0"/>
              </a:rPr>
              <a:t>Slow </a:t>
            </a:r>
            <a:r>
              <a:rPr lang="en-GB" altLang="en-US" sz="3200" dirty="0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en-GB" altLang="en-US" sz="3200" dirty="0" smtClean="0">
                <a:solidFill>
                  <a:srgbClr val="000000"/>
                </a:solidFill>
                <a:latin typeface="Calibri" pitchFamily="34" charset="0"/>
              </a:rPr>
              <a:t>0.1Hz)</a:t>
            </a:r>
          </a:p>
          <a:p>
            <a:pPr eaLnBrk="1">
              <a:buFont typeface="Arial" charset="0"/>
              <a:buChar char="•"/>
            </a:pPr>
            <a:r>
              <a:rPr lang="en-GB" altLang="en-US" sz="3200" dirty="0" smtClean="0">
                <a:solidFill>
                  <a:srgbClr val="000000"/>
                </a:solidFill>
                <a:latin typeface="Calibri" pitchFamily="34" charset="0"/>
              </a:rPr>
              <a:t>Medium (1Hz)</a:t>
            </a:r>
          </a:p>
          <a:p>
            <a:pPr eaLnBrk="1">
              <a:buFont typeface="Arial" charset="0"/>
              <a:buChar char="•"/>
            </a:pPr>
            <a:r>
              <a:rPr lang="en-GB" altLang="en-US" sz="3200" dirty="0" smtClean="0">
                <a:solidFill>
                  <a:srgbClr val="000000"/>
                </a:solidFill>
                <a:latin typeface="Calibri" pitchFamily="34" charset="0"/>
              </a:rPr>
              <a:t>Fast (1Hz stationary, 10Hz in motion, configurable)</a:t>
            </a:r>
            <a:endParaRPr lang="en-GB" altLang="en-US" sz="3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990012" y="2315664"/>
            <a:ext cx="1105988" cy="64443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Message Broker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1981201" y="1435055"/>
            <a:ext cx="1791328" cy="45791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pmacController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1981200" y="2075745"/>
            <a:ext cx="1791329" cy="47983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pmacCSController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1981201" y="2714910"/>
            <a:ext cx="1791328" cy="498566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pmacAxis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1981201" y="3372804"/>
            <a:ext cx="1791328" cy="50383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pmacCSAxis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8896265" y="2315664"/>
            <a:ext cx="1105988" cy="64443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PMAC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stCxn id="10" idx="3"/>
            <a:endCxn id="9" idx="1"/>
          </p:cNvCxnSpPr>
          <p:nvPr/>
        </p:nvCxnSpPr>
        <p:spPr bwMode="auto">
          <a:xfrm>
            <a:off x="3772529" y="1664012"/>
            <a:ext cx="1217483" cy="9738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4" idx="3"/>
            <a:endCxn id="9" idx="1"/>
          </p:cNvCxnSpPr>
          <p:nvPr/>
        </p:nvCxnSpPr>
        <p:spPr bwMode="auto">
          <a:xfrm>
            <a:off x="3772529" y="2315664"/>
            <a:ext cx="1217483" cy="3222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5" idx="3"/>
            <a:endCxn id="9" idx="1"/>
          </p:cNvCxnSpPr>
          <p:nvPr/>
        </p:nvCxnSpPr>
        <p:spPr bwMode="auto">
          <a:xfrm flipV="1">
            <a:off x="3772529" y="2637881"/>
            <a:ext cx="1217483" cy="3263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6" idx="3"/>
            <a:endCxn id="9" idx="1"/>
          </p:cNvCxnSpPr>
          <p:nvPr/>
        </p:nvCxnSpPr>
        <p:spPr bwMode="auto">
          <a:xfrm flipV="1">
            <a:off x="3772529" y="2637881"/>
            <a:ext cx="1217483" cy="9868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9" idx="3"/>
            <a:endCxn id="17" idx="1"/>
          </p:cNvCxnSpPr>
          <p:nvPr/>
        </p:nvCxnSpPr>
        <p:spPr bwMode="auto">
          <a:xfrm>
            <a:off x="6096000" y="2637881"/>
            <a:ext cx="280026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659342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50" y="1027906"/>
            <a:ext cx="8724900" cy="4963177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Coordinate System Configuration</a:t>
            </a:r>
          </a:p>
        </p:txBody>
      </p:sp>
    </p:spTree>
    <p:extLst>
      <p:ext uri="{BB962C8B-B14F-4D97-AF65-F5344CB8AC3E}">
        <p14:creationId xmlns:p14="http://schemas.microsoft.com/office/powerpoint/2010/main" val="418661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Trajectory Scanning – PVT moves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151" y="1281114"/>
            <a:ext cx="10970684" cy="521535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(P)</a:t>
            </a:r>
            <a:r>
              <a:rPr lang="en-GB" dirty="0" err="1"/>
              <a:t>o</a:t>
            </a:r>
            <a:r>
              <a:rPr lang="en-GB" dirty="0" err="1" smtClean="0"/>
              <a:t>sition</a:t>
            </a:r>
            <a:r>
              <a:rPr lang="en-GB" dirty="0" smtClean="0"/>
              <a:t> (V)</a:t>
            </a:r>
            <a:r>
              <a:rPr lang="en-GB" dirty="0" err="1" smtClean="0"/>
              <a:t>elocity</a:t>
            </a:r>
            <a:r>
              <a:rPr lang="en-GB" dirty="0" smtClean="0"/>
              <a:t> (T)</a:t>
            </a:r>
            <a:r>
              <a:rPr lang="en-GB" dirty="0" err="1" smtClean="0"/>
              <a:t>ime</a:t>
            </a:r>
            <a:endParaRPr lang="en-GB" sz="24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18798" y="2463050"/>
            <a:ext cx="4786311" cy="484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5900" indent="-2159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>
              <a:lnSpc>
                <a:spcPct val="100000"/>
              </a:lnSpc>
              <a:buFont typeface="Arial" charset="0"/>
              <a:buChar char="•"/>
            </a:pPr>
            <a:r>
              <a:rPr lang="en-GB" altLang="en-US" sz="2400" dirty="0" smtClean="0">
                <a:solidFill>
                  <a:srgbClr val="000000"/>
                </a:solidFill>
                <a:latin typeface="Calibri" pitchFamily="34" charset="0"/>
              </a:rPr>
              <a:t>Motion program </a:t>
            </a:r>
            <a:r>
              <a:rPr lang="en-GB" altLang="en-US" sz="2400" dirty="0" err="1" smtClean="0">
                <a:solidFill>
                  <a:srgbClr val="000000"/>
                </a:solidFill>
                <a:latin typeface="Calibri" pitchFamily="34" charset="0"/>
              </a:rPr>
              <a:t>trajectory_scan.pmc</a:t>
            </a:r>
            <a:r>
              <a:rPr lang="en-GB" altLang="en-US" sz="2400" dirty="0" smtClean="0">
                <a:solidFill>
                  <a:srgbClr val="000000"/>
                </a:solidFill>
                <a:latin typeface="Calibri" pitchFamily="34" charset="0"/>
              </a:rPr>
              <a:t> acts as interface to PVT moves.</a:t>
            </a:r>
          </a:p>
          <a:p>
            <a:pPr eaLnBrk="1">
              <a:lnSpc>
                <a:spcPct val="100000"/>
              </a:lnSpc>
              <a:buFont typeface="Arial" charset="0"/>
              <a:buChar char="•"/>
            </a:pPr>
            <a:r>
              <a:rPr lang="en-GB" altLang="en-US" sz="2400" dirty="0" smtClean="0">
                <a:solidFill>
                  <a:srgbClr val="000000"/>
                </a:solidFill>
                <a:latin typeface="Calibri" pitchFamily="34" charset="0"/>
              </a:rPr>
              <a:t>Computes velocities and commands PVT moves.</a:t>
            </a:r>
          </a:p>
          <a:p>
            <a:pPr eaLnBrk="1">
              <a:lnSpc>
                <a:spcPct val="100000"/>
              </a:lnSpc>
              <a:buFont typeface="Arial" charset="0"/>
              <a:buChar char="•"/>
            </a:pPr>
            <a:r>
              <a:rPr lang="en-GB" altLang="en-US" sz="2400" dirty="0" smtClean="0">
                <a:solidFill>
                  <a:srgbClr val="000000"/>
                </a:solidFill>
                <a:latin typeface="Calibri" pitchFamily="34" charset="0"/>
              </a:rPr>
              <a:t>Uses double buffering architecture.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359" y="2132856"/>
            <a:ext cx="4828572" cy="32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765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Trajectory scanning – PMAC motion program </a:t>
            </a:r>
          </a:p>
        </p:txBody>
      </p:sp>
      <p:sp>
        <p:nvSpPr>
          <p:cNvPr id="11268" name="Espace réservé du contenu 1"/>
          <p:cNvSpPr>
            <a:spLocks noGrp="1"/>
          </p:cNvSpPr>
          <p:nvPr/>
        </p:nvSpPr>
        <p:spPr bwMode="auto">
          <a:xfrm>
            <a:off x="1611314" y="1557339"/>
            <a:ext cx="9063037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>
              <a:spcAft>
                <a:spcPts val="1425"/>
              </a:spcAft>
              <a:defRPr sz="320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spcAft>
                <a:spcPts val="1138"/>
              </a:spcAft>
              <a:defRPr sz="280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spcAft>
                <a:spcPts val="850"/>
              </a:spcAft>
              <a:defRPr sz="240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spcAft>
                <a:spcPts val="575"/>
              </a:spcAft>
              <a:defRPr sz="200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spcAft>
                <a:spcPts val="288"/>
              </a:spcAft>
              <a:defRPr sz="200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 3" pitchFamily="18" charset="2"/>
              <a:buChar char=""/>
            </a:pPr>
            <a:endParaRPr kumimoji="1" lang="fr-FR" altLang="en-US" sz="2000">
              <a:solidFill>
                <a:schemeClr val="tx1"/>
              </a:solidFill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209347" y="2183649"/>
            <a:ext cx="8106227" cy="484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5900" indent="-2159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marL="0" indent="0">
              <a:buNone/>
            </a:pPr>
            <a:r>
              <a:rPr lang="en-GB" sz="2800" dirty="0"/>
              <a:t>To specify a trajectory, </a:t>
            </a:r>
            <a:r>
              <a:rPr lang="en-GB" sz="2800" dirty="0" smtClean="0"/>
              <a:t>populate the following PVs:</a:t>
            </a:r>
            <a:endParaRPr lang="en-GB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Array of (T)</a:t>
            </a:r>
            <a:r>
              <a:rPr lang="en-GB" sz="2400" dirty="0" err="1"/>
              <a:t>ime</a:t>
            </a:r>
            <a:r>
              <a:rPr lang="en-GB" sz="2400" dirty="0"/>
              <a:t> segments: </a:t>
            </a:r>
            <a:r>
              <a:rPr lang="en-GB" dirty="0" err="1">
                <a:solidFill>
                  <a:srgbClr val="C00000"/>
                </a:solidFill>
              </a:rPr>
              <a:t>ProfileTimeArray</a:t>
            </a:r>
            <a:endParaRPr lang="en-GB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Array of (P)</a:t>
            </a:r>
            <a:r>
              <a:rPr lang="en-GB" sz="2400" dirty="0" err="1"/>
              <a:t>ositions</a:t>
            </a:r>
            <a:r>
              <a:rPr lang="en-GB" sz="2400" dirty="0"/>
              <a:t> for each axis: </a:t>
            </a:r>
            <a:r>
              <a:rPr lang="en-GB" dirty="0">
                <a:solidFill>
                  <a:srgbClr val="C00000"/>
                </a:solidFill>
              </a:rPr>
              <a:t>A:Positions … Z:Positions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Array of (V)</a:t>
            </a:r>
            <a:r>
              <a:rPr lang="en-GB" sz="2400" dirty="0" err="1"/>
              <a:t>elocity</a:t>
            </a:r>
            <a:r>
              <a:rPr lang="en-GB" sz="2400" dirty="0"/>
              <a:t> calculation modes: </a:t>
            </a:r>
            <a:r>
              <a:rPr lang="en-GB" dirty="0" err="1">
                <a:solidFill>
                  <a:srgbClr val="C00000"/>
                </a:solidFill>
              </a:rPr>
              <a:t>VelocityMode</a:t>
            </a:r>
            <a:endParaRPr lang="en-GB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(Optionally) user modes for each point</a:t>
            </a:r>
            <a:r>
              <a:rPr lang="en-GB" sz="2400" dirty="0"/>
              <a:t>: </a:t>
            </a:r>
            <a:r>
              <a:rPr lang="en-GB" dirty="0" err="1">
                <a:solidFill>
                  <a:srgbClr val="C00000"/>
                </a:solidFill>
              </a:rPr>
              <a:t>UserArray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64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2141</TotalTime>
  <Words>278</Words>
  <Application>Microsoft Office PowerPoint</Application>
  <PresentationFormat>Widescreen</PresentationFormat>
  <Paragraphs>76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DejaVu Sans</vt:lpstr>
      <vt:lpstr>Times New Roman</vt:lpstr>
      <vt:lpstr>Wingdings 3</vt:lpstr>
      <vt:lpstr>2_Office Theme</vt:lpstr>
      <vt:lpstr>pmac</vt:lpstr>
      <vt:lpstr>Motivation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Trajectory Scanning – PVT moves</vt:lpstr>
      <vt:lpstr>Trajectory scanning – PMAC motion program </vt:lpstr>
      <vt:lpstr>Trajectory Scan – Velocity modes</vt:lpstr>
      <vt:lpstr>Status</vt:lpstr>
    </vt:vector>
  </TitlesOfParts>
  <Company>Diamond Light Source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pmac</dc:title>
  <dc:creator>Warrick, Edmund (DLSLtd,RAL,TEC)</dc:creator>
  <cp:lastModifiedBy>Johnson, Andrew N.</cp:lastModifiedBy>
  <cp:revision>32</cp:revision>
  <dcterms:created xsi:type="dcterms:W3CDTF">2018-06-11T18:08:11Z</dcterms:created>
  <dcterms:modified xsi:type="dcterms:W3CDTF">2018-06-19T22:44:42Z</dcterms:modified>
</cp:coreProperties>
</file>