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69" r:id="rId2"/>
    <p:sldId id="270" r:id="rId3"/>
    <p:sldId id="271" r:id="rId4"/>
    <p:sldId id="272" r:id="rId5"/>
    <p:sldId id="273" r:id="rId6"/>
  </p:sldIdLst>
  <p:sldSz cx="9144000" cy="6858000" type="screen4x3"/>
  <p:notesSz cx="6858000" cy="91440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6">
          <p15:clr>
            <a:srgbClr val="A4A3A4"/>
          </p15:clr>
        </p15:guide>
        <p15:guide id="2" orient="horz" pos="1294">
          <p15:clr>
            <a:srgbClr val="A4A3A4"/>
          </p15:clr>
        </p15:guide>
        <p15:guide id="3" orient="horz" pos="3745">
          <p15:clr>
            <a:srgbClr val="A4A3A4"/>
          </p15:clr>
        </p15:guide>
        <p15:guide id="4" orient="horz" pos="3980">
          <p15:clr>
            <a:srgbClr val="A4A3A4"/>
          </p15:clr>
        </p15:guide>
        <p15:guide id="5" orient="horz" pos="1052">
          <p15:clr>
            <a:srgbClr val="A4A3A4"/>
          </p15:clr>
        </p15:guide>
        <p15:guide id="6" orient="horz" pos="1741">
          <p15:clr>
            <a:srgbClr val="A4A3A4"/>
          </p15:clr>
        </p15:guide>
        <p15:guide id="7" orient="horz" pos="4183">
          <p15:clr>
            <a:srgbClr val="A4A3A4"/>
          </p15:clr>
        </p15:guide>
        <p15:guide id="8" orient="horz" pos="566">
          <p15:clr>
            <a:srgbClr val="A4A3A4"/>
          </p15:clr>
        </p15:guide>
        <p15:guide id="9" orient="horz" pos="2808">
          <p15:clr>
            <a:srgbClr val="A4A3A4"/>
          </p15:clr>
        </p15:guide>
        <p15:guide id="10" pos="2880">
          <p15:clr>
            <a:srgbClr val="A4A3A4"/>
          </p15:clr>
        </p15:guide>
        <p15:guide id="11" pos="363">
          <p15:clr>
            <a:srgbClr val="A4A3A4"/>
          </p15:clr>
        </p15:guide>
        <p15:guide id="12" pos="5396">
          <p15:clr>
            <a:srgbClr val="A4A3A4"/>
          </p15:clr>
        </p15:guide>
        <p15:guide id="13" pos="282">
          <p15:clr>
            <a:srgbClr val="A4A3A4"/>
          </p15:clr>
        </p15:guide>
        <p15:guide id="14" pos="3784">
          <p15:clr>
            <a:srgbClr val="A4A3A4"/>
          </p15:clr>
        </p15:guide>
        <p15:guide id="15" pos="3736">
          <p15:clr>
            <a:srgbClr val="A4A3A4"/>
          </p15:clr>
        </p15:guide>
        <p15:guide id="16" pos="2179">
          <p15:clr>
            <a:srgbClr val="A4A3A4"/>
          </p15:clr>
        </p15:guide>
        <p15:guide id="17" pos="5464">
          <p15:clr>
            <a:srgbClr val="A4A3A4"/>
          </p15:clr>
        </p15:guide>
        <p15:guide id="18" pos="38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1858"/>
    <a:srgbClr val="6E2585"/>
    <a:srgbClr val="0078A2"/>
    <a:srgbClr val="0099CC"/>
    <a:srgbClr val="D2C295"/>
    <a:srgbClr val="981E32"/>
    <a:srgbClr val="FFFFFF"/>
    <a:srgbClr val="C75B12"/>
    <a:srgbClr val="E17000"/>
    <a:srgbClr val="5B8F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717" autoAdjust="0"/>
  </p:normalViewPr>
  <p:slideViewPr>
    <p:cSldViewPr snapToObjects="1" showGuides="1">
      <p:cViewPr varScale="1">
        <p:scale>
          <a:sx n="115" d="100"/>
          <a:sy n="115" d="100"/>
        </p:scale>
        <p:origin x="716" y="64"/>
      </p:cViewPr>
      <p:guideLst>
        <p:guide orient="horz" pos="326"/>
        <p:guide orient="horz" pos="1294"/>
        <p:guide orient="horz" pos="3745"/>
        <p:guide orient="horz" pos="3980"/>
        <p:guide orient="horz" pos="1052"/>
        <p:guide orient="horz" pos="1741"/>
        <p:guide orient="horz" pos="4183"/>
        <p:guide orient="horz" pos="566"/>
        <p:guide orient="horz" pos="2808"/>
        <p:guide pos="2880"/>
        <p:guide pos="363"/>
        <p:guide pos="5396"/>
        <p:guide pos="282"/>
        <p:guide pos="3784"/>
        <p:guide pos="3736"/>
        <p:guide pos="2179"/>
        <p:guide pos="5464"/>
        <p:guide pos="386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 showGuides="1">
      <p:cViewPr varScale="1">
        <p:scale>
          <a:sx n="85" d="100"/>
          <a:sy n="85" d="100"/>
        </p:scale>
        <p:origin x="-313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tags" Target="tags/tag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EBF33E-D9A7-42CC-B598-9AD8356CBB5A}" type="datetimeFigureOut">
              <a:rPr lang="en-US" smtClean="0"/>
              <a:pPr/>
              <a:t>6/14/2018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EAAB5D-0CC4-45A8-B4B6-0B8B738A4E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661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B58700-9FA2-48CE-AC88-D71D45EB490A}" type="datetimeFigureOut">
              <a:rPr lang="en-US" smtClean="0"/>
              <a:pPr/>
              <a:t>6/14/2018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BC4E5-2BC1-4F43-85DD-A1B8F74CB7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0042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ackground color"/>
          <p:cNvSpPr/>
          <p:nvPr userDrawn="1"/>
        </p:nvSpPr>
        <p:spPr>
          <a:xfrm>
            <a:off x="0" y="0"/>
            <a:ext cx="9144000" cy="5833872"/>
          </a:xfrm>
          <a:prstGeom prst="rect">
            <a:avLst/>
          </a:prstGeom>
          <a:solidFill>
            <a:srgbClr val="6E25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2" name="gradient shape 1"/>
          <p:cNvSpPr/>
          <p:nvPr userDrawn="1"/>
        </p:nvSpPr>
        <p:spPr>
          <a:xfrm>
            <a:off x="-1447800" y="0"/>
            <a:ext cx="8042814" cy="5833872"/>
          </a:xfrm>
          <a:custGeom>
            <a:avLst/>
            <a:gdLst>
              <a:gd name="connsiteX0" fmla="*/ 0 w 6039293"/>
              <a:gd name="connsiteY0" fmla="*/ 0 h 4380614"/>
              <a:gd name="connsiteX1" fmla="*/ 6039293 w 6039293"/>
              <a:gd name="connsiteY1" fmla="*/ 0 h 4380614"/>
              <a:gd name="connsiteX2" fmla="*/ 3423684 w 6039293"/>
              <a:gd name="connsiteY2" fmla="*/ 4380614 h 4380614"/>
              <a:gd name="connsiteX3" fmla="*/ 21265 w 6039293"/>
              <a:gd name="connsiteY3" fmla="*/ 4380614 h 4380614"/>
              <a:gd name="connsiteX4" fmla="*/ 0 w 6039293"/>
              <a:gd name="connsiteY4" fmla="*/ 0 h 4380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39293" h="4380614">
                <a:moveTo>
                  <a:pt x="0" y="0"/>
                </a:moveTo>
                <a:lnTo>
                  <a:pt x="6039293" y="0"/>
                </a:lnTo>
                <a:lnTo>
                  <a:pt x="3423684" y="4380614"/>
                </a:lnTo>
                <a:lnTo>
                  <a:pt x="21265" y="438061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491858">
                  <a:alpha val="33000"/>
                </a:srgbClr>
              </a:gs>
              <a:gs pos="63000">
                <a:schemeClr val="accent1">
                  <a:tint val="23500"/>
                  <a:satMod val="16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gradient shape 2"/>
          <p:cNvSpPr/>
          <p:nvPr userDrawn="1"/>
        </p:nvSpPr>
        <p:spPr>
          <a:xfrm flipH="1">
            <a:off x="4163391" y="-5210"/>
            <a:ext cx="7758846" cy="5890447"/>
          </a:xfrm>
          <a:custGeom>
            <a:avLst/>
            <a:gdLst>
              <a:gd name="connsiteX0" fmla="*/ 0 w 6039293"/>
              <a:gd name="connsiteY0" fmla="*/ 0 h 4380614"/>
              <a:gd name="connsiteX1" fmla="*/ 6039293 w 6039293"/>
              <a:gd name="connsiteY1" fmla="*/ 0 h 4380614"/>
              <a:gd name="connsiteX2" fmla="*/ 3423684 w 6039293"/>
              <a:gd name="connsiteY2" fmla="*/ 4380614 h 4380614"/>
              <a:gd name="connsiteX3" fmla="*/ 21265 w 6039293"/>
              <a:gd name="connsiteY3" fmla="*/ 4380614 h 4380614"/>
              <a:gd name="connsiteX4" fmla="*/ 0 w 6039293"/>
              <a:gd name="connsiteY4" fmla="*/ 0 h 4380614"/>
              <a:gd name="connsiteX0" fmla="*/ 0 w 6039293"/>
              <a:gd name="connsiteY0" fmla="*/ 0 h 4391247"/>
              <a:gd name="connsiteX1" fmla="*/ 6039293 w 6039293"/>
              <a:gd name="connsiteY1" fmla="*/ 0 h 4391247"/>
              <a:gd name="connsiteX2" fmla="*/ 1307805 w 6039293"/>
              <a:gd name="connsiteY2" fmla="*/ 4391247 h 4391247"/>
              <a:gd name="connsiteX3" fmla="*/ 21265 w 6039293"/>
              <a:gd name="connsiteY3" fmla="*/ 4380614 h 4391247"/>
              <a:gd name="connsiteX4" fmla="*/ 0 w 6039293"/>
              <a:gd name="connsiteY4" fmla="*/ 0 h 4391247"/>
              <a:gd name="connsiteX0" fmla="*/ 0 w 5784112"/>
              <a:gd name="connsiteY0" fmla="*/ 0 h 4391247"/>
              <a:gd name="connsiteX1" fmla="*/ 5784112 w 5784112"/>
              <a:gd name="connsiteY1" fmla="*/ 0 h 4391247"/>
              <a:gd name="connsiteX2" fmla="*/ 1307805 w 5784112"/>
              <a:gd name="connsiteY2" fmla="*/ 4391247 h 4391247"/>
              <a:gd name="connsiteX3" fmla="*/ 21265 w 5784112"/>
              <a:gd name="connsiteY3" fmla="*/ 4380614 h 4391247"/>
              <a:gd name="connsiteX4" fmla="*/ 0 w 5784112"/>
              <a:gd name="connsiteY4" fmla="*/ 0 h 4391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84112" h="4391247">
                <a:moveTo>
                  <a:pt x="0" y="0"/>
                </a:moveTo>
                <a:lnTo>
                  <a:pt x="5784112" y="0"/>
                </a:lnTo>
                <a:lnTo>
                  <a:pt x="1307805" y="4391247"/>
                </a:lnTo>
                <a:lnTo>
                  <a:pt x="21265" y="438061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491858">
                  <a:alpha val="25000"/>
                </a:srgbClr>
              </a:gs>
              <a:gs pos="63000">
                <a:schemeClr val="accent1">
                  <a:tint val="23500"/>
                  <a:satMod val="16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Line Dot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0" y="0"/>
            <a:ext cx="9158400" cy="6868800"/>
          </a:xfrm>
          <a:prstGeom prst="rect">
            <a:avLst/>
          </a:prstGeom>
        </p:spPr>
      </p:pic>
      <p:pic>
        <p:nvPicPr>
          <p:cNvPr id="8" name="Logo SLAC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434" y="6196867"/>
            <a:ext cx="2275566" cy="661133"/>
          </a:xfrm>
          <a:prstGeom prst="rect">
            <a:avLst/>
          </a:prstGeom>
        </p:spPr>
      </p:pic>
      <p:pic>
        <p:nvPicPr>
          <p:cNvPr id="9" name="Logo DOE Stanford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0195"/>
            <a:ext cx="1973584" cy="717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3" y="3646170"/>
            <a:ext cx="7989887" cy="218770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6358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42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98751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spcBef>
                <a:spcPts val="0"/>
              </a:spcBef>
              <a:buClr>
                <a:srgbClr val="981E32"/>
              </a:buClr>
              <a:defRPr sz="2200"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 sz="1800"/>
            </a:lvl4pPr>
            <a:lvl5pPr>
              <a:buClr>
                <a:srgbClr val="981E32"/>
              </a:buCl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1252729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252728"/>
            <a:ext cx="2442340" cy="2481072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3886200"/>
            <a:ext cx="2442340" cy="243205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243584"/>
            <a:ext cx="2442340" cy="5065522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0" y="1243584"/>
            <a:ext cx="3013075" cy="506552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69646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243584"/>
            <a:ext cx="2667000" cy="5065522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0" y="1243584"/>
            <a:ext cx="5484812" cy="506552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95472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 lIns="432000"/>
          <a:lstStyle>
            <a:lvl1pPr>
              <a:defRPr b="1" baseline="0">
                <a:solidFill>
                  <a:srgbClr val="FF0000"/>
                </a:solidFill>
              </a:defRPr>
            </a:lvl1pPr>
          </a:lstStyle>
          <a:p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***INSTRUCTIONS ON HOW TO APPLY IMAGE MASKING TO SLIDE LAYOUT***</a:t>
            </a:r>
            <a:br>
              <a:rPr lang="en-CA" dirty="0" smtClean="0"/>
            </a:br>
            <a:r>
              <a:rPr lang="en-CA" dirty="0" smtClean="0"/>
              <a:t>STEP 1: Click icon to insert image</a:t>
            </a:r>
            <a:br>
              <a:rPr lang="en-CA" dirty="0" smtClean="0"/>
            </a:br>
            <a:r>
              <a:rPr lang="en-CA" dirty="0" smtClean="0"/>
              <a:t>STEP 2: Once image is inserted, right-click image, and choose ‘Send to Back’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7691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1243584"/>
            <a:ext cx="8109919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531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75" r:id="rId3"/>
    <p:sldLayoutId id="2147483674" r:id="rId4"/>
    <p:sldLayoutId id="2147483671" r:id="rId5"/>
    <p:sldLayoutId id="2147483672" r:id="rId6"/>
    <p:sldLayoutId id="2147483673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20000"/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2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2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52000" indent="-180000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2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Using cameras for beam diagnostics in LCLS-II at </a:t>
            </a:r>
            <a:r>
              <a:rPr lang="en-US" dirty="0" smtClean="0"/>
              <a:t>SLAC</a:t>
            </a:r>
            <a:endParaRPr lang="en-CA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Jeremy Mock</a:t>
            </a:r>
          </a:p>
          <a:p>
            <a:r>
              <a:rPr lang="en-CA" dirty="0" smtClean="0"/>
              <a:t>SLAC National Accelerator Laboratory</a:t>
            </a:r>
          </a:p>
          <a:p>
            <a:r>
              <a:rPr lang="en-CA" dirty="0" smtClean="0"/>
              <a:t>June 2018</a:t>
            </a:r>
            <a:endParaRPr lang="en-CA" dirty="0"/>
          </a:p>
        </p:txBody>
      </p:sp>
      <p:sp>
        <p:nvSpPr>
          <p:cNvPr id="3" name="TextBox 2"/>
          <p:cNvSpPr txBox="1"/>
          <p:nvPr/>
        </p:nvSpPr>
        <p:spPr>
          <a:xfrm>
            <a:off x="3724102" y="665850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77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LCLS-II Camera Controls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1430172"/>
            <a:ext cx="3779686" cy="33275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4143" y="4859390"/>
            <a:ext cx="2667000" cy="199861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0874" y="1263784"/>
            <a:ext cx="470514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Physics requirement to acquire beam profile rates up to 120 Hz</a:t>
            </a:r>
          </a:p>
          <a:p>
            <a:endParaRPr lang="en-US" dirty="0"/>
          </a:p>
          <a:p>
            <a:r>
              <a:rPr lang="en-US" dirty="0" smtClean="0"/>
              <a:t>Developed Custom </a:t>
            </a:r>
            <a:r>
              <a:rPr lang="en-US" dirty="0" err="1" smtClean="0"/>
              <a:t>FrameGrabber</a:t>
            </a:r>
            <a:r>
              <a:rPr lang="en-US" dirty="0" smtClean="0"/>
              <a:t> based on PGP card developed in house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Firmware modification to handle camera link protocol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Provides 120 Hz Acquisition (tested in LCLS-I since 2016)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Connects up to 8 cameras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Includes embedded timing firmware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Provides reliable image time stamping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Minimizes number of CPU interrupts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Removes need for dedicated EVR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822" y="5448854"/>
            <a:ext cx="2646485" cy="1368872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flipH="1">
            <a:off x="2895600" y="5947268"/>
            <a:ext cx="3048000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895600" y="5948919"/>
            <a:ext cx="2916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fiber optic pair to camera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324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Stack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822" y="1447800"/>
            <a:ext cx="7620660" cy="52674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21618" y="2604172"/>
            <a:ext cx="24842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AreaDetector</a:t>
            </a:r>
            <a:r>
              <a:rPr lang="en-US" dirty="0" smtClean="0"/>
              <a:t>-based EPICS Module provides interface from hardware to EPCIS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5486400" y="3342836"/>
            <a:ext cx="1135218" cy="1480523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7252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Plans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92058" y="1278962"/>
            <a:ext cx="8108950" cy="506552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This version of the system is working well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FPGA operating at ~95% capacity</a:t>
            </a:r>
          </a:p>
          <a:p>
            <a:pPr marL="800100" lvl="1" indent="-342900"/>
            <a:r>
              <a:rPr lang="en-US" dirty="0" smtClean="0"/>
              <a:t>Cannot load LCLS and LCLS-II Timing support simultaneously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Identified a commercially-available board from Xilinx</a:t>
            </a:r>
          </a:p>
          <a:p>
            <a:pPr marL="800100" lvl="1" indent="-342900"/>
            <a:r>
              <a:rPr lang="en-US" dirty="0" smtClean="0"/>
              <a:t>KCU1500</a:t>
            </a:r>
          </a:p>
          <a:p>
            <a:pPr marL="800100" lvl="1" indent="-342900"/>
            <a:r>
              <a:rPr lang="en-US" dirty="0" smtClean="0"/>
              <a:t>Much more cost effective</a:t>
            </a:r>
          </a:p>
          <a:p>
            <a:pPr marL="800100" lvl="1" indent="-342900"/>
            <a:r>
              <a:rPr lang="en-US" dirty="0" smtClean="0"/>
              <a:t>Much </a:t>
            </a:r>
            <a:r>
              <a:rPr lang="en-US" dirty="0" err="1" smtClean="0"/>
              <a:t>much</a:t>
            </a:r>
            <a:r>
              <a:rPr lang="en-US" dirty="0" smtClean="0"/>
              <a:t> larger FPGA</a:t>
            </a:r>
          </a:p>
          <a:p>
            <a:pPr marL="800100" lvl="1" indent="-342900"/>
            <a:r>
              <a:rPr lang="en-US" dirty="0" smtClean="0"/>
              <a:t>Both timing and some image processing</a:t>
            </a:r>
          </a:p>
          <a:p>
            <a:pPr marL="800100" lvl="1" indent="-342900"/>
            <a:r>
              <a:rPr lang="en-US" dirty="0" smtClean="0"/>
              <a:t>Only support 6 cameras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4699" t="14052" r="11807" b="20620"/>
          <a:stretch/>
        </p:blipFill>
        <p:spPr>
          <a:xfrm>
            <a:off x="5941380" y="4250858"/>
            <a:ext cx="30861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164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SLAC has identified a solution to acquire, tag, and process images at desired rates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Upgrade to the </a:t>
            </a:r>
            <a:r>
              <a:rPr lang="en-US" dirty="0" err="1" smtClean="0"/>
              <a:t>AreaDetector</a:t>
            </a:r>
            <a:r>
              <a:rPr lang="en-US" dirty="0" smtClean="0"/>
              <a:t> plugin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The system is operational in LCLS Production currently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85461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ESENTER_VERSION" val="6"/>
  <p:tag name="ARTICULATE_PROJECT_CHECK" val="0"/>
  <p:tag name="ARTICULATE_PROJECT_OPEN" val="0"/>
</p:tagLst>
</file>

<file path=ppt/theme/theme1.xml><?xml version="1.0" encoding="utf-8"?>
<a:theme xmlns:a="http://schemas.openxmlformats.org/drawingml/2006/main" name="Blank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SLAC_PPT_052412</Template>
  <TotalTime>0</TotalTime>
  <Words>185</Words>
  <Application>Microsoft Office PowerPoint</Application>
  <PresentationFormat>On-screen Show (4:3)</PresentationFormat>
  <Paragraphs>37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Blank</vt:lpstr>
      <vt:lpstr>Using cameras for beam diagnostics in LCLS-II at SLAC</vt:lpstr>
      <vt:lpstr>LCLS-II Camera Controls</vt:lpstr>
      <vt:lpstr>Software Stack</vt:lpstr>
      <vt:lpstr>Future Plans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2012-06-11T23:48:53Z</dcterms:created>
  <dcterms:modified xsi:type="dcterms:W3CDTF">2018-06-14T18:52:48Z</dcterms:modified>
</cp:coreProperties>
</file>