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0" r:id="rId3"/>
    <p:sldId id="443" r:id="rId4"/>
    <p:sldId id="468" r:id="rId5"/>
    <p:sldId id="465" r:id="rId6"/>
    <p:sldId id="466" r:id="rId7"/>
    <p:sldId id="446" r:id="rId8"/>
    <p:sldId id="462" r:id="rId9"/>
    <p:sldId id="448" r:id="rId10"/>
    <p:sldId id="455" r:id="rId11"/>
    <p:sldId id="449" r:id="rId12"/>
    <p:sldId id="456" r:id="rId13"/>
    <p:sldId id="457" r:id="rId14"/>
    <p:sldId id="459" r:id="rId15"/>
    <p:sldId id="454" r:id="rId16"/>
    <p:sldId id="460" r:id="rId17"/>
    <p:sldId id="461" r:id="rId18"/>
    <p:sldId id="463" r:id="rId19"/>
    <p:sldId id="464" r:id="rId20"/>
    <p:sldId id="467" r:id="rId21"/>
  </p:sldIdLst>
  <p:sldSz cx="9144000" cy="6858000" type="screen4x3"/>
  <p:notesSz cx="67945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BD3"/>
    <a:srgbClr val="3990D7"/>
    <a:srgbClr val="C2FDA1"/>
    <a:srgbClr val="907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223" autoAdjust="0"/>
  </p:normalViewPr>
  <p:slideViewPr>
    <p:cSldViewPr>
      <p:cViewPr varScale="1">
        <p:scale>
          <a:sx n="96" d="100"/>
          <a:sy n="96" d="100"/>
        </p:scale>
        <p:origin x="20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16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388" y="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B7DA-9BDA-4466-8C06-12A34896D41C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AC049-FB88-4BE9-9BCD-221DDCE6E38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158C-A1A0-4939-80D3-8815D63D3EFC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2D034-32CC-43C6-AC0B-6236D23D90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0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08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94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1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2D034-32CC-43C6-AC0B-6236D23D904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52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 userDrawn="1"/>
        </p:nvSpPr>
        <p:spPr bwMode="auto">
          <a:xfrm>
            <a:off x="3563888" y="188640"/>
            <a:ext cx="52798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9pPr>
          </a:lstStyle>
          <a:p>
            <a:pPr algn="ctr"/>
            <a:endParaRPr lang="fr-FR" sz="4000" b="0" i="0" u="none" strike="noStrike" kern="1200" cap="all" baseline="0" dirty="0" smtClean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4000" b="1" kern="1200" cap="all" baseline="0" dirty="0" smtClean="0">
                <a:solidFill>
                  <a:srgbClr val="5F5F5F"/>
                </a:solidFill>
                <a:effectLst/>
                <a:latin typeface="+mj-lt"/>
                <a:ea typeface="+mj-ea"/>
                <a:cs typeface="+mj-cs"/>
              </a:rPr>
              <a:t>Generate IOC communication FOR Siemens PLC</a:t>
            </a:r>
            <a:endParaRPr lang="en-US" sz="4000" b="0" i="0" u="none" strike="noStrike" kern="1200" cap="all" baseline="0" dirty="0" smtClean="0">
              <a:solidFill>
                <a:srgbClr val="5F5F5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8" y="6554787"/>
            <a:ext cx="26642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pic>
        <p:nvPicPr>
          <p:cNvPr id="17" name="Picture 4" descr="CEA_logo_Hau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6261327"/>
            <a:ext cx="803683" cy="567645"/>
          </a:xfrm>
          <a:prstGeom prst="rect">
            <a:avLst/>
          </a:prstGeom>
          <a:noFill/>
        </p:spPr>
      </p:pic>
      <p:sp>
        <p:nvSpPr>
          <p:cNvPr id="18" name="Rectangle 6"/>
          <p:cNvSpPr>
            <a:spLocks noChangeArrowheads="1"/>
          </p:cNvSpPr>
          <p:nvPr userDrawn="1"/>
        </p:nvSpPr>
        <p:spPr bwMode="auto">
          <a:xfrm>
            <a:off x="6660582" y="6554787"/>
            <a:ext cx="226434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900" baseline="0" noProof="0" dirty="0" smtClean="0">
                <a:solidFill>
                  <a:srgbClr val="5F5F5F"/>
                </a:solidFill>
              </a:rPr>
              <a:t>EPICS meeting – June 2018 </a:t>
            </a:r>
            <a:r>
              <a:rPr lang="en-US" sz="900" baseline="0" noProof="0" dirty="0" smtClean="0">
                <a:solidFill>
                  <a:srgbClr val="5F5F5F"/>
                </a:solidFill>
                <a:cs typeface="Arial" charset="0"/>
              </a:rPr>
              <a:t>–</a:t>
            </a:r>
            <a:r>
              <a:rPr lang="en-US" sz="900" baseline="0" noProof="0" dirty="0" smtClean="0">
                <a:solidFill>
                  <a:srgbClr val="5F5F5F"/>
                </a:solidFill>
              </a:rPr>
              <a:t> </a:t>
            </a:r>
            <a:fld id="{090FC774-CC27-44EE-ADB1-3D08C97479C3}" type="slidenum">
              <a:rPr lang="en-US" sz="900" baseline="0" noProof="0" smtClean="0">
                <a:solidFill>
                  <a:srgbClr val="5F5F5F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‹N°›</a:t>
            </a:fld>
            <a:endParaRPr lang="en-US" sz="900" baseline="0" noProof="0" dirty="0">
              <a:solidFill>
                <a:srgbClr val="5F5F5F"/>
              </a:solidFill>
            </a:endParaRP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e 20"/>
          <p:cNvGrpSpPr/>
          <p:nvPr userDrawn="1"/>
        </p:nvGrpSpPr>
        <p:grpSpPr>
          <a:xfrm>
            <a:off x="1" y="2825"/>
            <a:ext cx="3347864" cy="6855175"/>
            <a:chOff x="1" y="-12700"/>
            <a:chExt cx="3347864" cy="6870700"/>
          </a:xfrm>
        </p:grpSpPr>
        <p:pic>
          <p:nvPicPr>
            <p:cNvPr id="23" name="Picture 2" descr="S:\CHARTE - LOGOS 2012\Fond dégradé Logo CEA 2012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12700"/>
              <a:ext cx="3347864" cy="6870700"/>
            </a:xfrm>
            <a:prstGeom prst="rect">
              <a:avLst/>
            </a:prstGeom>
            <a:noFill/>
          </p:spPr>
        </p:pic>
        <p:pic>
          <p:nvPicPr>
            <p:cNvPr id="24" name="Picture 3" descr="S:\CHARTE - LOGOS 2012\Logo\Logo anglais\CEA_GB_logotype_4c_defonce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42" b="16316"/>
            <a:stretch/>
          </p:blipFill>
          <p:spPr bwMode="auto">
            <a:xfrm>
              <a:off x="72008" y="251077"/>
              <a:ext cx="3203848" cy="1816280"/>
            </a:xfrm>
            <a:prstGeom prst="rect">
              <a:avLst/>
            </a:prstGeom>
            <a:noFill/>
          </p:spPr>
        </p:pic>
      </p:grpSp>
      <p:sp>
        <p:nvSpPr>
          <p:cNvPr id="22" name="ZoneTexte 21"/>
          <p:cNvSpPr txBox="1"/>
          <p:nvPr userDrawn="1"/>
        </p:nvSpPr>
        <p:spPr>
          <a:xfrm>
            <a:off x="1412032" y="6247080"/>
            <a:ext cx="936104" cy="26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Picture 4" descr="\\Dapdc5\wabdelma\My Documents\My Pictures\logoirfu02bleu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2" y="2204864"/>
            <a:ext cx="15951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space réservé du texte 8"/>
          <p:cNvSpPr>
            <a:spLocks noGrp="1"/>
          </p:cNvSpPr>
          <p:nvPr userDrawn="1">
            <p:ph type="body" sz="quarter" idx="13"/>
          </p:nvPr>
        </p:nvSpPr>
        <p:spPr>
          <a:xfrm>
            <a:off x="3851920" y="513077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lang="en-US" sz="1100" baseline="0" smtClean="0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62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61863" y="188640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935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888" y="6554787"/>
            <a:ext cx="2664296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 smtClean="0"/>
              <a:t>Lotrus</a:t>
            </a:r>
            <a:endParaRPr lang="fr-FR" dirty="0"/>
          </a:p>
        </p:txBody>
      </p:sp>
      <p:sp>
        <p:nvSpPr>
          <p:cNvPr id="103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986408"/>
            <a:ext cx="8258175" cy="49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6660582" y="6554787"/>
            <a:ext cx="226434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US" sz="900" baseline="0" noProof="0" dirty="0" smtClean="0">
                <a:solidFill>
                  <a:srgbClr val="5F5F5F"/>
                </a:solidFill>
              </a:rPr>
              <a:t>Meeting EPICS – June 2018 </a:t>
            </a:r>
            <a:r>
              <a:rPr lang="en-US" sz="900" baseline="0" noProof="0" dirty="0" smtClean="0">
                <a:solidFill>
                  <a:srgbClr val="5F5F5F"/>
                </a:solidFill>
                <a:cs typeface="Arial" charset="0"/>
              </a:rPr>
              <a:t>–</a:t>
            </a:r>
            <a:r>
              <a:rPr lang="en-US" sz="900" baseline="0" noProof="0" dirty="0" smtClean="0">
                <a:solidFill>
                  <a:srgbClr val="5F5F5F"/>
                </a:solidFill>
              </a:rPr>
              <a:t> </a:t>
            </a:r>
            <a:fld id="{090FC774-CC27-44EE-ADB1-3D08C97479C3}" type="slidenum">
              <a:rPr lang="en-US" sz="900" baseline="0" noProof="0" smtClean="0">
                <a:solidFill>
                  <a:srgbClr val="5F5F5F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‹N°›</a:t>
            </a:fld>
            <a:endParaRPr lang="en-US" sz="900" baseline="0" noProof="0" dirty="0">
              <a:solidFill>
                <a:srgbClr val="5F5F5F"/>
              </a:solidFill>
            </a:endParaRPr>
          </a:p>
        </p:txBody>
      </p:sp>
      <p:pic>
        <p:nvPicPr>
          <p:cNvPr id="17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8" name="Picture 3" descr="S:\CHARTE - LOGOS 2012\Logo\Logo anglais\CEA_GB_logotype_4c_defonc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1863" y="150341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2200" b="1" i="0" u="none" strike="noStrike" kern="120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84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0" lang="en-US" sz="2200" b="1" i="0" u="none" strike="noStrike" kern="1200" cap="all" spc="0" normalizeH="0" baseline="0" noProof="0" dirty="0" smtClean="0">
          <a:ln>
            <a:noFill/>
          </a:ln>
          <a:solidFill>
            <a:prstClr val="white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5.pn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/>
              <a:t>Lotrus</a:t>
            </a:r>
            <a:endParaRPr lang="fr-FR" dirty="0"/>
          </a:p>
        </p:txBody>
      </p:sp>
      <p:pic>
        <p:nvPicPr>
          <p:cNvPr id="5" name="Picture 2" descr="\\Dapdc5\sbastin\My Documents\dessin_bebe_a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12546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9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awl file: choose file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3209"/>
            <a:ext cx="3181350" cy="1352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4150246" cy="19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awl file: Define communication parameters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191295"/>
            <a:ext cx="5251872" cy="41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EPICS parameters : SCAN, ZNAM, ONAM, ZSV, OSV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420888"/>
            <a:ext cx="833073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907927"/>
            <a:ext cx="8523349" cy="216024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new EPICS field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563888" y="1628800"/>
            <a:ext cx="1008112" cy="57606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9120"/>
            <a:ext cx="2930438" cy="13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2852936"/>
            <a:ext cx="8280920" cy="165618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Tricks</a:t>
            </a:r>
          </a:p>
          <a:p>
            <a:pPr lvl="1"/>
            <a:r>
              <a:rPr lang="en-US" dirty="0" smtClean="0"/>
              <a:t>Search variable</a:t>
            </a:r>
          </a:p>
          <a:p>
            <a:pPr lvl="1"/>
            <a:r>
              <a:rPr lang="en-US" dirty="0" smtClean="0"/>
              <a:t>Right click: Hide column, delete columns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Display hide columns</a:t>
            </a:r>
          </a:p>
          <a:p>
            <a:pPr lvl="1"/>
            <a:r>
              <a:rPr lang="en-US" dirty="0" smtClean="0"/>
              <a:t>Sorting and unsorting by columns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580112" y="2564904"/>
            <a:ext cx="1902467" cy="136815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49313" y="1844824"/>
            <a:ext cx="698352" cy="162302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3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988840"/>
            <a:ext cx="8036907" cy="273630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IOC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915816" y="1556792"/>
            <a:ext cx="256757" cy="107071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IOC: display new parameters, change, and deleted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184576" cy="41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IOC:</a:t>
            </a:r>
          </a:p>
          <a:p>
            <a:pPr lvl="1"/>
            <a:r>
              <a:rPr lang="en-US" dirty="0" err="1" smtClean="0"/>
              <a:t>iocBoot</a:t>
            </a:r>
            <a:r>
              <a:rPr lang="en-US" dirty="0" smtClean="0"/>
              <a:t>/</a:t>
            </a:r>
            <a:r>
              <a:rPr lang="en-US" dirty="0" err="1" smtClean="0"/>
              <a:t>iocSkid</a:t>
            </a:r>
            <a:r>
              <a:rPr lang="en-US" dirty="0" smtClean="0"/>
              <a:t>/boot/iocTest.cmd</a:t>
            </a:r>
          </a:p>
          <a:p>
            <a:pPr lvl="1"/>
            <a:r>
              <a:rPr lang="en-US" dirty="0" err="1" smtClean="0"/>
              <a:t>iocBoot</a:t>
            </a:r>
            <a:r>
              <a:rPr lang="en-US" dirty="0" smtClean="0"/>
              <a:t>/</a:t>
            </a:r>
            <a:r>
              <a:rPr lang="en-US" dirty="0" err="1" smtClean="0"/>
              <a:t>iocSkid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iocTestInclud.dbd</a:t>
            </a:r>
            <a:endParaRPr lang="en-US" dirty="0" smtClean="0"/>
          </a:p>
          <a:p>
            <a:pPr lvl="1"/>
            <a:r>
              <a:rPr lang="en-US" dirty="0" err="1" smtClean="0"/>
              <a:t>iocBoot</a:t>
            </a:r>
            <a:r>
              <a:rPr lang="en-US" dirty="0" smtClean="0"/>
              <a:t>/</a:t>
            </a:r>
            <a:r>
              <a:rPr lang="en-US" dirty="0" err="1" smtClean="0"/>
              <a:t>iocSkid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r>
              <a:rPr lang="en-US" dirty="0" err="1"/>
              <a:t>skidApp</a:t>
            </a:r>
            <a:r>
              <a:rPr lang="en-US" dirty="0"/>
              <a:t>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skid.db</a:t>
            </a:r>
            <a:endParaRPr lang="en-US" dirty="0"/>
          </a:p>
          <a:p>
            <a:pPr lvl="1"/>
            <a:r>
              <a:rPr lang="en-US" dirty="0" err="1" smtClean="0"/>
              <a:t>skidApp</a:t>
            </a:r>
            <a:r>
              <a:rPr lang="en-US" dirty="0" smtClean="0"/>
              <a:t>/</a:t>
            </a:r>
            <a:r>
              <a:rPr lang="en-US" dirty="0" err="1" smtClean="0"/>
              <a:t>db</a:t>
            </a:r>
            <a:r>
              <a:rPr lang="en-US" dirty="0" smtClean="0"/>
              <a:t>/</a:t>
            </a:r>
            <a:r>
              <a:rPr lang="en-US" dirty="0" err="1" smtClean="0"/>
              <a:t>Makefile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</p:spTree>
    <p:extLst>
      <p:ext uri="{BB962C8B-B14F-4D97-AF65-F5344CB8AC3E}">
        <p14:creationId xmlns:p14="http://schemas.microsoft.com/office/powerpoint/2010/main" val="20165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IOC: </a:t>
            </a:r>
            <a:r>
              <a:rPr lang="en-US" dirty="0" err="1" smtClean="0"/>
              <a:t>db</a:t>
            </a:r>
            <a:r>
              <a:rPr lang="en-US" dirty="0" smtClean="0"/>
              <a:t> file</a:t>
            </a:r>
          </a:p>
          <a:p>
            <a:pPr marL="457200" lvl="1" indent="0">
              <a:buNone/>
            </a:pPr>
            <a:r>
              <a:rPr lang="en-US" sz="1600" dirty="0"/>
              <a:t>#! DBDSTART</a:t>
            </a:r>
          </a:p>
          <a:p>
            <a:pPr marL="457200" lvl="1" indent="0">
              <a:buNone/>
            </a:pPr>
            <a:r>
              <a:rPr lang="en-US" sz="1600" dirty="0"/>
              <a:t>#! DBDEND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record(</a:t>
            </a:r>
            <a:r>
              <a:rPr lang="en-US" sz="1600" dirty="0" err="1"/>
              <a:t>ao</a:t>
            </a:r>
            <a:r>
              <a:rPr lang="en-US" sz="1600" dirty="0"/>
              <a:t>, </a:t>
            </a:r>
            <a:r>
              <a:rPr lang="en-US" sz="1600" dirty="0" smtClean="0"/>
              <a:t>"</a:t>
            </a:r>
            <a:r>
              <a:rPr lang="en-US" sz="1600" dirty="0" smtClean="0">
                <a:solidFill>
                  <a:srgbClr val="00B050"/>
                </a:solidFill>
              </a:rPr>
              <a:t>SKID:PLC-001:R10P</a:t>
            </a:r>
            <a:r>
              <a:rPr lang="en-US" sz="1600" dirty="0" smtClean="0"/>
              <a:t>"){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 field(PINI, "YES")</a:t>
            </a:r>
          </a:p>
          <a:p>
            <a:pPr marL="457200" lvl="1" indent="0">
              <a:buNone/>
            </a:pPr>
            <a:r>
              <a:rPr lang="en-US" sz="1600" dirty="0"/>
              <a:t> field(DTYP, "S7plc")</a:t>
            </a:r>
          </a:p>
          <a:p>
            <a:pPr marL="457200" lvl="1" indent="0">
              <a:buNone/>
            </a:pPr>
            <a:r>
              <a:rPr lang="en-US" sz="1600" dirty="0"/>
              <a:t> field(DESC, "  Regulation - PP10 - KP")</a:t>
            </a:r>
          </a:p>
          <a:p>
            <a:pPr marL="457200" lvl="1" indent="0">
              <a:buNone/>
            </a:pPr>
            <a:r>
              <a:rPr lang="en-US" sz="1600" dirty="0"/>
              <a:t> field(OUT, </a:t>
            </a:r>
            <a:r>
              <a:rPr lang="en-US" sz="1600" dirty="0" smtClean="0"/>
              <a:t>"@</a:t>
            </a:r>
            <a:r>
              <a:rPr lang="en-US" sz="1600" dirty="0" err="1" smtClean="0"/>
              <a:t>Proj_Skid</a:t>
            </a:r>
            <a:r>
              <a:rPr lang="en-US" sz="1600" dirty="0" smtClean="0"/>
              <a:t>/0 </a:t>
            </a:r>
            <a:r>
              <a:rPr lang="en-US" sz="1600" dirty="0"/>
              <a:t>T=FLOAT")</a:t>
            </a:r>
          </a:p>
          <a:p>
            <a:pPr marL="457200" lvl="1" indent="0">
              <a:buNone/>
            </a:pPr>
            <a:r>
              <a:rPr lang="en-US" sz="1600" dirty="0"/>
              <a:t>}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record(</a:t>
            </a:r>
            <a:r>
              <a:rPr lang="en-US" sz="1600" dirty="0" err="1"/>
              <a:t>ao</a:t>
            </a:r>
            <a:r>
              <a:rPr lang="en-US" sz="1600" dirty="0"/>
              <a:t>, </a:t>
            </a:r>
            <a:r>
              <a:rPr lang="en-US" sz="1600" dirty="0" smtClean="0"/>
              <a:t>"</a:t>
            </a:r>
            <a:r>
              <a:rPr lang="en-US" sz="1600" dirty="0" smtClean="0">
                <a:solidFill>
                  <a:srgbClr val="00B050"/>
                </a:solidFill>
              </a:rPr>
              <a:t>SKID:PLC-001:R10I</a:t>
            </a:r>
            <a:r>
              <a:rPr lang="en-US" sz="1600" dirty="0" smtClean="0"/>
              <a:t>"){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 field(PINI, "YES")</a:t>
            </a:r>
          </a:p>
          <a:p>
            <a:pPr marL="457200" lvl="1" indent="0">
              <a:buNone/>
            </a:pPr>
            <a:r>
              <a:rPr lang="en-US" sz="1600" dirty="0"/>
              <a:t> field(DTYP, "S7plc")</a:t>
            </a:r>
          </a:p>
          <a:p>
            <a:pPr marL="457200" lvl="1" indent="0">
              <a:buNone/>
            </a:pPr>
            <a:r>
              <a:rPr lang="en-US" sz="1600" dirty="0"/>
              <a:t> field(DESC, "  Regulation - PP10 - TI")</a:t>
            </a:r>
          </a:p>
          <a:p>
            <a:pPr marL="457200" lvl="1" indent="0">
              <a:buNone/>
            </a:pPr>
            <a:r>
              <a:rPr lang="en-US" sz="1600" dirty="0"/>
              <a:t> field(OUT, </a:t>
            </a:r>
            <a:r>
              <a:rPr lang="en-US" sz="1600" dirty="0" smtClean="0"/>
              <a:t>"@</a:t>
            </a:r>
            <a:r>
              <a:rPr lang="en-US" sz="1600" dirty="0" err="1" smtClean="0"/>
              <a:t>Proj_Skid</a:t>
            </a:r>
            <a:r>
              <a:rPr lang="en-US" sz="1600" dirty="0" smtClean="0"/>
              <a:t>/4 </a:t>
            </a:r>
            <a:r>
              <a:rPr lang="en-US" sz="1600" dirty="0"/>
              <a:t>T=FLOAT")</a:t>
            </a:r>
          </a:p>
          <a:p>
            <a:pPr marL="457200" lvl="1" indent="0">
              <a:buNone/>
            </a:pPr>
            <a:r>
              <a:rPr lang="en-US" sz="1600" dirty="0" smtClean="0"/>
              <a:t>}</a:t>
            </a:r>
          </a:p>
          <a:p>
            <a:pPr marL="457200" lvl="1" indent="0">
              <a:buNone/>
            </a:pP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</p:spTree>
    <p:extLst>
      <p:ext uri="{BB962C8B-B14F-4D97-AF65-F5344CB8AC3E}">
        <p14:creationId xmlns:p14="http://schemas.microsoft.com/office/powerpoint/2010/main" val="29524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</a:p>
          <a:p>
            <a:pPr lvl="1"/>
            <a:r>
              <a:rPr lang="en-US" dirty="0" smtClean="0"/>
              <a:t>Bugs resolution in progress like calculation of </a:t>
            </a:r>
            <a:r>
              <a:rPr lang="en-US" dirty="0" err="1" smtClean="0"/>
              <a:t>inSize</a:t>
            </a:r>
            <a:r>
              <a:rPr lang="en-US" dirty="0" smtClean="0"/>
              <a:t> and </a:t>
            </a:r>
            <a:r>
              <a:rPr lang="en-US" dirty="0" err="1" smtClean="0"/>
              <a:t>outSize</a:t>
            </a:r>
            <a:endParaRPr lang="en-US" dirty="0" smtClean="0"/>
          </a:p>
          <a:p>
            <a:pPr lvl="1"/>
            <a:r>
              <a:rPr lang="en-US" dirty="0" smtClean="0"/>
              <a:t>Better merge</a:t>
            </a:r>
          </a:p>
          <a:p>
            <a:pPr lvl="1"/>
            <a:r>
              <a:rPr lang="en-US" dirty="0" smtClean="0"/>
              <a:t>Better design: Model View Controller</a:t>
            </a:r>
          </a:p>
          <a:p>
            <a:pPr lvl="1"/>
            <a:r>
              <a:rPr lang="en-US" dirty="0" smtClean="0"/>
              <a:t>Standalone without Eclipse</a:t>
            </a:r>
          </a:p>
          <a:p>
            <a:pPr lvl="1"/>
            <a:r>
              <a:rPr lang="en-US" dirty="0" smtClean="0"/>
              <a:t>Modbus/TCP</a:t>
            </a:r>
          </a:p>
          <a:p>
            <a:pPr lvl="1"/>
            <a:endParaRPr lang="en-US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76455" y="6559243"/>
            <a:ext cx="2664296" cy="2397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/>
              <a:t>Lotrus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61863" y="150341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baseline="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2200" cap="all" dirty="0" smtClean="0">
                <a:solidFill>
                  <a:prstClr val="white"/>
                </a:solidFill>
              </a:rPr>
              <a:t>Context</a:t>
            </a:r>
            <a:endParaRPr lang="en-US" kern="0" dirty="0" smtClean="0"/>
          </a:p>
        </p:txBody>
      </p:sp>
      <p:pic>
        <p:nvPicPr>
          <p:cNvPr id="6" name="Picture 4" descr="C:\Documents and Settings\sbastin\Local Settings\Temporary Internet Files\Content.IE5\QI6A9R2F\j0431576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77" y="1877444"/>
            <a:ext cx="1427265" cy="143678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0" y="4187923"/>
            <a:ext cx="1629440" cy="89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nrad.fr/1162777/grande/prix-a-partir-de-128.10/composants/automates-siemens-logo-avec-afficheu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1" y="6086913"/>
            <a:ext cx="584507" cy="5441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7" y="5090331"/>
            <a:ext cx="261936" cy="3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86" y="5072167"/>
            <a:ext cx="402600" cy="4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584616" y="4959492"/>
            <a:ext cx="0" cy="154916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406531" y="6381328"/>
            <a:ext cx="18890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2370886" y="5275449"/>
            <a:ext cx="428629" cy="1588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7504" y="2348880"/>
            <a:ext cx="1373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IOC</a:t>
            </a:r>
          </a:p>
          <a:p>
            <a:r>
              <a:rPr lang="fr-FR" sz="1400" dirty="0" smtClean="0"/>
              <a:t>Input Output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07505" y="4305250"/>
            <a:ext cx="1456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PLC </a:t>
            </a:r>
          </a:p>
          <a:p>
            <a:r>
              <a:rPr lang="fr-FR" sz="1400" dirty="0" smtClean="0"/>
              <a:t>Programmable </a:t>
            </a:r>
            <a:r>
              <a:rPr lang="fr-FR" sz="1400" dirty="0" err="1" smtClean="0"/>
              <a:t>Logic</a:t>
            </a:r>
            <a:r>
              <a:rPr lang="fr-FR" sz="1400" dirty="0" smtClean="0"/>
              <a:t>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grpSp>
        <p:nvGrpSpPr>
          <p:cNvPr id="23" name="Groupe 79"/>
          <p:cNvGrpSpPr/>
          <p:nvPr/>
        </p:nvGrpSpPr>
        <p:grpSpPr>
          <a:xfrm>
            <a:off x="107504" y="5195918"/>
            <a:ext cx="1537781" cy="1312738"/>
            <a:chOff x="6017960" y="3710831"/>
            <a:chExt cx="2728812" cy="2329469"/>
          </a:xfrm>
        </p:grpSpPr>
        <p:sp>
          <p:nvSpPr>
            <p:cNvPr id="24" name="Cube 23"/>
            <p:cNvSpPr/>
            <p:nvPr/>
          </p:nvSpPr>
          <p:spPr>
            <a:xfrm>
              <a:off x="6017960" y="3710831"/>
              <a:ext cx="2728812" cy="2329468"/>
            </a:xfrm>
            <a:prstGeom prst="cube">
              <a:avLst>
                <a:gd name="adj" fmla="val 58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171" y="3855764"/>
              <a:ext cx="2554570" cy="218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470" y="4500570"/>
              <a:ext cx="554306" cy="9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2185093" y="3050510"/>
            <a:ext cx="0" cy="1218353"/>
          </a:xfrm>
          <a:prstGeom prst="straightConnector1">
            <a:avLst/>
          </a:prstGeom>
          <a:ln w="762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uble flèche horizontale 63"/>
          <p:cNvSpPr/>
          <p:nvPr/>
        </p:nvSpPr>
        <p:spPr>
          <a:xfrm>
            <a:off x="1694283" y="5640964"/>
            <a:ext cx="712217" cy="428628"/>
          </a:xfrm>
          <a:prstGeom prst="leftRightArrow">
            <a:avLst/>
          </a:prstGeom>
          <a:solidFill>
            <a:srgbClr val="E9A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11560" y="3321686"/>
            <a:ext cx="157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Data block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0691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" y="986408"/>
            <a:ext cx="9107488" cy="496287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 for your attention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IOC communication for Siemens PLC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76455" y="6559243"/>
            <a:ext cx="2664296" cy="2397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/>
              <a:t>Lotrus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61863" y="150341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baseline="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2200" cap="all" dirty="0" smtClean="0">
                <a:solidFill>
                  <a:prstClr val="white"/>
                </a:solidFill>
              </a:rPr>
              <a:t>Context</a:t>
            </a:r>
            <a:endParaRPr lang="en-US" kern="0" dirty="0" smtClean="0"/>
          </a:p>
        </p:txBody>
      </p:sp>
      <p:pic>
        <p:nvPicPr>
          <p:cNvPr id="6" name="Picture 4" descr="C:\Documents and Settings\sbastin\Local Settings\Temporary Internet Files\Content.IE5\QI6A9R2F\j0431576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77" y="1877444"/>
            <a:ext cx="1427265" cy="143678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/>
          <a:stretch/>
        </p:blipFill>
        <p:spPr bwMode="auto">
          <a:xfrm>
            <a:off x="1481270" y="4187923"/>
            <a:ext cx="1578562" cy="89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nrad.fr/1162777/grande/prix-a-partir-de-128.10/composants/automates-siemens-logo-avec-afficheu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1" y="6086913"/>
            <a:ext cx="584507" cy="5441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7" y="5090331"/>
            <a:ext cx="261936" cy="3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86" y="5072167"/>
            <a:ext cx="402600" cy="4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584616" y="4959492"/>
            <a:ext cx="0" cy="154916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406531" y="6381328"/>
            <a:ext cx="18890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2370886" y="5275449"/>
            <a:ext cx="428629" cy="1588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7504" y="2348880"/>
            <a:ext cx="1373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IOC</a:t>
            </a:r>
          </a:p>
          <a:p>
            <a:r>
              <a:rPr lang="fr-FR" sz="1400" dirty="0" smtClean="0"/>
              <a:t>Input Output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07505" y="4305250"/>
            <a:ext cx="1456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PLC </a:t>
            </a:r>
          </a:p>
          <a:p>
            <a:r>
              <a:rPr lang="fr-FR" sz="1400" dirty="0" smtClean="0"/>
              <a:t>Programmable </a:t>
            </a:r>
            <a:r>
              <a:rPr lang="fr-FR" sz="1400" dirty="0" err="1" smtClean="0"/>
              <a:t>Logic</a:t>
            </a:r>
            <a:r>
              <a:rPr lang="fr-FR" sz="1400" dirty="0" smtClean="0"/>
              <a:t>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grpSp>
        <p:nvGrpSpPr>
          <p:cNvPr id="23" name="Groupe 79"/>
          <p:cNvGrpSpPr/>
          <p:nvPr/>
        </p:nvGrpSpPr>
        <p:grpSpPr>
          <a:xfrm>
            <a:off x="107504" y="5195918"/>
            <a:ext cx="1537781" cy="1312738"/>
            <a:chOff x="6017960" y="3710831"/>
            <a:chExt cx="2728812" cy="2329469"/>
          </a:xfrm>
        </p:grpSpPr>
        <p:sp>
          <p:nvSpPr>
            <p:cNvPr id="24" name="Cube 23"/>
            <p:cNvSpPr/>
            <p:nvPr/>
          </p:nvSpPr>
          <p:spPr>
            <a:xfrm>
              <a:off x="6017960" y="3710831"/>
              <a:ext cx="2728812" cy="2329468"/>
            </a:xfrm>
            <a:prstGeom prst="cube">
              <a:avLst>
                <a:gd name="adj" fmla="val 58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171" y="3855764"/>
              <a:ext cx="2554570" cy="218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470" y="4500570"/>
              <a:ext cx="554306" cy="9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2185093" y="3050510"/>
            <a:ext cx="0" cy="1218353"/>
          </a:xfrm>
          <a:prstGeom prst="straightConnector1">
            <a:avLst/>
          </a:prstGeom>
          <a:ln w="762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uble flèche horizontale 63"/>
          <p:cNvSpPr/>
          <p:nvPr/>
        </p:nvSpPr>
        <p:spPr>
          <a:xfrm>
            <a:off x="1694283" y="5640964"/>
            <a:ext cx="712217" cy="428628"/>
          </a:xfrm>
          <a:prstGeom prst="leftRightArrow">
            <a:avLst/>
          </a:prstGeom>
          <a:solidFill>
            <a:srgbClr val="E9A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11560" y="3321686"/>
            <a:ext cx="157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Data block communication</a:t>
            </a:r>
          </a:p>
        </p:txBody>
      </p:sp>
      <p:cxnSp>
        <p:nvCxnSpPr>
          <p:cNvPr id="28" name="Connecteur droit avec flèche 27"/>
          <p:cNvCxnSpPr>
            <a:stCxn id="7" idx="3"/>
          </p:cNvCxnSpPr>
          <p:nvPr/>
        </p:nvCxnSpPr>
        <p:spPr>
          <a:xfrm>
            <a:off x="3059832" y="4633257"/>
            <a:ext cx="886142" cy="8503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2723184" y="1760117"/>
            <a:ext cx="1222790" cy="7287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470" y="5341511"/>
            <a:ext cx="720080" cy="6720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2" r="23422"/>
          <a:stretch/>
        </p:blipFill>
        <p:spPr>
          <a:xfrm>
            <a:off x="7865474" y="1351844"/>
            <a:ext cx="648073" cy="749646"/>
          </a:xfrm>
          <a:prstGeom prst="rect">
            <a:avLst/>
          </a:prstGeom>
        </p:spPr>
      </p:pic>
      <p:pic>
        <p:nvPicPr>
          <p:cNvPr id="1028" name="Picture 4" descr="Image result for epics vdct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73" y="1210038"/>
            <a:ext cx="3652935" cy="1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lated image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3945974" y="4585935"/>
            <a:ext cx="3186821" cy="17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 projects per year with PLC</a:t>
            </a:r>
          </a:p>
          <a:p>
            <a:r>
              <a:rPr lang="en-US" dirty="0" smtClean="0"/>
              <a:t>From 200 to 6000 variables</a:t>
            </a:r>
          </a:p>
          <a:p>
            <a:r>
              <a:rPr lang="en-US" dirty="0" smtClean="0"/>
              <a:t>Need a programming communication solution for non EPICS developer</a:t>
            </a:r>
          </a:p>
          <a:p>
            <a:r>
              <a:rPr lang="en-US" dirty="0" smtClean="0"/>
              <a:t>“Light” automatic solution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CEA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76455" y="6559243"/>
            <a:ext cx="2664296" cy="23971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Paul </a:t>
            </a:r>
            <a:r>
              <a:rPr lang="fr-FR" dirty="0" err="1"/>
              <a:t>Lotrus</a:t>
            </a:r>
            <a:endParaRPr lang="fr-F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61863" y="150341"/>
            <a:ext cx="695455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baseline="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sz="2200" cap="all" dirty="0" smtClean="0">
                <a:solidFill>
                  <a:prstClr val="white"/>
                </a:solidFill>
              </a:rPr>
              <a:t>SOLUTION</a:t>
            </a:r>
            <a:endParaRPr lang="en-US" kern="0" dirty="0" smtClean="0"/>
          </a:p>
        </p:txBody>
      </p:sp>
      <p:pic>
        <p:nvPicPr>
          <p:cNvPr id="6" name="Picture 4" descr="C:\Documents and Settings\sbastin\Local Settings\Temporary Internet Files\Content.IE5\QI6A9R2F\j0431576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77" y="1877444"/>
            <a:ext cx="1427265" cy="143678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3"/>
          <a:stretch/>
        </p:blipFill>
        <p:spPr bwMode="auto">
          <a:xfrm>
            <a:off x="1481270" y="4187923"/>
            <a:ext cx="1578562" cy="89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conrad.fr/1162777/grande/prix-a-partir-de-128.10/composants/automates-siemens-logo-avec-afficheu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71" y="6086913"/>
            <a:ext cx="584507" cy="5441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47" y="5090331"/>
            <a:ext cx="261936" cy="3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86" y="5072167"/>
            <a:ext cx="402600" cy="40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cteur droit avec flèche 14"/>
          <p:cNvCxnSpPr/>
          <p:nvPr/>
        </p:nvCxnSpPr>
        <p:spPr>
          <a:xfrm>
            <a:off x="2584616" y="4959492"/>
            <a:ext cx="0" cy="154916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406531" y="6381328"/>
            <a:ext cx="188908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2370886" y="5275449"/>
            <a:ext cx="428629" cy="1588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7504" y="2348880"/>
            <a:ext cx="1373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IOC</a:t>
            </a:r>
          </a:p>
          <a:p>
            <a:r>
              <a:rPr lang="fr-FR" sz="1400" dirty="0" smtClean="0"/>
              <a:t>Input Output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07505" y="4305250"/>
            <a:ext cx="1456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PLC </a:t>
            </a:r>
          </a:p>
          <a:p>
            <a:r>
              <a:rPr lang="fr-FR" sz="1400" dirty="0" smtClean="0"/>
              <a:t>Programmable </a:t>
            </a:r>
            <a:r>
              <a:rPr lang="fr-FR" sz="1400" dirty="0" err="1" smtClean="0"/>
              <a:t>Logic</a:t>
            </a:r>
            <a:r>
              <a:rPr lang="fr-FR" sz="1400" dirty="0" smtClean="0"/>
              <a:t> </a:t>
            </a:r>
            <a:r>
              <a:rPr lang="fr-FR" sz="1400" dirty="0" err="1" smtClean="0"/>
              <a:t>Controler</a:t>
            </a:r>
            <a:endParaRPr lang="fr-FR" sz="1400" dirty="0"/>
          </a:p>
        </p:txBody>
      </p:sp>
      <p:grpSp>
        <p:nvGrpSpPr>
          <p:cNvPr id="23" name="Groupe 79"/>
          <p:cNvGrpSpPr/>
          <p:nvPr/>
        </p:nvGrpSpPr>
        <p:grpSpPr>
          <a:xfrm>
            <a:off x="107504" y="5195918"/>
            <a:ext cx="1537781" cy="1312738"/>
            <a:chOff x="6017960" y="3710831"/>
            <a:chExt cx="2728812" cy="2329469"/>
          </a:xfrm>
        </p:grpSpPr>
        <p:sp>
          <p:nvSpPr>
            <p:cNvPr id="24" name="Cube 23"/>
            <p:cNvSpPr/>
            <p:nvPr/>
          </p:nvSpPr>
          <p:spPr>
            <a:xfrm>
              <a:off x="6017960" y="3710831"/>
              <a:ext cx="2728812" cy="2329468"/>
            </a:xfrm>
            <a:prstGeom prst="cube">
              <a:avLst>
                <a:gd name="adj" fmla="val 58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171" y="3855764"/>
              <a:ext cx="2554570" cy="218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470" y="4500570"/>
              <a:ext cx="554306" cy="9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Connecteur droit avec flèche 38"/>
          <p:cNvCxnSpPr/>
          <p:nvPr/>
        </p:nvCxnSpPr>
        <p:spPr>
          <a:xfrm>
            <a:off x="2185093" y="3050510"/>
            <a:ext cx="0" cy="1218353"/>
          </a:xfrm>
          <a:prstGeom prst="straightConnector1">
            <a:avLst/>
          </a:prstGeom>
          <a:ln w="7620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ouble flèche horizontale 63"/>
          <p:cNvSpPr/>
          <p:nvPr/>
        </p:nvSpPr>
        <p:spPr>
          <a:xfrm>
            <a:off x="1694283" y="5640964"/>
            <a:ext cx="712217" cy="428628"/>
          </a:xfrm>
          <a:prstGeom prst="leftRightArrow">
            <a:avLst/>
          </a:prstGeom>
          <a:solidFill>
            <a:srgbClr val="E9AD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611560" y="3321686"/>
            <a:ext cx="157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B050"/>
                </a:solidFill>
              </a:rPr>
              <a:t>Data block communication</a:t>
            </a:r>
          </a:p>
        </p:txBody>
      </p:sp>
      <p:pic>
        <p:nvPicPr>
          <p:cNvPr id="27" name="Picture 2" descr="Related imag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3945974" y="4585935"/>
            <a:ext cx="3186821" cy="17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/>
          <p:cNvCxnSpPr>
            <a:stCxn id="7" idx="3"/>
            <a:endCxn id="27" idx="1"/>
          </p:cNvCxnSpPr>
          <p:nvPr/>
        </p:nvCxnSpPr>
        <p:spPr>
          <a:xfrm>
            <a:off x="3059832" y="4633257"/>
            <a:ext cx="886142" cy="85037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2723184" y="1760117"/>
            <a:ext cx="1222790" cy="72875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470" y="5341511"/>
            <a:ext cx="720080" cy="6720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2" r="23422"/>
          <a:stretch/>
        </p:blipFill>
        <p:spPr>
          <a:xfrm>
            <a:off x="7865474" y="1351844"/>
            <a:ext cx="648073" cy="7496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83" y="3244662"/>
            <a:ext cx="514707" cy="9454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31" y="3439132"/>
            <a:ext cx="1275557" cy="748791"/>
          </a:xfrm>
          <a:prstGeom prst="rect">
            <a:avLst/>
          </a:prstGeom>
        </p:spPr>
      </p:pic>
      <p:sp>
        <p:nvSpPr>
          <p:cNvPr id="18" name="Flèche vers le haut 17"/>
          <p:cNvSpPr/>
          <p:nvPr/>
        </p:nvSpPr>
        <p:spPr>
          <a:xfrm>
            <a:off x="4276693" y="2861763"/>
            <a:ext cx="2575707" cy="1546257"/>
          </a:xfrm>
          <a:prstGeom prst="upArrow">
            <a:avLst>
              <a:gd name="adj1" fmla="val 50000"/>
              <a:gd name="adj2" fmla="val 3276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932040" y="3521740"/>
            <a:ext cx="137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Automatic generation</a:t>
            </a:r>
          </a:p>
        </p:txBody>
      </p:sp>
      <p:pic>
        <p:nvPicPr>
          <p:cNvPr id="33" name="Picture 4" descr="Image result for epics vdct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973" y="1210038"/>
            <a:ext cx="3652935" cy="1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TIA Portal: 2 awl files that contains 3 information: name, type, description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Application: </a:t>
            </a:r>
          </a:p>
          <a:p>
            <a:pPr lvl="1"/>
            <a:r>
              <a:rPr lang="en-US" dirty="0" smtClean="0"/>
              <a:t>Calculate data offset in data block message</a:t>
            </a:r>
          </a:p>
          <a:p>
            <a:pPr lvl="1"/>
            <a:r>
              <a:rPr lang="en-US" dirty="0" smtClean="0"/>
              <a:t>Add EPICS fields: SCAN, alarm, PINI</a:t>
            </a:r>
          </a:p>
          <a:p>
            <a:pPr lvl="1"/>
            <a:r>
              <a:rPr lang="en-US" dirty="0" smtClean="0"/>
              <a:t>Possibility to add other fields</a:t>
            </a:r>
          </a:p>
          <a:p>
            <a:pPr lvl="1"/>
            <a:r>
              <a:rPr lang="en-US" dirty="0" smtClean="0"/>
              <a:t>Communication: @IP, port, timeout,…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protocol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TIA Portal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712" y="1732149"/>
            <a:ext cx="5256584" cy="48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TIA Portal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DATA_BLOCK</a:t>
            </a:r>
            <a:r>
              <a:rPr lang="en-US" sz="1600" dirty="0"/>
              <a:t> "DATA_RECV_FROM_EPICS"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TITLE</a:t>
            </a:r>
            <a:r>
              <a:rPr lang="en-US" sz="1600" dirty="0"/>
              <a:t> = </a:t>
            </a:r>
            <a:r>
              <a:rPr lang="en-US" sz="1800" b="1" dirty="0" smtClean="0">
                <a:solidFill>
                  <a:srgbClr val="FF0000"/>
                </a:solidFill>
              </a:rPr>
              <a:t>SKID</a:t>
            </a:r>
            <a:r>
              <a:rPr lang="en-US" sz="1600" dirty="0" smtClean="0"/>
              <a:t>, </a:t>
            </a:r>
            <a:r>
              <a:rPr lang="en-US" sz="1800" b="1" dirty="0" err="1" smtClean="0">
                <a:solidFill>
                  <a:srgbClr val="FF0000"/>
                </a:solidFill>
              </a:rPr>
              <a:t>Proj_Skid</a:t>
            </a:r>
            <a:r>
              <a:rPr lang="en-US" sz="1600" dirty="0"/>
              <a:t>,,</a:t>
            </a:r>
          </a:p>
          <a:p>
            <a:pPr marL="0" indent="0">
              <a:buNone/>
            </a:pPr>
            <a:r>
              <a:rPr lang="en-US" sz="1600" dirty="0"/>
              <a:t>{ S7_Optimized_Access := 'FALSE' }</a:t>
            </a:r>
          </a:p>
          <a:p>
            <a:pPr marL="0" indent="0">
              <a:buNone/>
            </a:pPr>
            <a:r>
              <a:rPr lang="en-US" sz="1600" dirty="0"/>
              <a:t>AUTHOR : Joannem</a:t>
            </a:r>
          </a:p>
          <a:p>
            <a:pPr marL="0" indent="0">
              <a:buNone/>
            </a:pPr>
            <a:r>
              <a:rPr lang="en-US" sz="1600" dirty="0"/>
              <a:t>FAMILY : </a:t>
            </a:r>
            <a:r>
              <a:rPr lang="en-US" sz="1600" dirty="0" err="1"/>
              <a:t>ComEPICS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NAME : S7_PLC</a:t>
            </a:r>
          </a:p>
          <a:p>
            <a:pPr marL="0" indent="0">
              <a:buNone/>
            </a:pPr>
            <a:r>
              <a:rPr lang="en-US" sz="1600" dirty="0"/>
              <a:t>VERSION : 0.1</a:t>
            </a:r>
          </a:p>
          <a:p>
            <a:pPr marL="0" indent="0">
              <a:buNone/>
            </a:pPr>
            <a:r>
              <a:rPr lang="en-US" sz="1600" dirty="0"/>
              <a:t>NON_RETAIN</a:t>
            </a:r>
          </a:p>
          <a:p>
            <a:pPr marL="0" indent="0">
              <a:buNone/>
            </a:pPr>
            <a:r>
              <a:rPr lang="en-US" sz="1600" dirty="0"/>
              <a:t>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     </a:t>
            </a:r>
            <a:r>
              <a:rPr lang="en-US" sz="1600" dirty="0">
                <a:solidFill>
                  <a:srgbClr val="00B050"/>
                </a:solidFill>
              </a:rPr>
              <a:t>"</a:t>
            </a:r>
            <a:r>
              <a:rPr lang="en-US" sz="1600" dirty="0" smtClean="0">
                <a:solidFill>
                  <a:srgbClr val="00B050"/>
                </a:solidFill>
              </a:rPr>
              <a:t>SKID:PLC-001:R10P</a:t>
            </a:r>
            <a:r>
              <a:rPr lang="en-US" sz="1600" dirty="0">
                <a:solidFill>
                  <a:srgbClr val="00B050"/>
                </a:solidFill>
              </a:rPr>
              <a:t>" : Real;   //  Regulation </a:t>
            </a:r>
            <a:r>
              <a:rPr lang="en-US" sz="1600" dirty="0" smtClean="0">
                <a:solidFill>
                  <a:srgbClr val="00B050"/>
                </a:solidFill>
              </a:rPr>
              <a:t> P</a:t>
            </a:r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  </a:t>
            </a:r>
            <a:r>
              <a:rPr lang="en-US" sz="1600" dirty="0" smtClean="0">
                <a:solidFill>
                  <a:srgbClr val="00B050"/>
                </a:solidFill>
              </a:rPr>
              <a:t>"SKID:PLC-001:R10I" </a:t>
            </a:r>
            <a:r>
              <a:rPr lang="en-US" sz="1600" dirty="0">
                <a:solidFill>
                  <a:srgbClr val="00B050"/>
                </a:solidFill>
              </a:rPr>
              <a:t>: Real;   //  Regulation  </a:t>
            </a:r>
            <a:r>
              <a:rPr lang="en-US" sz="1600" dirty="0" smtClean="0">
                <a:solidFill>
                  <a:srgbClr val="00B050"/>
                </a:solidFill>
              </a:rPr>
              <a:t>I</a:t>
            </a:r>
            <a:endParaRPr lang="en-US" sz="1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</a:rPr>
              <a:t>      </a:t>
            </a:r>
            <a:r>
              <a:rPr lang="en-US" sz="1600" dirty="0" smtClean="0">
                <a:solidFill>
                  <a:srgbClr val="00B050"/>
                </a:solidFill>
              </a:rPr>
              <a:t>"SKID:PLC-001:R10U" </a:t>
            </a:r>
            <a:r>
              <a:rPr lang="en-US" sz="1600" dirty="0">
                <a:solidFill>
                  <a:srgbClr val="00B050"/>
                </a:solidFill>
              </a:rPr>
              <a:t>: Real;   //  Regulation </a:t>
            </a:r>
            <a:r>
              <a:rPr lang="en-US" sz="1600" dirty="0" smtClean="0">
                <a:solidFill>
                  <a:srgbClr val="00B050"/>
                </a:solidFill>
              </a:rPr>
              <a:t> U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</a:t>
            </a:r>
            <a:r>
              <a:rPr lang="en-US" sz="1600" dirty="0" smtClean="0">
                <a:solidFill>
                  <a:srgbClr val="00B050"/>
                </a:solidFill>
              </a:rPr>
              <a:t>…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ENDSTRUCT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92080" y="1772816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SKID</a:t>
            </a:r>
            <a:r>
              <a:rPr lang="fr-FR" dirty="0" smtClean="0"/>
              <a:t>: </a:t>
            </a:r>
            <a:r>
              <a:rPr lang="fr-FR" dirty="0" err="1" smtClean="0"/>
              <a:t>name</a:t>
            </a:r>
            <a:r>
              <a:rPr lang="fr-FR" dirty="0" smtClean="0"/>
              <a:t> of EPICS IOC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Proj_Skid</a:t>
            </a:r>
            <a:r>
              <a:rPr lang="fr-FR" dirty="0" smtClean="0"/>
              <a:t>: PLC </a:t>
            </a:r>
            <a:r>
              <a:rPr lang="fr-FR" dirty="0" err="1" smtClean="0"/>
              <a:t>name</a:t>
            </a:r>
            <a:r>
              <a:rPr lang="fr-FR" dirty="0" smtClean="0"/>
              <a:t> in S7PLC</a:t>
            </a:r>
            <a:endParaRPr lang="fr-FR" dirty="0"/>
          </a:p>
        </p:txBody>
      </p:sp>
      <p:cxnSp>
        <p:nvCxnSpPr>
          <p:cNvPr id="6" name="Connecteur droit avec flèche 5"/>
          <p:cNvCxnSpPr>
            <a:stCxn id="5" idx="1"/>
          </p:cNvCxnSpPr>
          <p:nvPr/>
        </p:nvCxnSpPr>
        <p:spPr>
          <a:xfrm flipH="1" flipV="1">
            <a:off x="3563888" y="1988840"/>
            <a:ext cx="1728192" cy="10714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 awl file: choose protocol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Lotrus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S7PLC </a:t>
            </a:r>
            <a:r>
              <a:rPr lang="en-US" dirty="0"/>
              <a:t>protocol example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/>
          <a:stretch/>
        </p:blipFill>
        <p:spPr>
          <a:xfrm>
            <a:off x="2339752" y="2136509"/>
            <a:ext cx="3816424" cy="10081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51429"/>
            <a:ext cx="2552700" cy="1524000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4499992" y="1700808"/>
            <a:ext cx="216024" cy="1008112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resentation_irfu_2">
  <a:themeElements>
    <a:clrScheme name="modele_presentation_irfu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presentation_irfu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presentation_irfu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presentation_irfu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presentation_irfu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57351</TotalTime>
  <Words>471</Words>
  <Application>Microsoft Office PowerPoint</Application>
  <PresentationFormat>Affichage à l'écran (4:3)</PresentationFormat>
  <Paragraphs>140</Paragraphs>
  <Slides>20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modele_presentation_irfu_2</vt:lpstr>
      <vt:lpstr>Présentation PowerPoint</vt:lpstr>
      <vt:lpstr>Présentation PowerPoint</vt:lpstr>
      <vt:lpstr>Présentation PowerPoint</vt:lpstr>
      <vt:lpstr>CEA context</vt:lpstr>
      <vt:lpstr>Présentation PowerPoint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S7PLC protocol example</vt:lpstr>
      <vt:lpstr>TODO</vt:lpstr>
      <vt:lpstr>Generate IOC communication for Siemens PLC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System</dc:title>
  <dc:creator>LOTRUS Paul</dc:creator>
  <cp:keywords>EPICS</cp:keywords>
  <cp:lastModifiedBy>LOTRUS Paul</cp:lastModifiedBy>
  <cp:revision>750</cp:revision>
  <cp:lastPrinted>2012-01-20T12:23:10Z</cp:lastPrinted>
  <dcterms:created xsi:type="dcterms:W3CDTF">2011-11-18T15:18:49Z</dcterms:created>
  <dcterms:modified xsi:type="dcterms:W3CDTF">2018-06-13T12:56:31Z</dcterms:modified>
</cp:coreProperties>
</file>