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99" r:id="rId2"/>
    <p:sldId id="402" r:id="rId3"/>
    <p:sldId id="401" r:id="rId4"/>
    <p:sldId id="400" r:id="rId5"/>
    <p:sldId id="398" r:id="rId6"/>
    <p:sldId id="403" r:id="rId7"/>
    <p:sldId id="39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079"/>
    <a:srgbClr val="333598"/>
    <a:srgbClr val="376092"/>
    <a:srgbClr val="333596"/>
    <a:srgbClr val="33359A"/>
    <a:srgbClr val="33359D"/>
    <a:srgbClr val="3335A0"/>
    <a:srgbClr val="3335A3"/>
    <a:srgbClr val="3638A7"/>
    <a:srgbClr val="333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8" autoAdjust="0"/>
    <p:restoredTop sz="96671" autoAdjust="0"/>
  </p:normalViewPr>
  <p:slideViewPr>
    <p:cSldViewPr snapToGrid="0" snapToObjects="1">
      <p:cViewPr>
        <p:scale>
          <a:sx n="100" d="100"/>
          <a:sy n="100" d="100"/>
        </p:scale>
        <p:origin x="-802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381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BE3D0-233B-4CA1-A890-5E584ED79836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880B-3277-48C8-86FA-F0410D31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89CA-D03D-4DD3-8C90-9B850F8C1D67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F72B-3D01-46D0-A727-27DEC898D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F72B-3D01-46D0-A727-27DEC898D4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F72B-3D01-46D0-A727-27DEC898D4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u="none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173038" indent="-173038">
              <a:spcBef>
                <a:spcPts val="24"/>
              </a:spcBef>
              <a:defRPr/>
            </a:lvl1pPr>
            <a:lvl2pPr marL="342900" indent="-171450">
              <a:buClr>
                <a:schemeClr val="tx2"/>
              </a:buClr>
              <a:defRPr/>
            </a:lvl2pPr>
            <a:lvl3pPr marL="571500" indent="-171450">
              <a:tabLst/>
              <a:defRPr/>
            </a:lvl3pPr>
            <a:lvl4pPr marL="742950" indent="-171450"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64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u="none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173038" indent="-173038">
              <a:spcBef>
                <a:spcPts val="24"/>
              </a:spcBef>
              <a:defRPr/>
            </a:lvl1pPr>
            <a:lvl2pPr marL="342900" indent="-171450">
              <a:buClr>
                <a:schemeClr val="tx2"/>
              </a:buClr>
              <a:defRPr/>
            </a:lvl2pPr>
            <a:lvl3pPr marL="571500" indent="-171450">
              <a:tabLst/>
              <a:defRPr/>
            </a:lvl3pPr>
            <a:lvl4pPr marL="742950" indent="-171450"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8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74638"/>
            <a:ext cx="8212015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643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17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9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80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93431" y="992643"/>
            <a:ext cx="5343386" cy="1211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u="sng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33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36017" y="2204266"/>
            <a:ext cx="6400800" cy="1752600"/>
          </a:xfrm>
        </p:spPr>
        <p:txBody>
          <a:bodyPr>
            <a:normAutofit/>
          </a:bodyPr>
          <a:lstStyle>
            <a:lvl1pPr marL="0" indent="0">
              <a:buNone/>
              <a:defRPr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438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8199-1716-C44D-B7BE-191DFCC2B5D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3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51" r:id="rId3"/>
    <p:sldLayoutId id="2147483669" r:id="rId4"/>
    <p:sldLayoutId id="2147483657" r:id="rId5"/>
    <p:sldLayoutId id="2147483668" r:id="rId6"/>
    <p:sldLayoutId id="214748364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u="sng" kern="1200">
          <a:solidFill>
            <a:srgbClr val="376092"/>
          </a:solidFill>
          <a:latin typeface="Arial"/>
          <a:ea typeface="+mj-ea"/>
          <a:cs typeface="Arial"/>
        </a:defRPr>
      </a:lvl1pPr>
    </p:titleStyle>
    <p:bodyStyle>
      <a:lvl1pPr marL="173038" indent="-173038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173038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udoo.org/usa/x86/udoo-x86-ultra.html?___from_store=other&amp;popup=no" TargetMode="External"/><Relationship Id="rId3" Type="http://schemas.openxmlformats.org/officeDocument/2006/relationships/hyperlink" Target="https://boundarydevices.com/product/nitrogen6x-board-imx6-arm-cortex-a9-sbc/" TargetMode="External"/><Relationship Id="rId7" Type="http://schemas.openxmlformats.org/officeDocument/2006/relationships/hyperlink" Target="https://www.embeddedarm.com/products/TS-7970search%20ftp" TargetMode="External"/><Relationship Id="rId2" Type="http://schemas.openxmlformats.org/officeDocument/2006/relationships/hyperlink" Target="https://en.wikipedia.org/wiki/Banana_Pi#Banana_Pi_BPI-R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engines.ch/apu2.htm" TargetMode="External"/><Relationship Id="rId5" Type="http://schemas.openxmlformats.org/officeDocument/2006/relationships/hyperlink" Target="http://www.nvidia.com/object/jetson-tk1-embedded-dev-kit.html" TargetMode="External"/><Relationship Id="rId4" Type="http://schemas.openxmlformats.org/officeDocument/2006/relationships/hyperlink" Target="https://www.pine64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udoo.org/usa/x86/udoo-x86-ultra.html?___from_store=other&amp;popup=no" TargetMode="External"/><Relationship Id="rId3" Type="http://schemas.openxmlformats.org/officeDocument/2006/relationships/hyperlink" Target="https://boundarydevices.com/product/nitrogen6x-board-imx6-arm-cortex-a9-sbc/" TargetMode="External"/><Relationship Id="rId7" Type="http://schemas.openxmlformats.org/officeDocument/2006/relationships/hyperlink" Target="https://www.embeddedarm.com/products/TS-7970search%20ftp" TargetMode="External"/><Relationship Id="rId2" Type="http://schemas.openxmlformats.org/officeDocument/2006/relationships/hyperlink" Target="https://en.wikipedia.org/wiki/Banana_Pi#Banana_Pi_BPI-R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engines.ch/apu2.htm" TargetMode="External"/><Relationship Id="rId5" Type="http://schemas.openxmlformats.org/officeDocument/2006/relationships/hyperlink" Target="http://www.nvidia.com/object/jetson-tk1-embedded-dev-kit.html" TargetMode="External"/><Relationship Id="rId4" Type="http://schemas.openxmlformats.org/officeDocument/2006/relationships/hyperlink" Target="https://www.pine64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babyIOC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Envisioned for </a:t>
            </a:r>
            <a:endParaRPr lang="en-US" dirty="0"/>
          </a:p>
          <a:p>
            <a:pPr lvl="2"/>
            <a:r>
              <a:rPr lang="en-US" dirty="0" smtClean="0"/>
              <a:t>For mobile end-stations.</a:t>
            </a:r>
          </a:p>
          <a:p>
            <a:r>
              <a:rPr lang="en-US" dirty="0" smtClean="0"/>
              <a:t>From past experience:</a:t>
            </a:r>
          </a:p>
          <a:p>
            <a:pPr lvl="2"/>
            <a:r>
              <a:rPr lang="en-US" dirty="0" smtClean="0"/>
              <a:t>Had areaDetector-3-1 with Pilatus and several </a:t>
            </a:r>
            <a:r>
              <a:rPr lang="en-US" dirty="0" err="1" smtClean="0"/>
              <a:t>Prosilica</a:t>
            </a:r>
            <a:r>
              <a:rPr lang="en-US" dirty="0" smtClean="0"/>
              <a:t> IOCs running on </a:t>
            </a:r>
            <a:r>
              <a:rPr lang="en-US" dirty="0" err="1" smtClean="0"/>
              <a:t>Debian</a:t>
            </a:r>
            <a:r>
              <a:rPr lang="en-US" dirty="0" smtClean="0"/>
              <a:t> 8  6 y. old server with 2 GB of memory</a:t>
            </a:r>
          </a:p>
          <a:p>
            <a:r>
              <a:rPr lang="en-US" dirty="0" smtClean="0"/>
              <a:t>New technology should offer same or better hardware and small factor.</a:t>
            </a:r>
          </a:p>
          <a:p>
            <a:endParaRPr lang="en-US" dirty="0"/>
          </a:p>
          <a:p>
            <a:r>
              <a:rPr lang="en-US" dirty="0" smtClean="0"/>
              <a:t>First try was X15 from Beagle Bone with 2GB RAM</a:t>
            </a:r>
          </a:p>
          <a:p>
            <a:pPr lvl="2"/>
            <a:r>
              <a:rPr lang="en-US" dirty="0" smtClean="0"/>
              <a:t>32 bit ARM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54730"/>
              </p:ext>
            </p:extLst>
          </p:nvPr>
        </p:nvGraphicFramePr>
        <p:xfrm>
          <a:off x="182879" y="497025"/>
          <a:ext cx="8830493" cy="5740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974"/>
                <a:gridCol w="782448"/>
                <a:gridCol w="566876"/>
                <a:gridCol w="822369"/>
                <a:gridCol w="582844"/>
                <a:gridCol w="558892"/>
                <a:gridCol w="542924"/>
                <a:gridCol w="542924"/>
                <a:gridCol w="606797"/>
                <a:gridCol w="495019"/>
                <a:gridCol w="495019"/>
                <a:gridCol w="495019"/>
                <a:gridCol w="495019"/>
                <a:gridCol w="822369"/>
              </a:tblGrid>
              <a:tr h="45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Rekease</a:t>
                      </a:r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Date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CPU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GPU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CPU speed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RAM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Eth, GB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USB2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USB3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 OTG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RS232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~$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</a:tr>
              <a:tr h="428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2"/>
                        </a:rPr>
                        <a:t>https://en.wikipedia.org/wiki/Banana_Pi#Banana_Pi_BPI-R2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Banana PI BPI-R2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MediaTek MT7623N, Quad-code ARM Cortex-A7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Mali 450 MP4 GPU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2G DDR3 SDRAM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$100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3"/>
                        </a:rPr>
                        <a:t>https://boundarydevices.com/product/nitrogen6x-board-imx6-arm-cortex-a9-sbc/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NITROGEN6X  Nit6Q_2GB</a:t>
                      </a:r>
                      <a:br>
                        <a:rPr lang="en-US" sz="600" u="none" strike="noStrike">
                          <a:effectLst/>
                        </a:rPr>
                      </a:b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ARM Cortex™-A9 (1-4)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 NA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2G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$225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428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4"/>
                        </a:rPr>
                        <a:t>https://www.pine64.org/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Rock64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Rockchip RK3328 Quad-Core ARM Cortex A53 64-Bit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up to 4GB 1600MHz LPDDR3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NONe?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$50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5"/>
                        </a:rPr>
                        <a:t>http://www.nvidia.com/object/jetson-tk1-embedded-dev-kit.html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Nvidia Jetson TK1 dev kit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>
                          <a:effectLst/>
                        </a:rPr>
                        <a:t>NVIDIA 4-Plus-1 quad-core ARM Cortex-A15 CPU</a:t>
                      </a:r>
                      <a:endParaRPr lang="pt-BR" sz="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53574" marR="4465" marT="4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NVIDIA Kepler GPU with 192 CUDA cores</a:t>
                      </a:r>
                      <a:endParaRPr lang="en-US" sz="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53574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only stretch, no jessie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https://www.nvidia.com/en-us/autonomous-machines/embedded-systems-dev-kits-modules/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Nvidia Jetson TX1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?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4x ARM Cortex™-A15, Cortex™-M4 (Companion MCU)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Kepler GPU with 192 CUDA®cores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up to 2.1 Ghz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 (1 OTG)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only stretch, no jessie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857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http://www.hardkernel.com/main/products/prdt_info.php?g_code=G145457216438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https://en.wikipedia.org/wiki/ODROID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ODROID-C2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Amlogic ARM® Cortex®-A53(ARMv8) 1.5Ghz quad core CPUs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u="none" strike="noStrike">
                          <a:effectLst/>
                        </a:rPr>
                        <a:t> Mali™-450 GPU (3 Pixel-processors + 2 Vertex shader processors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$46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There is Jessie, image, but very minimal. Customer suppofrt is deap in China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285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6"/>
                        </a:rPr>
                        <a:t>https://www.pcengines.ch/apu2.htm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PC engines apu2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totally cool, does not support Debian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7"/>
                        </a:rPr>
                        <a:t>https://www.embeddedarm.com/products/TS-7970</a:t>
                      </a:r>
                      <a:br>
                        <a:rPr lang="en-US" sz="600" u="sng" strike="noStrike">
                          <a:effectLst/>
                          <a:hlinkClick r:id="rId7"/>
                        </a:rPr>
                      </a:br>
                      <a:r>
                        <a:rPr lang="en-US" sz="600" u="sng" strike="noStrike">
                          <a:effectLst/>
                          <a:hlinkClick r:id="rId7"/>
                        </a:rPr>
                        <a:t/>
                      </a:r>
                      <a:br>
                        <a:rPr lang="en-US" sz="600" u="sng" strike="noStrike">
                          <a:effectLst/>
                          <a:hlinkClick r:id="rId7"/>
                        </a:rPr>
                      </a:br>
                      <a:r>
                        <a:rPr lang="en-US" sz="600" u="sng" strike="noStrike">
                          <a:effectLst/>
                          <a:hlinkClick r:id="rId7"/>
                        </a:rPr>
                        <a:t>search ftp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TS-7970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ArmNXP i.MX6 800 MHz Solo or 1 GHz Quad Core ARM CPU NXP i.MX6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1GHz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 (?or)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4(?)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$250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Comes with Jessie by default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100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8"/>
                        </a:rPr>
                        <a:t>https://shop.udoo.org/usa/x86/udoo-x86-ultra.html?___from_store=other&amp;popup=no</a:t>
                      </a:r>
                      <a:br>
                        <a:rPr lang="en-US" sz="600" u="sng" strike="noStrike" dirty="0">
                          <a:effectLst/>
                          <a:hlinkClick r:id="rId8"/>
                        </a:rPr>
                      </a:br>
                      <a:r>
                        <a:rPr lang="en-US" sz="600" u="sng" strike="noStrike" dirty="0">
                          <a:effectLst/>
                          <a:hlinkClick r:id="rId8"/>
                        </a:rPr>
                        <a:t>http://www.seco.com/misk/UDOO_X86_datasheet.pdf</a:t>
                      </a:r>
                      <a:endParaRPr lang="en-US" sz="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UDOO X86 Ultra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2016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CPU Intel Pentium</a:t>
                      </a:r>
                      <a:br>
                        <a:rPr lang="pt-BR" sz="600" u="none" strike="noStrike" dirty="0">
                          <a:effectLst/>
                        </a:rPr>
                      </a:br>
                      <a:r>
                        <a:rPr lang="pt-BR" sz="600" u="none" strike="noStrike" dirty="0">
                          <a:effectLst/>
                        </a:rPr>
                        <a:t>N3710 2.56 GHZ x4 corse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ntel</a:t>
                      </a:r>
                      <a:r>
                        <a:rPr lang="en-US" sz="600" u="none" strike="noStrike" dirty="0">
                          <a:effectLst/>
                        </a:rPr>
                        <a:t> HD Graphics 405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Up to 700 MHz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16 execution units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8 GB DDR3L DUAL CHANNEL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$280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Any Linux Distribution for X86 platform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570918"/>
              </p:ext>
            </p:extLst>
          </p:nvPr>
        </p:nvGraphicFramePr>
        <p:xfrm>
          <a:off x="182879" y="497025"/>
          <a:ext cx="8830493" cy="5740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974"/>
                <a:gridCol w="782448"/>
                <a:gridCol w="566876"/>
                <a:gridCol w="822369"/>
                <a:gridCol w="582844"/>
                <a:gridCol w="558892"/>
                <a:gridCol w="542924"/>
                <a:gridCol w="542924"/>
                <a:gridCol w="606797"/>
                <a:gridCol w="495019"/>
                <a:gridCol w="495019"/>
                <a:gridCol w="495019"/>
                <a:gridCol w="495019"/>
                <a:gridCol w="822369"/>
              </a:tblGrid>
              <a:tr h="45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Rekease</a:t>
                      </a:r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Date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CPU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GPU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CPU speed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RAM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Eth, GB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USB2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USB3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USB OTG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RS232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~$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chemeClr val="accent5"/>
                    </a:solidFill>
                  </a:tcPr>
                </a:tc>
              </a:tr>
              <a:tr h="428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2"/>
                        </a:rPr>
                        <a:t>https://en.wikipedia.org/wiki/Banana_Pi#Banana_Pi_BPI-R2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Banana PI BPI-R2</a:t>
                      </a:r>
                      <a:endParaRPr lang="en-US" sz="500" b="0" i="0" u="none" strike="noStrike">
                        <a:solidFill>
                          <a:srgbClr val="222222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MediaTek MT7623N, Quad-code ARM Cortex-A7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Mali 450 MP4 GPU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2G DDR3 SDRAM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$100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3"/>
                        </a:rPr>
                        <a:t>https://boundarydevices.com/product/nitrogen6x-board-imx6-arm-cortex-a9-sbc/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NITROGEN6X  Nit6Q_2GB</a:t>
                      </a:r>
                      <a:br>
                        <a:rPr lang="en-US" sz="600" u="none" strike="noStrike">
                          <a:effectLst/>
                        </a:rPr>
                      </a:b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ARM Cortex™-A9 (1-4)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 NA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2G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$225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428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4"/>
                        </a:rPr>
                        <a:t>https://www.pine64.org/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Rock64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Rockchip RK3328 Quad-Core ARM Cortex A53 64-Bit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up to 4GB 1600MHz LPDDR3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NONe?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$50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5"/>
                        </a:rPr>
                        <a:t>http://www.nvidia.com/object/jetson-tk1-embedded-dev-kit.html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Nvidia Jetson TK1 dev kit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>
                          <a:effectLst/>
                        </a:rPr>
                        <a:t>NVIDIA 4-Plus-1 quad-core ARM Cortex-A15 CPU</a:t>
                      </a:r>
                      <a:endParaRPr lang="pt-BR" sz="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53574" marR="4465" marT="4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NVIDIA Kepler GPU with 192 CUDA cores</a:t>
                      </a:r>
                      <a:endParaRPr lang="en-US" sz="600" b="0" i="0" u="none" strike="noStrike">
                        <a:solidFill>
                          <a:srgbClr val="111111"/>
                        </a:solidFill>
                        <a:effectLst/>
                        <a:latin typeface="Calibri"/>
                      </a:endParaRPr>
                    </a:p>
                  </a:txBody>
                  <a:tcPr marL="53574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only stretch, no jessie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https://www.nvidia.com/en-us/autonomous-machines/embedded-systems-dev-kits-modules/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Nvidia Jetson TX1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?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4x ARM Cortex™-A15, Cortex™-M4 (Companion MCU)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Kepler GPU with 192 CUDA®cores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up to 2.1 Ghz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 (1 OTG)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only stretch, no jessie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857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http://www.hardkernel.com/main/products/prdt_info.php?g_code=G145457216438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https://en.wikipedia.org/wiki/ODROID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ODROID-C2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Amlogic ARM® Cortex®-A53(ARMv8) 1.5Ghz quad core CPUs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u="none" strike="noStrike">
                          <a:effectLst/>
                        </a:rPr>
                        <a:t> Mali™-450 GPU (3 Pixel-processors + 2 Vertex shader processors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$46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There is Jessie, image, but very minimal. Customer suppofrt is deap in China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285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6"/>
                        </a:rPr>
                        <a:t>https://www.pcengines.ch/apu2.htm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PC engines apu2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totally cool, does not support Debian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57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7"/>
                        </a:rPr>
                        <a:t>https://www.embeddedarm.com/products/TS-7970</a:t>
                      </a:r>
                      <a:br>
                        <a:rPr lang="en-US" sz="600" u="sng" strike="noStrike">
                          <a:effectLst/>
                          <a:hlinkClick r:id="rId7"/>
                        </a:rPr>
                      </a:br>
                      <a:r>
                        <a:rPr lang="en-US" sz="600" u="sng" strike="noStrike">
                          <a:effectLst/>
                          <a:hlinkClick r:id="rId7"/>
                        </a:rPr>
                        <a:t/>
                      </a:r>
                      <a:br>
                        <a:rPr lang="en-US" sz="600" u="sng" strike="noStrike">
                          <a:effectLst/>
                          <a:hlinkClick r:id="rId7"/>
                        </a:rPr>
                      </a:br>
                      <a:r>
                        <a:rPr lang="en-US" sz="600" u="sng" strike="noStrike">
                          <a:effectLst/>
                          <a:hlinkClick r:id="rId7"/>
                        </a:rPr>
                        <a:t>search ftp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TS-7970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ArmNXP i.MX6 800 MHz Solo or 1 GHz Quad Core ARM CPU NXP i.MX6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1GHz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 (?or)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4(?)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$250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Comes with Jessie by default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/>
                </a:tc>
              </a:tr>
              <a:tr h="100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8"/>
                        </a:rPr>
                        <a:t>https://shop.udoo.org/usa/x86/udoo-x86-ultra.html?___from_store=other&amp;popup=no</a:t>
                      </a:r>
                      <a:br>
                        <a:rPr lang="en-US" sz="600" u="sng" strike="noStrike" dirty="0">
                          <a:effectLst/>
                          <a:hlinkClick r:id="rId8"/>
                        </a:rPr>
                      </a:br>
                      <a:r>
                        <a:rPr lang="en-US" sz="600" u="sng" strike="noStrike" dirty="0">
                          <a:effectLst/>
                          <a:hlinkClick r:id="rId8"/>
                        </a:rPr>
                        <a:t>http://www.seco.com/misk/UDOO_X86_datasheet.pdf</a:t>
                      </a:r>
                      <a:endParaRPr lang="en-US" sz="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UDOO X86 Ultra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2016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CPU Intel Pentium</a:t>
                      </a:r>
                      <a:br>
                        <a:rPr lang="pt-BR" sz="600" u="none" strike="noStrike" dirty="0">
                          <a:effectLst/>
                        </a:rPr>
                      </a:br>
                      <a:r>
                        <a:rPr lang="pt-BR" sz="600" u="none" strike="noStrike" dirty="0">
                          <a:effectLst/>
                        </a:rPr>
                        <a:t>N3710 2.56 GHZ x4 corse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ntel</a:t>
                      </a:r>
                      <a:r>
                        <a:rPr lang="en-US" sz="600" u="none" strike="noStrike" dirty="0">
                          <a:effectLst/>
                        </a:rPr>
                        <a:t> HD Graphics 405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Up to 700 MHz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16 execution units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8 GB DDR3L DUAL CHANNEL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$280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Any Linux Distribution for X86 platform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65" marR="4465" marT="4465" marB="0" anchor="ctr">
                    <a:solidFill>
                      <a:srgbClr val="30F07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babyIOC</a:t>
            </a:r>
            <a:r>
              <a:rPr lang="en-US" dirty="0" smtClean="0"/>
              <a:t>, </a:t>
            </a:r>
            <a:r>
              <a:rPr lang="en-US" dirty="0"/>
              <a:t>“Controls System in Box”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From Italian startup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funded through Kickstarter in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diskless SBC </a:t>
            </a:r>
          </a:p>
          <a:p>
            <a:endParaRPr lang="en-US" dirty="0" smtClean="0"/>
          </a:p>
          <a:p>
            <a:r>
              <a:rPr lang="en-US" dirty="0" smtClean="0"/>
              <a:t>64 bit </a:t>
            </a:r>
            <a:r>
              <a:rPr lang="en-US" dirty="0"/>
              <a:t>I</a:t>
            </a:r>
            <a:r>
              <a:rPr lang="en-US" dirty="0" smtClean="0"/>
              <a:t>ntel architecture</a:t>
            </a:r>
          </a:p>
          <a:p>
            <a:r>
              <a:rPr lang="en-US" dirty="0" smtClean="0"/>
              <a:t>x4 </a:t>
            </a:r>
            <a:r>
              <a:rPr lang="en-US" dirty="0"/>
              <a:t>core 2.56 GHz and 8GB </a:t>
            </a:r>
            <a:r>
              <a:rPr lang="en-US" dirty="0" smtClean="0"/>
              <a:t>RAM</a:t>
            </a:r>
          </a:p>
          <a:p>
            <a:r>
              <a:rPr lang="en-US" dirty="0"/>
              <a:t>x3 1Gbit Ethernet interfaces</a:t>
            </a:r>
          </a:p>
          <a:p>
            <a:endParaRPr lang="en-US" dirty="0" smtClean="0"/>
          </a:p>
          <a:p>
            <a:r>
              <a:rPr lang="en-US" dirty="0" smtClean="0"/>
              <a:t>boots </a:t>
            </a:r>
            <a:r>
              <a:rPr lang="en-US" dirty="0"/>
              <a:t>and runs from microSD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NSLS2 </a:t>
            </a:r>
            <a:r>
              <a:rPr lang="en-US" dirty="0" err="1" smtClean="0"/>
              <a:t>Debian</a:t>
            </a:r>
            <a:r>
              <a:rPr lang="en-US" dirty="0" smtClean="0"/>
              <a:t> distribution, compiled areaDetector-3-2, </a:t>
            </a:r>
            <a:r>
              <a:rPr lang="en-US" dirty="0" err="1" smtClean="0"/>
              <a:t>Prosilica</a:t>
            </a:r>
            <a:r>
              <a:rPr lang="en-US" dirty="0" smtClean="0"/>
              <a:t> IOCs, X2Go server.</a:t>
            </a:r>
          </a:p>
          <a:p>
            <a:endParaRPr lang="en-US" dirty="0" smtClean="0"/>
          </a:p>
          <a:p>
            <a:r>
              <a:rPr lang="en-US" dirty="0"/>
              <a:t>Building another system like this comes to copying the </a:t>
            </a:r>
            <a:r>
              <a:rPr lang="en-US" dirty="0" smtClean="0"/>
              <a:t>image </a:t>
            </a:r>
            <a:r>
              <a:rPr lang="en-US" dirty="0"/>
              <a:t>to another card.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~$400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oksana\Documents\areaDetectorTraining\S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85" y="1936752"/>
            <a:ext cx="2774888" cy="20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babyIOC</a:t>
            </a:r>
            <a:r>
              <a:rPr lang="en-US" dirty="0"/>
              <a:t> </a:t>
            </a:r>
            <a:r>
              <a:rPr lang="en-US" dirty="0" smtClean="0"/>
              <a:t>runs areaDetector-3-2 on XFP beamline with PVA ONLY!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915624" cy="4525963"/>
          </a:xfrm>
        </p:spPr>
        <p:txBody>
          <a:bodyPr>
            <a:normAutofit/>
          </a:bodyPr>
          <a:lstStyle/>
          <a:p>
            <a:pPr marL="114300" lvl="1" indent="0">
              <a:buNone/>
            </a:pPr>
            <a:endParaRPr lang="en-US" dirty="0" smtClean="0"/>
          </a:p>
          <a:p>
            <a:pPr marL="114300" lvl="1" indent="0">
              <a:buNone/>
            </a:pPr>
            <a:endParaRPr lang="en-US" dirty="0"/>
          </a:p>
          <a:p>
            <a:pPr marL="114300" lvl="1" indent="0">
              <a:buNone/>
            </a:pPr>
            <a:endParaRPr lang="en-US" dirty="0" smtClean="0"/>
          </a:p>
          <a:p>
            <a:pPr marL="114300" lvl="1" indent="0">
              <a:buNone/>
            </a:pPr>
            <a:endParaRPr lang="en-US" dirty="0"/>
          </a:p>
          <a:p>
            <a:pPr marL="114300" lvl="1" indent="0">
              <a:buNone/>
            </a:pPr>
            <a:endParaRPr lang="en-US" dirty="0" smtClean="0"/>
          </a:p>
          <a:p>
            <a:pPr marL="114300" lvl="1" indent="0">
              <a:buNone/>
            </a:pPr>
            <a:endParaRPr lang="en-US" dirty="0"/>
          </a:p>
        </p:txBody>
      </p:sp>
      <p:pic>
        <p:nvPicPr>
          <p:cNvPr id="2051" name="Picture 3" descr="C:\Users\oksana\Documents\EPICS2018\UdooP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1" y="1600200"/>
            <a:ext cx="3609344" cy="27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ksana\Documents\EPICS2018\UdooWh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81" y="2953080"/>
            <a:ext cx="4077275" cy="30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221" y="4655820"/>
            <a:ext cx="331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see it as a </a:t>
            </a:r>
            <a:r>
              <a:rPr lang="en-US" dirty="0"/>
              <a:t>intermediate</a:t>
            </a:r>
            <a:r>
              <a:rPr lang="en-US" dirty="0" smtClean="0"/>
              <a:t> compromise solution for EPICS  software upgrade at NSLS2 beamlines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would like to have (please advise if you know)</a:t>
            </a:r>
          </a:p>
          <a:p>
            <a:pPr lvl="2"/>
            <a:r>
              <a:rPr lang="en-US" dirty="0" smtClean="0"/>
              <a:t>Be ably to fully use microSD card of any size </a:t>
            </a:r>
          </a:p>
          <a:p>
            <a:pPr lvl="3"/>
            <a:r>
              <a:rPr lang="en-US" dirty="0" smtClean="0"/>
              <a:t>When copying one SD card to another with </a:t>
            </a:r>
            <a:r>
              <a:rPr lang="en-US" b="1" i="1" dirty="0" err="1" smtClean="0"/>
              <a:t>dd</a:t>
            </a:r>
            <a:r>
              <a:rPr lang="en-US" dirty="0" smtClean="0"/>
              <a:t> command, the size of the target becomes always the size of the source, even if it is x10 bigger. </a:t>
            </a:r>
          </a:p>
          <a:p>
            <a:pPr lvl="3"/>
            <a:endParaRPr lang="en-US" dirty="0"/>
          </a:p>
          <a:p>
            <a:r>
              <a:rPr lang="en-US" dirty="0" smtClean="0"/>
              <a:t>Plan to clean up puppet and NSLS2 specifics and </a:t>
            </a:r>
            <a:r>
              <a:rPr lang="en-US" dirty="0" smtClean="0"/>
              <a:t>make </a:t>
            </a:r>
            <a:r>
              <a:rPr lang="en-US" dirty="0" smtClean="0"/>
              <a:t>the image available to the community with instructions.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7352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u="sng" dirty="0" smtClean="0"/>
              <a:t>Thomas Smith</a:t>
            </a:r>
            <a:r>
              <a:rPr lang="en-US" dirty="0" smtClean="0"/>
              <a:t>   </a:t>
            </a:r>
            <a:r>
              <a:rPr lang="en-US" dirty="0" err="1" smtClean="0"/>
              <a:t>babyIOC</a:t>
            </a:r>
            <a:r>
              <a:rPr lang="en-US" dirty="0" smtClean="0"/>
              <a:t> admin parent.</a:t>
            </a:r>
          </a:p>
          <a:p>
            <a:endParaRPr lang="en-US" dirty="0" smtClean="0"/>
          </a:p>
          <a:p>
            <a:r>
              <a:rPr lang="en-US" u="sng" dirty="0" smtClean="0"/>
              <a:t>Dennis Poshka </a:t>
            </a:r>
            <a:r>
              <a:rPr lang="en-US" dirty="0" smtClean="0"/>
              <a:t> </a:t>
            </a:r>
            <a:r>
              <a:rPr lang="en-US" dirty="0" err="1" smtClean="0"/>
              <a:t>babyIOC</a:t>
            </a:r>
            <a:r>
              <a:rPr lang="en-US" dirty="0" smtClean="0"/>
              <a:t> nurture technician </a:t>
            </a:r>
          </a:p>
          <a:p>
            <a:endParaRPr lang="en-US" dirty="0"/>
          </a:p>
          <a:p>
            <a:r>
              <a:rPr lang="en-US" u="sng" dirty="0"/>
              <a:t>Matt </a:t>
            </a:r>
            <a:r>
              <a:rPr lang="en-US" u="sng" dirty="0" smtClean="0"/>
              <a:t>Cowan</a:t>
            </a:r>
            <a:r>
              <a:rPr lang="en-US" dirty="0" smtClean="0"/>
              <a:t>       </a:t>
            </a:r>
            <a:r>
              <a:rPr lang="en-US" dirty="0" err="1" smtClean="0"/>
              <a:t>babyIOC</a:t>
            </a:r>
            <a:r>
              <a:rPr lang="en-US" dirty="0" smtClean="0"/>
              <a:t> deployment caregiver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C:\Users\oksana\Documents\EPICS2018\ThomasSmith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0" y="93996"/>
            <a:ext cx="942096" cy="12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sana\Documents\EPICS2018\DennisPoshka_m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92" y="93996"/>
            <a:ext cx="942097" cy="12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ksana\Documents\EPICS2018\MattCowan_m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46" y="93997"/>
            <a:ext cx="941227" cy="12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SLS-II with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15321</TotalTime>
  <Words>864</Words>
  <Application>Microsoft Office PowerPoint</Application>
  <PresentationFormat>On-screen Show (4:3)</PresentationFormat>
  <Paragraphs>261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NSLS-II with Logos</vt:lpstr>
      <vt:lpstr>babyIOC</vt:lpstr>
      <vt:lpstr>PowerPoint Presentation</vt:lpstr>
      <vt:lpstr>PowerPoint Presentation</vt:lpstr>
      <vt:lpstr>babyIOC, “Controls System in Box”</vt:lpstr>
      <vt:lpstr>babyIOC runs areaDetector-3-2 on XFP beamline with PVA ONLY!</vt:lpstr>
      <vt:lpstr>What next?</vt:lpstr>
      <vt:lpstr>Credits: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Belyavina</dc:creator>
  <cp:lastModifiedBy>Ivashkevych, Oksana</cp:lastModifiedBy>
  <cp:revision>1036</cp:revision>
  <dcterms:created xsi:type="dcterms:W3CDTF">2016-03-10T01:22:40Z</dcterms:created>
  <dcterms:modified xsi:type="dcterms:W3CDTF">2018-06-14T05:11:42Z</dcterms:modified>
</cp:coreProperties>
</file>