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9" r:id="rId4"/>
  </p:sldMasterIdLst>
  <p:notesMasterIdLst>
    <p:notesMasterId r:id="rId34"/>
  </p:notesMasterIdLst>
  <p:handoutMasterIdLst>
    <p:handoutMasterId r:id="rId35"/>
  </p:handoutMasterIdLst>
  <p:sldIdLst>
    <p:sldId id="2120" r:id="rId5"/>
    <p:sldId id="2122" r:id="rId6"/>
    <p:sldId id="2132" r:id="rId7"/>
    <p:sldId id="2160" r:id="rId8"/>
    <p:sldId id="2148" r:id="rId9"/>
    <p:sldId id="2137" r:id="rId10"/>
    <p:sldId id="2134" r:id="rId11"/>
    <p:sldId id="2124" r:id="rId12"/>
    <p:sldId id="2113" r:id="rId13"/>
    <p:sldId id="2114" r:id="rId14"/>
    <p:sldId id="2133" r:id="rId15"/>
    <p:sldId id="2150" r:id="rId16"/>
    <p:sldId id="2155" r:id="rId17"/>
    <p:sldId id="2156" r:id="rId18"/>
    <p:sldId id="2157" r:id="rId19"/>
    <p:sldId id="2158" r:id="rId20"/>
    <p:sldId id="2139" r:id="rId21"/>
    <p:sldId id="2140" r:id="rId22"/>
    <p:sldId id="2159" r:id="rId23"/>
    <p:sldId id="2141" r:id="rId24"/>
    <p:sldId id="2142" r:id="rId25"/>
    <p:sldId id="2153" r:id="rId26"/>
    <p:sldId id="2147" r:id="rId27"/>
    <p:sldId id="2145" r:id="rId28"/>
    <p:sldId id="2151" r:id="rId29"/>
    <p:sldId id="2154" r:id="rId30"/>
    <p:sldId id="2161" r:id="rId31"/>
    <p:sldId id="2152" r:id="rId32"/>
    <p:sldId id="2136" r:id="rId33"/>
  </p:sldIdLst>
  <p:sldSz cx="9144000" cy="6858000" type="screen4x3"/>
  <p:notesSz cx="7112000" cy="9398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Osaka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Osaka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Osaka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Osaka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Osaka" charset="-128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61">
          <p15:clr>
            <a:srgbClr val="A4A3A4"/>
          </p15:clr>
        </p15:guide>
        <p15:guide id="2" pos="22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ba Polak" initials="K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FF6B"/>
    <a:srgbClr val="FFC000"/>
    <a:srgbClr val="FF7C80"/>
    <a:srgbClr val="008000"/>
    <a:srgbClr val="FF5050"/>
    <a:srgbClr val="FF8093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1" autoAdjust="0"/>
    <p:restoredTop sz="92019" autoAdjust="0"/>
  </p:normalViewPr>
  <p:slideViewPr>
    <p:cSldViewPr snapToGrid="0">
      <p:cViewPr varScale="1">
        <p:scale>
          <a:sx n="96" d="100"/>
          <a:sy n="96" d="100"/>
        </p:scale>
        <p:origin x="-1128" y="-8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19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90" y="-96"/>
      </p:cViewPr>
      <p:guideLst>
        <p:guide orient="horz" pos="2961"/>
        <p:guide pos="224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7T15:56:09.527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571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2850" y="708025"/>
            <a:ext cx="4687888" cy="35163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5" y="4464050"/>
            <a:ext cx="5226050" cy="423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908" tIns="45639" rIns="92908" bIns="45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099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Osaka" charset="-128"/>
        <a:cs typeface="Osak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287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022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w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074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endParaRPr lang="en-US" smtClean="0"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1B40359A-991B-49EA-B696-92EE4A14C9A2}" type="slidenum">
              <a:rPr lang="en-US" sz="2000" smtClean="0">
                <a:latin typeface="Times New Roman" pitchFamily="18" charset="0"/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2000" smtClean="0">
              <a:latin typeface="Times New Roman" pitchFamily="18" charset="0"/>
              <a:cs typeface="+mn-cs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74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900" smtClean="0"/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5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340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782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66152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6067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491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955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3128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35996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2259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4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endParaRPr lang="en-US" smtClean="0">
              <a:cs typeface="+mn-cs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91300"/>
            <a:ext cx="3889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fld id="{25F3B5C3-6DE9-4C59-BF55-8593524729EE}" type="slidenum">
              <a:rPr lang="en-US" sz="1600" smtClean="0">
                <a:latin typeface="Times New Roman" pitchFamily="18" charset="0"/>
                <a:cs typeface="+mn-cs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1600" smtClean="0">
              <a:latin typeface="Times New Roman" pitchFamily="18" charset="0"/>
              <a:cs typeface="+mn-cs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5" name="Document" r:id="rId14" imgW="1943100" imgH="723900" progId="Word.Document.8">
                    <p:embed/>
                  </p:oleObj>
                </mc:Choice>
                <mc:Fallback>
                  <p:oleObj name="Document" r:id="rId14" imgW="1943100" imgH="723900" progId="Word.Document.8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/>
                  <a:cs typeface="Osaka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900" smtClean="0"/>
                <a:t>BROOKHAVEN SCIENCE ASSOCIATES</a:t>
              </a:r>
            </a:p>
          </p:txBody>
        </p:sp>
      </p:grpSp>
      <p:pic>
        <p:nvPicPr>
          <p:cNvPr id="1032" name="Picture 9" descr="New_DOE_Logo_Color_04280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61100"/>
            <a:ext cx="21955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05" r:id="rId1"/>
    <p:sldLayoutId id="2147485306" r:id="rId2"/>
    <p:sldLayoutId id="2147485307" r:id="rId3"/>
    <p:sldLayoutId id="2147485308" r:id="rId4"/>
    <p:sldLayoutId id="2147485309" r:id="rId5"/>
    <p:sldLayoutId id="2147485310" r:id="rId6"/>
    <p:sldLayoutId id="2147485311" r:id="rId7"/>
    <p:sldLayoutId id="2147485312" r:id="rId8"/>
    <p:sldLayoutId id="2147485313" r:id="rId9"/>
    <p:sldLayoutId id="2147485315" r:id="rId10"/>
    <p:sldLayoutId id="2147485314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channel/UC-SfBpwDIiuw41_r0qqYkZQ?view_as=subscriber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s://www.youtube.com/watch?v=UFx2EDouO-k" TargetMode="Externa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hyperlink" Target="https://www.youtube.com/watch?v=FdpdAdoirwA" TargetMode="Externa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 txBox="1">
            <a:spLocks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690563" indent="-233363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08585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42875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177165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2288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6860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1432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6004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8D57970-131D-470B-88C4-807C12102D90}" type="datetime1">
              <a:rPr lang="en-US" altLang="en-US" sz="1800"/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6/15/2018</a:t>
            </a:fld>
            <a:endParaRPr lang="en-US" altLang="en-US" sz="1800"/>
          </a:p>
        </p:txBody>
      </p:sp>
      <p:sp>
        <p:nvSpPr>
          <p:cNvPr id="3075" name="Slide Number Placeholder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690563" indent="-233363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08585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42875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177165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2288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6860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1432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60045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45C516B2-2BDD-4045-81D5-9914E1F79AF3}" type="slidenum">
              <a:rPr lang="en-US" altLang="en-US" sz="1800"/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800"/>
          </a:p>
        </p:txBody>
      </p:sp>
      <p:pic>
        <p:nvPicPr>
          <p:cNvPr id="3076" name="Picture 6" descr="NSLS-II Review Presentation_rev042015_v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427038" y="68263"/>
            <a:ext cx="8389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/>
              <a:t>EPICS Collaboration Mtg. </a:t>
            </a:r>
            <a:endParaRPr lang="en-US" altLang="en-US" sz="1800" dirty="0" smtClean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 dirty="0" smtClean="0"/>
              <a:t>APS, Argonne/IL</a:t>
            </a:r>
            <a:br>
              <a:rPr lang="en-US" altLang="en-US" sz="1800" dirty="0" smtClean="0"/>
            </a:br>
            <a:r>
              <a:rPr lang="en-US" altLang="en-US" sz="1800" dirty="0" smtClean="0"/>
              <a:t>June. 15, 2018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136953"/>
            <a:ext cx="8816975" cy="1073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r">
              <a:defRPr/>
            </a:pPr>
            <a:r>
              <a:rPr lang="en-GB" sz="2800" dirty="0" smtClean="0"/>
              <a:t>On-axis </a:t>
            </a:r>
            <a:r>
              <a:rPr lang="en-GB" sz="2800" dirty="0"/>
              <a:t>3D Microscope for X-ray Beamlines at </a:t>
            </a:r>
            <a:r>
              <a:rPr lang="en-GB" sz="2800" dirty="0" smtClean="0"/>
              <a:t>NSLS-II</a:t>
            </a:r>
            <a:endParaRPr lang="en-US" sz="2800" kern="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88963" y="2235200"/>
            <a:ext cx="8228012" cy="4651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690563" indent="-233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2pPr>
            <a:lvl3pPr marL="10858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3pPr>
            <a:lvl4pPr marL="14287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4pPr>
            <a:lvl5pPr marL="17716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5pPr>
            <a:lvl6pPr marL="22288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r>
              <a:rPr lang="en-US" sz="2000" b="1" i="1" kern="0" dirty="0" smtClean="0"/>
              <a:t>Kazimierz J. Gofron </a:t>
            </a:r>
            <a:r>
              <a:rPr lang="en-US" sz="2000" i="1" kern="0" dirty="0" smtClean="0"/>
              <a:t>(kgofron@bnl.gov), NSLS-II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Vision</a:t>
            </a: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171450" y="2466975"/>
            <a:ext cx="2222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b="1">
                <a:latin typeface="Arial" pitchFamily="34" charset="0"/>
              </a:rPr>
              <a:t>Console Output:</a:t>
            </a:r>
            <a:endParaRPr lang="en-US" altLang="en-US" sz="1100"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Courier New" pitchFamily="49" charset="0"/>
                <a:cs typeface="Courier New" pitchFamily="49" charset="0"/>
              </a:rPr>
              <a:t>Object Details: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perimeter: 2356.99022925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orientation: 179.838363647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max: (925, 198)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height: 372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extrema: {'B': (938, 568),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          'R': (1054, 415),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          'L': (813, 377),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          'T': (914, 196)}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2103438" y="2752725"/>
            <a:ext cx="2214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area: 65058.5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min: (1047, 564)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sum intensity: 20426526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width: 241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centroid: (933, 382)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mean intensity: 227.842390577</a:t>
            </a:r>
          </a:p>
        </p:txBody>
      </p:sp>
      <p:pic>
        <p:nvPicPr>
          <p:cNvPr id="1126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319213"/>
            <a:ext cx="923925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320800"/>
            <a:ext cx="76358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1323975"/>
            <a:ext cx="105568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222250" y="9667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IXS – BPM1</a:t>
            </a:r>
          </a:p>
        </p:txBody>
      </p:sp>
      <p:pic>
        <p:nvPicPr>
          <p:cNvPr id="1127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4287838"/>
            <a:ext cx="104140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86250"/>
            <a:ext cx="124142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Box 10"/>
          <p:cNvSpPr txBox="1">
            <a:spLocks noChangeArrowheads="1"/>
          </p:cNvSpPr>
          <p:nvPr/>
        </p:nvSpPr>
        <p:spPr bwMode="auto">
          <a:xfrm>
            <a:off x="171450" y="5391150"/>
            <a:ext cx="3873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b="1">
                <a:latin typeface="Arial" pitchFamily="34" charset="0"/>
              </a:rPr>
              <a:t>IXS Point &amp; Click:</a:t>
            </a:r>
            <a:r>
              <a:rPr lang="en-US" altLang="en-US" sz="900">
                <a:latin typeface="Arial" pitchFamily="34" charset="0"/>
              </a:rPr>
              <a:t> Left: Image Result with Contour and Top Extrema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Arial" pitchFamily="34" charset="0"/>
              </a:rPr>
              <a:t>Right: Point &amp; Click GUI Interface ( X, Y, MC Scale Bars, Green Cursor)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b="1">
                <a:latin typeface="Arial" pitchFamily="34" charset="0"/>
              </a:rPr>
              <a:t>Console Output:</a:t>
            </a:r>
            <a:r>
              <a:rPr lang="en-US" altLang="en-US" sz="900">
                <a:latin typeface="Arial" pitchFamily="34" charset="0"/>
              </a:rPr>
              <a:t> </a:t>
            </a:r>
            <a:r>
              <a:rPr lang="en-US" altLang="en-US" sz="900">
                <a:latin typeface="Courier New" pitchFamily="49" charset="0"/>
                <a:cs typeface="Courier New" pitchFamily="49" charset="0"/>
              </a:rPr>
              <a:t>PIN TOP: (1723, 1306)</a:t>
            </a:r>
            <a:endParaRPr lang="en-US" altLang="en-US" sz="900" b="1">
              <a:latin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7542213" y="1624013"/>
            <a:ext cx="1084262" cy="216693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1277" name="Content Placeholder 2"/>
          <p:cNvSpPr txBox="1">
            <a:spLocks/>
          </p:cNvSpPr>
          <p:nvPr/>
        </p:nvSpPr>
        <p:spPr bwMode="auto">
          <a:xfrm>
            <a:off x="4318000" y="1573213"/>
            <a:ext cx="3668713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193925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3565525" indent="-1371600" defTabSz="2193925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5486400" indent="-1096963" defTabSz="2193925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7680325" indent="-1096963" defTabSz="2193925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9874250" indent="-1096963" defTabSz="2193925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10331450" indent="-1096963" defTabSz="21939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10788650" indent="-1096963" defTabSz="21939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11245850" indent="-1096963" defTabSz="21939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11703050" indent="-1096963" defTabSz="21939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1000" b="1">
                <a:latin typeface="Arial" pitchFamily="34" charset="0"/>
              </a:rPr>
              <a:t>Console Output: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 b="1">
                <a:latin typeface="Courier New" pitchFamily="49" charset="0"/>
                <a:cs typeface="Courier New" pitchFamily="49" charset="0"/>
              </a:rPr>
              <a:t>Object 1: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perimeter: 125.840619564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orientation: 179.981033325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max: (131, 78)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height: 55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extrema: {'B': (129, 122), 'R': (135, 98),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          'L': (126, 92), 'T': (132, 67)}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area: 270.5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min: (134, 83)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sum intensity: 62689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width: 9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centroid: (130, 95)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900">
                <a:latin typeface="Courier New" pitchFamily="49" charset="0"/>
                <a:cs typeface="Courier New" pitchFamily="49" charset="0"/>
              </a:rPr>
              <a:t>mean intensity: 126.644444444</a:t>
            </a:r>
          </a:p>
        </p:txBody>
      </p:sp>
      <p:sp>
        <p:nvSpPr>
          <p:cNvPr id="11278" name="Rectangle 13"/>
          <p:cNvSpPr>
            <a:spLocks noChangeArrowheads="1"/>
          </p:cNvSpPr>
          <p:nvPr/>
        </p:nvSpPr>
        <p:spPr bwMode="auto">
          <a:xfrm>
            <a:off x="4044950" y="1074738"/>
            <a:ext cx="447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19138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719138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719138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719138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719138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/>
              <a:t>IXS:</a:t>
            </a:r>
            <a:r>
              <a:rPr lang="en-US" altLang="en-US" sz="1800"/>
              <a:t> Merlin Data Results for First (Largest) Object</a:t>
            </a:r>
          </a:p>
        </p:txBody>
      </p:sp>
      <p:sp>
        <p:nvSpPr>
          <p:cNvPr id="11279" name="Rectangle 14"/>
          <p:cNvSpPr>
            <a:spLocks noChangeArrowheads="1"/>
          </p:cNvSpPr>
          <p:nvPr/>
        </p:nvSpPr>
        <p:spPr bwMode="auto">
          <a:xfrm>
            <a:off x="7970838" y="1573213"/>
            <a:ext cx="147637" cy="1125537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8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360863"/>
            <a:ext cx="33512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Rectangle 16"/>
          <p:cNvSpPr>
            <a:spLocks noChangeArrowheads="1"/>
          </p:cNvSpPr>
          <p:nvPr/>
        </p:nvSpPr>
        <p:spPr bwMode="auto">
          <a:xfrm>
            <a:off x="4318000" y="4103688"/>
            <a:ext cx="351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19138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719138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719138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719138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719138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/>
              <a:t>AMX:</a:t>
            </a:r>
            <a:r>
              <a:rPr lang="en-US" altLang="en-US" sz="1800"/>
              <a:t> Robot gripper – sample detection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9725" y="330200"/>
            <a:ext cx="79549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/>
              <a:t>Resolution and Depth of Focus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46075" y="1400175"/>
            <a:ext cx="793591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690563" indent="-233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2pPr>
            <a:lvl3pPr marL="10858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3pPr>
            <a:lvl4pPr marL="14287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4pPr>
            <a:lvl5pPr marL="17716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5pPr>
            <a:lvl6pPr marL="22288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kern="0" dirty="0" smtClean="0"/>
              <a:t>Resolution R = wavelength / (2*NA)</a:t>
            </a:r>
          </a:p>
          <a:p>
            <a:pPr>
              <a:defRPr/>
            </a:pPr>
            <a:r>
              <a:rPr lang="en-US" kern="0" dirty="0" smtClean="0"/>
              <a:t>Depth of field = wavelength*n/(NA)^2; n=1 for air</a:t>
            </a:r>
          </a:p>
          <a:p>
            <a:pPr>
              <a:defRPr/>
            </a:pPr>
            <a:r>
              <a:rPr lang="en-US" kern="0" dirty="0" smtClean="0"/>
              <a:t>Depth of field = 4*n*R^2/(wavelength)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7370" y="4180870"/>
            <a:ext cx="148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Shallow </a:t>
            </a:r>
            <a:r>
              <a:rPr lang="en-US" dirty="0" err="1" smtClean="0"/>
              <a:t>DoF</a:t>
            </a:r>
            <a:r>
              <a:rPr lang="en-US" dirty="0" smtClean="0"/>
              <a:t> is a Weakness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96154" y="6154904"/>
            <a:ext cx="178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Resolution [um]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78751" y="4642534"/>
            <a:ext cx="131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DoF</a:t>
            </a:r>
            <a:r>
              <a:rPr lang="en-US" dirty="0" smtClean="0"/>
              <a:t> [um]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2" y="3143562"/>
            <a:ext cx="4994643" cy="30113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Focus – Horse </a:t>
            </a:r>
            <a:r>
              <a:rPr lang="en-US" altLang="en-US" dirty="0"/>
              <a:t>F</a:t>
            </a:r>
            <a:r>
              <a:rPr lang="en-US" altLang="en-US" dirty="0" smtClean="0"/>
              <a:t>ly</a:t>
            </a:r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475"/>
            <a:ext cx="35433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" b="7207"/>
          <a:stretch>
            <a:fillRect/>
          </a:stretch>
        </p:blipFill>
        <p:spPr bwMode="auto">
          <a:xfrm>
            <a:off x="3386138" y="1978025"/>
            <a:ext cx="5757862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ight Arrow 10"/>
          <p:cNvSpPr>
            <a:spLocks noChangeArrowheads="1"/>
          </p:cNvSpPr>
          <p:nvPr/>
        </p:nvSpPr>
        <p:spPr bwMode="auto">
          <a:xfrm rot="2254438">
            <a:off x="3433763" y="1457325"/>
            <a:ext cx="801687" cy="307975"/>
          </a:xfrm>
          <a:prstGeom prst="rightArrow">
            <a:avLst>
              <a:gd name="adj1" fmla="val 50000"/>
              <a:gd name="adj2" fmla="val 50242"/>
            </a:avLst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3833813" y="1241425"/>
            <a:ext cx="290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?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6592" y="1408924"/>
            <a:ext cx="86308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To begin, a set of images is taken by a shallow depth of field camera, all of the same sample.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The images must then be aligned, in order for the merge to create a seamless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 Euclidean transform was the alignment method used, after Oriented-Fast and Rotated-Brief proved ineffective when working with blurry images.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080952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5212" y="1210977"/>
            <a:ext cx="8313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Next, each image is blurred with a Gaussian blurring filter, to further emphasize the in-focus regions of the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Finally, a Laplacian kernel is run across each image, assigning a sharpness value to each pixel.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0" y="4000791"/>
            <a:ext cx="2383664" cy="1787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97" y="4000791"/>
            <a:ext cx="2383175" cy="1787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65" y="4000791"/>
            <a:ext cx="2383175" cy="178738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3007404" y="4471328"/>
            <a:ext cx="543293" cy="846306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933872" y="4471328"/>
            <a:ext cx="543293" cy="846306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0312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5762" y="1420238"/>
            <a:ext cx="502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Finally, we iterate over each pixel choosing the one from the image with the highest “sharpness” assigned to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Additionally, during this step, we take note of which image provided each pixel, effectively creating a depth map of the image.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" b="7207"/>
          <a:stretch>
            <a:fillRect/>
          </a:stretch>
        </p:blipFill>
        <p:spPr bwMode="auto">
          <a:xfrm>
            <a:off x="6148338" y="1344647"/>
            <a:ext cx="2304999" cy="16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8" y="3672257"/>
            <a:ext cx="2304999" cy="166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277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55451" y="1424805"/>
            <a:ext cx="7033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Finally, using the depth map, a 3D model is constructed by a custom OpenGL pipeline, and the merged image is placed over this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The 3D model, once rendered is rotated, and made into a video for easier evaluation.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Additionally, using the EPICS python wrapper, automated image stack collection was implemented for supported cameras.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484261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 rot="16200000">
            <a:off x="3103563" y="2301875"/>
            <a:ext cx="1447800" cy="1577975"/>
          </a:xfrm>
          <a:prstGeom prst="leftRightUpArrow">
            <a:avLst>
              <a:gd name="adj1" fmla="val 19153"/>
              <a:gd name="adj2" fmla="val 22868"/>
              <a:gd name="adj3" fmla="val 2456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63950" y="1054100"/>
            <a:ext cx="1255713" cy="1295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Focus Stacking – </a:t>
            </a:r>
            <a:r>
              <a:rPr lang="en-US" altLang="en-US" dirty="0"/>
              <a:t>H</a:t>
            </a:r>
            <a:r>
              <a:rPr lang="en-US" altLang="en-US" dirty="0" smtClean="0"/>
              <a:t>orse Fly (5x)</a:t>
            </a:r>
          </a:p>
        </p:txBody>
      </p:sp>
      <p:grpSp>
        <p:nvGrpSpPr>
          <p:cNvPr id="14341" name="Group 2"/>
          <p:cNvGrpSpPr>
            <a:grpSpLocks/>
          </p:cNvGrpSpPr>
          <p:nvPr/>
        </p:nvGrpSpPr>
        <p:grpSpPr bwMode="auto">
          <a:xfrm>
            <a:off x="211138" y="2471738"/>
            <a:ext cx="2811462" cy="1790700"/>
            <a:chOff x="465708" y="1066800"/>
            <a:chExt cx="7992492" cy="5372100"/>
          </a:xfrm>
        </p:grpSpPr>
        <p:pic>
          <p:nvPicPr>
            <p:cNvPr id="1435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066800"/>
              <a:ext cx="4419600" cy="331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303" y="1981200"/>
              <a:ext cx="4419600" cy="331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08" y="3124200"/>
              <a:ext cx="4419600" cy="331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>
              <a:stCxn id="14355" idx="0"/>
              <a:endCxn id="14353" idx="0"/>
            </p:cNvCxnSpPr>
            <p:nvPr/>
          </p:nvCxnSpPr>
          <p:spPr>
            <a:xfrm flipV="1">
              <a:off x="2677070" y="1066800"/>
              <a:ext cx="3569768" cy="2057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304800" y="4310063"/>
            <a:ext cx="2189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Original 38 Image Stack </a:t>
            </a:r>
          </a:p>
        </p:txBody>
      </p:sp>
      <p:sp>
        <p:nvSpPr>
          <p:cNvPr id="11" name="Oval 10"/>
          <p:cNvSpPr/>
          <p:nvPr/>
        </p:nvSpPr>
        <p:spPr>
          <a:xfrm>
            <a:off x="3668713" y="3836988"/>
            <a:ext cx="1257300" cy="1295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4" name="TextBox 12"/>
          <p:cNvSpPr txBox="1">
            <a:spLocks noChangeArrowheads="1"/>
          </p:cNvSpPr>
          <p:nvPr/>
        </p:nvSpPr>
        <p:spPr bwMode="auto">
          <a:xfrm>
            <a:off x="3663950" y="1524000"/>
            <a:ext cx="1255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ECC</a:t>
            </a:r>
          </a:p>
        </p:txBody>
      </p:sp>
      <p:sp>
        <p:nvSpPr>
          <p:cNvPr id="14" name="Cross 13"/>
          <p:cNvSpPr/>
          <p:nvPr/>
        </p:nvSpPr>
        <p:spPr>
          <a:xfrm rot="18911908">
            <a:off x="3529013" y="3716338"/>
            <a:ext cx="1535112" cy="1535112"/>
          </a:xfrm>
          <a:prstGeom prst="plus">
            <a:avLst>
              <a:gd name="adj" fmla="val 40460"/>
            </a:avLst>
          </a:prstGeom>
          <a:solidFill>
            <a:srgbClr val="FF00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 rot="1430994">
            <a:off x="6038719" y="1016219"/>
            <a:ext cx="1716444" cy="1546977"/>
            <a:chOff x="1830787" y="5682976"/>
            <a:chExt cx="1639044" cy="142806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1893348" y="5682976"/>
              <a:ext cx="1513923" cy="142806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20169006">
              <a:off x="1830787" y="6073840"/>
              <a:ext cx="1639044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cs typeface="+mn-cs"/>
                </a:rPr>
                <a:t>Gaussian Blur/Laplacian</a:t>
              </a:r>
            </a:p>
          </p:txBody>
        </p:sp>
      </p:grpSp>
      <p:pic>
        <p:nvPicPr>
          <p:cNvPr id="1434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" b="7207"/>
          <a:stretch>
            <a:fillRect/>
          </a:stretch>
        </p:blipFill>
        <p:spPr bwMode="auto">
          <a:xfrm>
            <a:off x="4987925" y="3328988"/>
            <a:ext cx="400843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ight Arrow 18"/>
          <p:cNvSpPr/>
          <p:nvPr/>
        </p:nvSpPr>
        <p:spPr>
          <a:xfrm>
            <a:off x="4919663" y="1422400"/>
            <a:ext cx="1200150" cy="5143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6592888" y="2420938"/>
            <a:ext cx="609600" cy="9080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0" name="TextBox 20"/>
          <p:cNvSpPr txBox="1">
            <a:spLocks noChangeArrowheads="1"/>
          </p:cNvSpPr>
          <p:nvPr/>
        </p:nvSpPr>
        <p:spPr bwMode="auto">
          <a:xfrm>
            <a:off x="3038475" y="2906713"/>
            <a:ext cx="276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Alignment</a:t>
            </a:r>
          </a:p>
        </p:txBody>
      </p:sp>
      <p:sp>
        <p:nvSpPr>
          <p:cNvPr id="14351" name="TextBox 21"/>
          <p:cNvSpPr txBox="1">
            <a:spLocks noChangeArrowheads="1"/>
          </p:cNvSpPr>
          <p:nvPr/>
        </p:nvSpPr>
        <p:spPr bwMode="auto">
          <a:xfrm>
            <a:off x="4783138" y="1101725"/>
            <a:ext cx="158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Edge Detection</a:t>
            </a:r>
          </a:p>
        </p:txBody>
      </p:sp>
      <p:sp>
        <p:nvSpPr>
          <p:cNvPr id="14352" name="TextBox 11"/>
          <p:cNvSpPr txBox="1">
            <a:spLocks noChangeArrowheads="1"/>
          </p:cNvSpPr>
          <p:nvPr/>
        </p:nvSpPr>
        <p:spPr bwMode="auto">
          <a:xfrm>
            <a:off x="3668713" y="4298950"/>
            <a:ext cx="125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ORB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code</a:t>
            </a: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508375"/>
            <a:ext cx="37496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335588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2200"/>
            <a:ext cx="18557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4451350"/>
            <a:ext cx="15113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4716463"/>
            <a:ext cx="301942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0402" y="5475829"/>
            <a:ext cx="103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Time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9167" y="1175656"/>
            <a:ext cx="83508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Code portability was important: Python chosen as coding language because of this and because of ability to call efficient C and C++ functions through wrappers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/>
              <a:t>OpenCV</a:t>
            </a:r>
            <a:r>
              <a:rPr lang="en-US" sz="3200" dirty="0" smtClean="0"/>
              <a:t> and OpenGL used for Computer Vision and Graphics respectively due to them being powerful, open source, and compatible with all major operating systems.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Python wrappers for </a:t>
            </a:r>
            <a:r>
              <a:rPr lang="en-US" sz="3200" dirty="0" err="1" smtClean="0"/>
              <a:t>OpenCV</a:t>
            </a:r>
            <a:r>
              <a:rPr lang="en-US" sz="3200" dirty="0" smtClean="0"/>
              <a:t> and OpenGL used to improve performance over native Python code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539448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947149" y="1193731"/>
            <a:ext cx="7225924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 smtClean="0">
                <a:latin typeface="Calibri" pitchFamily="34" charset="0"/>
              </a:rPr>
              <a:t>Overview –NSLS2</a:t>
            </a:r>
            <a:endParaRPr lang="en-US" altLang="en-US" sz="2400" dirty="0">
              <a:latin typeface="Calibri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>
                <a:latin typeface="Calibri" pitchFamily="34" charset="0"/>
              </a:rPr>
              <a:t>B</a:t>
            </a:r>
            <a:r>
              <a:rPr lang="en-US" altLang="en-US" sz="2400" dirty="0" smtClean="0">
                <a:latin typeface="Calibri" pitchFamily="34" charset="0"/>
              </a:rPr>
              <a:t>eamlines (</a:t>
            </a:r>
            <a:r>
              <a:rPr lang="en-US" altLang="en-US" sz="2400" dirty="0" smtClean="0">
                <a:latin typeface="Calibri" pitchFamily="34" charset="0"/>
              </a:rPr>
              <a:t>26 </a:t>
            </a:r>
            <a:r>
              <a:rPr lang="en-US" altLang="en-US" sz="2400" dirty="0">
                <a:latin typeface="Calibri" pitchFamily="34" charset="0"/>
              </a:rPr>
              <a:t>operational + </a:t>
            </a:r>
            <a:r>
              <a:rPr lang="en-US" altLang="en-US" sz="2400" dirty="0">
                <a:latin typeface="Calibri" pitchFamily="34" charset="0"/>
              </a:rPr>
              <a:t>3</a:t>
            </a:r>
            <a:r>
              <a:rPr lang="en-US" altLang="en-US" sz="2400" dirty="0" smtClean="0">
                <a:latin typeface="Calibri" pitchFamily="34" charset="0"/>
              </a:rPr>
              <a:t> </a:t>
            </a:r>
            <a:r>
              <a:rPr lang="en-US" altLang="en-US" sz="2400" dirty="0">
                <a:latin typeface="Calibri" pitchFamily="34" charset="0"/>
              </a:rPr>
              <a:t>under constr.)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 smtClean="0">
                <a:latin typeface="Calibri" pitchFamily="34" charset="0"/>
              </a:rPr>
              <a:t>End stations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 smtClean="0">
                <a:latin typeface="Calibri" pitchFamily="34" charset="0"/>
              </a:rPr>
              <a:t>Beam size(s) @ sample 1 [um], 4 [um], 4x6[um]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 smtClean="0">
                <a:latin typeface="Calibri" pitchFamily="34" charset="0"/>
              </a:rPr>
              <a:t>Sample/features: 1 [um]</a:t>
            </a:r>
            <a:endParaRPr lang="en-US" altLang="en-US" sz="2400" dirty="0">
              <a:latin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>
                <a:latin typeface="Calibri" pitchFamily="34" charset="0"/>
              </a:rPr>
              <a:t>On-axis microscope(s): Non-dispersive (mirror) optics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>
                <a:latin typeface="Calibri" pitchFamily="34" charset="0"/>
              </a:rPr>
              <a:t>Computer Vision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200" dirty="0" err="1">
                <a:latin typeface="Calibri" pitchFamily="34" charset="0"/>
              </a:rPr>
              <a:t>Goniostat</a:t>
            </a:r>
            <a:r>
              <a:rPr lang="en-US" altLang="en-US" sz="2200" dirty="0">
                <a:latin typeface="Calibri" pitchFamily="34" charset="0"/>
              </a:rPr>
              <a:t> centering (17-ID, 19-ID)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200" dirty="0">
                <a:latin typeface="Calibri" pitchFamily="34" charset="0"/>
              </a:rPr>
              <a:t>X-ray beam detection, stability </a:t>
            </a:r>
            <a:r>
              <a:rPr lang="en-US" altLang="en-US" sz="2200" dirty="0" smtClean="0">
                <a:latin typeface="Calibri" pitchFamily="34" charset="0"/>
              </a:rPr>
              <a:t>studies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200" dirty="0" smtClean="0">
                <a:latin typeface="Calibri" pitchFamily="34" charset="0"/>
              </a:rPr>
              <a:t>Real time image processing</a:t>
            </a:r>
            <a:endParaRPr lang="en-US" altLang="en-US" sz="2200" dirty="0">
              <a:latin typeface="Calibri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200" dirty="0">
                <a:latin typeface="Calibri" pitchFamily="34" charset="0"/>
              </a:rPr>
              <a:t>Focus stacking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200" dirty="0">
                <a:latin typeface="Calibri" pitchFamily="34" charset="0"/>
              </a:rPr>
              <a:t>3D </a:t>
            </a:r>
            <a:r>
              <a:rPr lang="en-US" altLang="en-US" sz="2200" dirty="0" smtClean="0">
                <a:latin typeface="Calibri" pitchFamily="34" charset="0"/>
              </a:rPr>
              <a:t>microscope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200" dirty="0" smtClean="0">
                <a:latin typeface="Calibri" pitchFamily="34" charset="0"/>
              </a:rPr>
              <a:t>AD barcode plugin</a:t>
            </a:r>
            <a:endParaRPr lang="en-US" altLang="en-US" sz="2200" dirty="0">
              <a:latin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itchFamily="2" charset="2"/>
              <a:buChar char="§"/>
            </a:pPr>
            <a:r>
              <a:rPr lang="en-US" altLang="en-US" sz="2400" dirty="0">
                <a:latin typeface="Calibri" pitchFamily="34" charset="0"/>
              </a:rPr>
              <a:t>Credits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Beettle (10ID, 3x/3um)</a:t>
            </a: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23825" y="5318308"/>
            <a:ext cx="83867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Two examples out of a stack of 19 images. First we performed focus stacking and gamma correction. Images were taken at the IXS 10ID beamline. </a:t>
            </a:r>
            <a:endParaRPr lang="en-US" altLang="en-US" sz="1800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en-US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altLang="en-US" sz="1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www.youtube.com/channel/UC-SfBpwDIiuw41_r0qqYkZQ?view_as=subscriber</a:t>
            </a:r>
            <a:endParaRPr lang="en-US" altLang="en-US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1068388"/>
            <a:ext cx="3328987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068388"/>
            <a:ext cx="54848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Beetle – merged/gamma corrected (3x)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033463"/>
            <a:ext cx="7005638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7986713" y="1049338"/>
            <a:ext cx="585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10ID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</a:t>
            </a:r>
            <a:r>
              <a:rPr lang="en-US" altLang="en-US" dirty="0"/>
              <a:t>Beetle</a:t>
            </a:r>
            <a:r>
              <a:rPr lang="en-US" dirty="0" smtClean="0"/>
              <a:t> – depth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79" y="1224079"/>
            <a:ext cx="6860128" cy="4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5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Beetle: focus=3</a:t>
            </a:r>
            <a:r>
              <a:rPr lang="en-US" altLang="en-US" baseline="30000" smtClean="0"/>
              <a:t>rd</a:t>
            </a:r>
            <a:r>
              <a:rPr lang="en-US" altLang="en-US" smtClean="0"/>
              <a:t> dimension</a:t>
            </a:r>
          </a:p>
        </p:txBody>
      </p:sp>
      <p:pic>
        <p:nvPicPr>
          <p:cNvPr id="3" name="Bug3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7780" y="6138704"/>
            <a:ext cx="438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5"/>
              </a:rPr>
              <a:t>https://www.youtube.com/watch?v=UFx2EDouO-k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Mineral</a:t>
            </a:r>
          </a:p>
        </p:txBody>
      </p:sp>
      <p:pic>
        <p:nvPicPr>
          <p:cNvPr id="3" name="miner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1778" y="6046996"/>
            <a:ext cx="429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5"/>
              </a:rPr>
              <a:t>https://www.youtube.com/watch?v=FdpdAdoirwA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Crystal harvesting – sonic ejection</a:t>
            </a:r>
          </a:p>
        </p:txBody>
      </p:sp>
      <p:grpSp>
        <p:nvGrpSpPr>
          <p:cNvPr id="20483" name="Group 2"/>
          <p:cNvGrpSpPr>
            <a:grpSpLocks/>
          </p:cNvGrpSpPr>
          <p:nvPr/>
        </p:nvGrpSpPr>
        <p:grpSpPr bwMode="auto">
          <a:xfrm>
            <a:off x="2392363" y="1000125"/>
            <a:ext cx="6751637" cy="5591175"/>
            <a:chOff x="710212" y="914398"/>
            <a:chExt cx="6752210" cy="5590526"/>
          </a:xfrm>
        </p:grpSpPr>
        <p:pic>
          <p:nvPicPr>
            <p:cNvPr id="2048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r="6979" b="3523"/>
            <a:stretch>
              <a:fillRect/>
            </a:stretch>
          </p:blipFill>
          <p:spPr bwMode="auto">
            <a:xfrm>
              <a:off x="710212" y="914400"/>
              <a:ext cx="3142695" cy="263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9" r="7039" b="4633"/>
            <a:stretch>
              <a:fillRect/>
            </a:stretch>
          </p:blipFill>
          <p:spPr bwMode="auto">
            <a:xfrm>
              <a:off x="710213" y="3866036"/>
              <a:ext cx="3142695" cy="260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0" r="7848" b="3523"/>
            <a:stretch>
              <a:fillRect/>
            </a:stretch>
          </p:blipFill>
          <p:spPr bwMode="auto">
            <a:xfrm>
              <a:off x="4319726" y="914398"/>
              <a:ext cx="3142696" cy="263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9" r="7039" b="3523"/>
            <a:stretch>
              <a:fillRect/>
            </a:stretch>
          </p:blipFill>
          <p:spPr bwMode="auto">
            <a:xfrm>
              <a:off x="4318987" y="3866037"/>
              <a:ext cx="3142696" cy="263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069647" y="914398"/>
              <a:ext cx="44454" cy="55603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10212" y="3693788"/>
              <a:ext cx="6752210" cy="46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150813" y="1081088"/>
            <a:ext cx="21590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Crystal images are all courtesy of Alexei Soares and the Click to Mount Team. Focus stacks of 15 images.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Crystal are sonicly ejected only from top layer, and surface layer moves (with crystals) to “heal” the surface.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Crystals from lower layers are not harvested.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harvesting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58" y="3701762"/>
            <a:ext cx="3051874" cy="2282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3492" y="3332430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map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236794" y="2727234"/>
            <a:ext cx="1321387" cy="4439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716748" y="1559167"/>
            <a:ext cx="470414" cy="99896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7" name="Up Arrow 6"/>
          <p:cNvSpPr/>
          <p:nvPr/>
        </p:nvSpPr>
        <p:spPr bwMode="auto">
          <a:xfrm>
            <a:off x="2809245" y="1199756"/>
            <a:ext cx="285420" cy="327704"/>
          </a:xfrm>
          <a:prstGeom prst="upArrow">
            <a:avLst/>
          </a:prstGeom>
          <a:solidFill>
            <a:srgbClr val="D8FF6B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419785" y="2726354"/>
            <a:ext cx="1321387" cy="4439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7" y="1850085"/>
            <a:ext cx="387501" cy="3063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541" y="2800784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L1 Surface</a:t>
            </a:r>
            <a:endParaRPr lang="en-US" sz="1400" i="1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236793" y="3170340"/>
            <a:ext cx="3504379" cy="455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753" y="3240260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L2 Middle</a:t>
            </a:r>
            <a:endParaRPr lang="en-US" sz="1400" i="1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235899" y="3624042"/>
            <a:ext cx="3504379" cy="455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5" name="Up Arrow 14"/>
          <p:cNvSpPr/>
          <p:nvPr/>
        </p:nvSpPr>
        <p:spPr bwMode="auto">
          <a:xfrm rot="5400000">
            <a:off x="2579323" y="2779642"/>
            <a:ext cx="285420" cy="327704"/>
          </a:xfrm>
          <a:prstGeom prst="upArrow">
            <a:avLst/>
          </a:prstGeom>
          <a:solidFill>
            <a:srgbClr val="FFC000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6" name="Up Arrow 15"/>
          <p:cNvSpPr/>
          <p:nvPr/>
        </p:nvSpPr>
        <p:spPr bwMode="auto">
          <a:xfrm rot="16200000">
            <a:off x="3101731" y="2779642"/>
            <a:ext cx="285420" cy="327704"/>
          </a:xfrm>
          <a:prstGeom prst="upArrow">
            <a:avLst/>
          </a:prstGeom>
          <a:solidFill>
            <a:srgbClr val="FFC000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4947249" y="2092968"/>
            <a:ext cx="0" cy="633386"/>
          </a:xfrm>
          <a:prstGeom prst="straightConnector1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4947249" y="3180954"/>
            <a:ext cx="0" cy="433881"/>
          </a:xfrm>
          <a:prstGeom prst="straightConnector1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783397" y="2758827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 um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6717" y="3826112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Ln Deep</a:t>
            </a:r>
            <a:endParaRPr lang="en-US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8086" y="346135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9043" y="1199755"/>
            <a:ext cx="2543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Sonic harvesting of crystals</a:t>
            </a:r>
          </a:p>
          <a:p>
            <a:r>
              <a:rPr lang="en-US" dirty="0"/>
              <a:t>i</a:t>
            </a:r>
            <a:r>
              <a:rPr lang="en-US" dirty="0" smtClean="0"/>
              <a:t>s driven by surface tension.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91753" y="1078178"/>
            <a:ext cx="5500783" cy="4106935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33" y="3292697"/>
            <a:ext cx="3249097" cy="23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93" y="3677404"/>
            <a:ext cx="3332883" cy="34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91" y="2779299"/>
            <a:ext cx="1005191" cy="34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80" y="2800453"/>
            <a:ext cx="1139996" cy="30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http://www.clker.com/cliparts/i/M/I/g/2/Q/radio-waves-hpg-m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70" y="4190912"/>
            <a:ext cx="1339036" cy="9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88527" y="1363608"/>
            <a:ext cx="2833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Conclusion 1</a:t>
            </a:r>
            <a:r>
              <a:rPr lang="en-US" dirty="0" smtClean="0"/>
              <a:t>:</a:t>
            </a:r>
          </a:p>
          <a:p>
            <a:r>
              <a:rPr lang="en-US" dirty="0" smtClean="0"/>
              <a:t>Prevent crystals from settling to the bottom. Thus consider using Bingham fluid solutions.</a:t>
            </a:r>
          </a:p>
          <a:p>
            <a:r>
              <a:rPr lang="en-US" sz="1600" dirty="0" smtClean="0"/>
              <a:t>(to be published)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044" y="5396546"/>
            <a:ext cx="5257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SUMMARY</a:t>
            </a:r>
            <a:r>
              <a:rPr lang="en-US" dirty="0" smtClean="0"/>
              <a:t>: </a:t>
            </a:r>
            <a:r>
              <a:rPr lang="en-US" b="1" dirty="0" smtClean="0"/>
              <a:t>Converted weakness </a:t>
            </a:r>
            <a:r>
              <a:rPr lang="en-US" b="1" dirty="0"/>
              <a:t>(</a:t>
            </a:r>
            <a:r>
              <a:rPr lang="en-US" b="1" dirty="0" smtClean="0"/>
              <a:t>shallow </a:t>
            </a:r>
            <a:r>
              <a:rPr lang="en-US" b="1" dirty="0" err="1" smtClean="0"/>
              <a:t>DoF</a:t>
            </a:r>
            <a:r>
              <a:rPr lang="en-US" b="1" dirty="0" smtClean="0"/>
              <a:t>) into strength (recovered 3</a:t>
            </a:r>
            <a:r>
              <a:rPr lang="en-US" b="1" baseline="30000" dirty="0" smtClean="0"/>
              <a:t>rd</a:t>
            </a:r>
            <a:r>
              <a:rPr lang="en-US" b="1" dirty="0" smtClean="0"/>
              <a:t> depth dimension)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360483" y="1236001"/>
            <a:ext cx="23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Crystals are ejected from </a:t>
            </a:r>
            <a:r>
              <a:rPr lang="en-US" dirty="0" smtClean="0"/>
              <a:t>surface layer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09916" y="448446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Sonic source</a:t>
            </a:r>
            <a:endParaRPr lang="en-US" i="1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>
            <a:off x="3689322" y="4688012"/>
            <a:ext cx="280128" cy="1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4433520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Plugin: Barcode reader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92839"/>
            <a:ext cx="3581400" cy="2696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0"/>
            <a:ext cx="4596912" cy="631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92839"/>
            <a:ext cx="4591050" cy="417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638800"/>
            <a:ext cx="342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Enabling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5469523"/>
            <a:ext cx="15696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Open source </a:t>
            </a:r>
          </a:p>
          <a:p>
            <a:r>
              <a:rPr lang="en-US" sz="1800" dirty="0" smtClean="0"/>
              <a:t>- </a:t>
            </a:r>
            <a:r>
              <a:rPr lang="en-US" sz="1400" dirty="0" err="1" smtClean="0"/>
              <a:t>openCV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en-US" sz="1400" dirty="0" err="1" smtClean="0"/>
              <a:t>zbar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58891133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References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581622" y="1684328"/>
            <a:ext cx="78486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Moeller, Michael, et al. “</a:t>
            </a:r>
            <a:r>
              <a:rPr lang="en-US" altLang="en-US" sz="1800" dirty="0" err="1"/>
              <a:t>Variational</a:t>
            </a:r>
            <a:r>
              <a:rPr lang="en-US" altLang="en-US" sz="1800" dirty="0"/>
              <a:t> Depth From Focus Reconstruction.” </a:t>
            </a:r>
            <a:r>
              <a:rPr lang="en-US" altLang="en-US" sz="1800" i="1" dirty="0"/>
              <a:t>IEEE 	Transactions on Image Processing</a:t>
            </a:r>
            <a:r>
              <a:rPr lang="en-US" altLang="en-US" sz="1800" dirty="0"/>
              <a:t>, vol. 24, no. 12, 2015, pp. 5369–	5378.,doi:10.1109/tip.2015.2479469.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u="sng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“</a:t>
            </a:r>
            <a:r>
              <a:rPr lang="en-US" altLang="en-US" sz="1800" dirty="0" err="1"/>
              <a:t>OpenCV</a:t>
            </a:r>
            <a:r>
              <a:rPr lang="en-US" altLang="en-US" sz="1800" dirty="0"/>
              <a:t> Library.” </a:t>
            </a:r>
            <a:r>
              <a:rPr lang="en-US" altLang="en-US" sz="1800" i="1" dirty="0" err="1"/>
              <a:t>OpenCV</a:t>
            </a:r>
            <a:r>
              <a:rPr lang="en-US" altLang="en-US" sz="1800" i="1" dirty="0"/>
              <a:t> Library</a:t>
            </a:r>
            <a:r>
              <a:rPr lang="en-US" altLang="en-US" sz="1800" dirty="0"/>
              <a:t>, opencv.org/.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Group, </a:t>
            </a:r>
            <a:r>
              <a:rPr lang="en-US" altLang="en-US" sz="1800" dirty="0" err="1"/>
              <a:t>Khronos</a:t>
            </a:r>
            <a:r>
              <a:rPr lang="en-US" altLang="en-US" sz="1800" dirty="0"/>
              <a:t>. “The Industry's Foundation for High Performance 	Graphics.” </a:t>
            </a:r>
            <a:r>
              <a:rPr lang="en-US" altLang="en-US" sz="1800" i="1" dirty="0"/>
              <a:t>OpenGL.org</a:t>
            </a:r>
            <a:r>
              <a:rPr lang="en-US" altLang="en-US" sz="1800" dirty="0"/>
              <a:t>, www.opengl.org/.</a:t>
            </a:r>
            <a:endParaRPr lang="en-US" altLang="en-US" sz="1800" b="1" u="sng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90538" y="4757738"/>
            <a:ext cx="8162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/>
              <a:t>Work at Brookhaven was supported by the Department of Energy, Office of Basic Energy Sciences under contract DE-AC-02-98CH10886</a:t>
            </a:r>
          </a:p>
        </p:txBody>
      </p:sp>
      <p:sp>
        <p:nvSpPr>
          <p:cNvPr id="22532" name="Title 1"/>
          <p:cNvSpPr txBox="1"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4280" rIns="90360" bIns="44280" anchor="ctr" anchorCtr="1"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/>
              <a:t>Credits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008603" y="997171"/>
            <a:ext cx="45720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 Narrow" pitchFamily="34" charset="0"/>
              <a:buNone/>
            </a:pPr>
            <a:r>
              <a:rPr lang="en-US" altLang="en-US" sz="2400" b="1" dirty="0"/>
              <a:t>  </a:t>
            </a:r>
            <a:r>
              <a:rPr lang="en-US" altLang="en-US" sz="2400" b="1" dirty="0">
                <a:solidFill>
                  <a:srgbClr val="7030A0"/>
                </a:solidFill>
              </a:rPr>
              <a:t>Jakub Wlodek	 (focus stack)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</a:rPr>
              <a:t>  Yong Cai (10ID)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</a:rPr>
              <a:t>  Bill Watson (comp. vision)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</a:rPr>
              <a:t>  Scott Coburn (mechanical)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</a:rPr>
              <a:t>  Stephen </a:t>
            </a:r>
            <a:r>
              <a:rPr lang="en-US" altLang="en-US" sz="2400" b="1" dirty="0" err="1">
                <a:solidFill>
                  <a:srgbClr val="7030A0"/>
                </a:solidFill>
              </a:rPr>
              <a:t>Antonnelli</a:t>
            </a:r>
            <a:r>
              <a:rPr lang="en-US" altLang="en-US" sz="2400" b="1" dirty="0">
                <a:solidFill>
                  <a:srgbClr val="7030A0"/>
                </a:solidFill>
              </a:rPr>
              <a:t> (mechanical)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</a:rPr>
              <a:t>  Bruno Martins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</a:rPr>
              <a:t>  Martin Fuchs (17ID)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</a:rPr>
              <a:t>  Jean </a:t>
            </a:r>
            <a:r>
              <a:rPr lang="en-US" altLang="en-US" sz="2400" b="1" dirty="0" err="1" smtClean="0">
                <a:solidFill>
                  <a:srgbClr val="7030A0"/>
                </a:solidFill>
              </a:rPr>
              <a:t>Jakoncic</a:t>
            </a:r>
            <a:r>
              <a:rPr lang="en-US" altLang="en-US" sz="24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</a:rPr>
              <a:t>(17ID)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0"/>
          <p:cNvSpPr txBox="1">
            <a:spLocks noChangeArrowheads="1"/>
          </p:cNvSpPr>
          <p:nvPr/>
        </p:nvSpPr>
        <p:spPr bwMode="auto">
          <a:xfrm>
            <a:off x="7821613" y="1401763"/>
            <a:ext cx="536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b="1">
                <a:latin typeface="Arial" pitchFamily="34" charset="0"/>
              </a:rPr>
              <a:t>X-ray</a:t>
            </a:r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 rot="18900000">
            <a:off x="8458200" y="1158875"/>
            <a:ext cx="152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/>
              <a:t>M</a:t>
            </a: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8264525" y="1835150"/>
            <a:ext cx="644525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vert"/>
          <a:lstStyle/>
          <a:p>
            <a:pPr>
              <a:defRPr/>
            </a:pPr>
            <a:r>
              <a:rPr lang="en-US" dirty="0"/>
              <a:t>Objective</a:t>
            </a:r>
          </a:p>
        </p:txBody>
      </p:sp>
      <p:sp>
        <p:nvSpPr>
          <p:cNvPr id="5125" name="Rectangle 23"/>
          <p:cNvSpPr>
            <a:spLocks noChangeArrowheads="1"/>
          </p:cNvSpPr>
          <p:nvPr/>
        </p:nvSpPr>
        <p:spPr bwMode="auto">
          <a:xfrm>
            <a:off x="8358188" y="3000375"/>
            <a:ext cx="457200" cy="304800"/>
          </a:xfrm>
          <a:prstGeom prst="rect">
            <a:avLst/>
          </a:prstGeom>
          <a:gradFill rotWithShape="1">
            <a:gsLst>
              <a:gs pos="0">
                <a:srgbClr val="FF8E8E"/>
              </a:gs>
              <a:gs pos="50000">
                <a:srgbClr val="FFBABA"/>
              </a:gs>
              <a:gs pos="100000">
                <a:srgbClr val="FFDDDD"/>
              </a:gs>
            </a:gsLst>
            <a:lin ang="108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Cam</a:t>
            </a:r>
          </a:p>
        </p:txBody>
      </p:sp>
      <p:sp>
        <p:nvSpPr>
          <p:cNvPr id="5126" name="TextBox 24"/>
          <p:cNvSpPr txBox="1">
            <a:spLocks noChangeArrowheads="1"/>
          </p:cNvSpPr>
          <p:nvPr/>
        </p:nvSpPr>
        <p:spPr bwMode="auto">
          <a:xfrm>
            <a:off x="6856413" y="1284288"/>
            <a:ext cx="822325" cy="307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Arial" pitchFamily="34" charset="0"/>
              </a:rPr>
              <a:t>Sample</a:t>
            </a:r>
          </a:p>
        </p:txBody>
      </p:sp>
      <p:sp>
        <p:nvSpPr>
          <p:cNvPr id="5127" name="Rectangle 25"/>
          <p:cNvSpPr>
            <a:spLocks noChangeArrowheads="1"/>
          </p:cNvSpPr>
          <p:nvPr/>
        </p:nvSpPr>
        <p:spPr bwMode="auto">
          <a:xfrm>
            <a:off x="6783388" y="1082675"/>
            <a:ext cx="2284412" cy="230663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cxnSp>
        <p:nvCxnSpPr>
          <p:cNvPr id="5128" name="Straight Arrow Connector 27"/>
          <p:cNvCxnSpPr>
            <a:cxnSpLocks noChangeShapeType="1"/>
          </p:cNvCxnSpPr>
          <p:nvPr/>
        </p:nvCxnSpPr>
        <p:spPr bwMode="auto">
          <a:xfrm flipH="1">
            <a:off x="7704138" y="1443038"/>
            <a:ext cx="1144587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9" name="TextBox 1"/>
          <p:cNvSpPr txBox="1">
            <a:spLocks noChangeArrowheads="1"/>
          </p:cNvSpPr>
          <p:nvPr/>
        </p:nvSpPr>
        <p:spPr bwMode="auto">
          <a:xfrm>
            <a:off x="6429375" y="3681413"/>
            <a:ext cx="2551113" cy="3698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b="1">
                <a:latin typeface="Arial" pitchFamily="34" charset="0"/>
              </a:rPr>
              <a:t>K.J. Gofron, et. al., NIMA, Vol. 649, Issue 1,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b="1">
                <a:latin typeface="Arial" pitchFamily="34" charset="0"/>
              </a:rPr>
              <a:t>1 September 2011, Pages 109-111.</a:t>
            </a:r>
          </a:p>
        </p:txBody>
      </p:sp>
      <p:sp>
        <p:nvSpPr>
          <p:cNvPr id="5130" name="Title 1"/>
          <p:cNvSpPr txBox="1">
            <a:spLocks/>
          </p:cNvSpPr>
          <p:nvPr/>
        </p:nvSpPr>
        <p:spPr bwMode="auto">
          <a:xfrm>
            <a:off x="-55563" y="-3175"/>
            <a:ext cx="9144001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4280" rIns="90360" bIns="44280" anchor="ctr" anchorCtr="1"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/>
              <a:t>On-axis </a:t>
            </a:r>
            <a:r>
              <a:rPr lang="en-US" altLang="en-US" sz="4000" b="1" i="1" dirty="0" smtClean="0"/>
              <a:t>beamline </a:t>
            </a:r>
            <a:r>
              <a:rPr lang="en-US" altLang="en-US" sz="4000" b="1" i="1" dirty="0"/>
              <a:t>m</a:t>
            </a:r>
            <a:r>
              <a:rPr lang="en-US" altLang="en-US" sz="4000" b="1" i="1" dirty="0" smtClean="0"/>
              <a:t>icroscopes</a:t>
            </a:r>
            <a:endParaRPr lang="en-US" altLang="en-US" sz="4000" b="1" i="1" dirty="0"/>
          </a:p>
        </p:txBody>
      </p:sp>
      <p:pic>
        <p:nvPicPr>
          <p:cNvPr id="5131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52513"/>
            <a:ext cx="44735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9" descr="IMG_218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400425"/>
            <a:ext cx="22637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4162425"/>
            <a:ext cx="164623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4" name="TextBox 36"/>
          <p:cNvSpPr txBox="1">
            <a:spLocks noChangeArrowheads="1"/>
          </p:cNvSpPr>
          <p:nvPr/>
        </p:nvSpPr>
        <p:spPr bwMode="auto">
          <a:xfrm>
            <a:off x="0" y="1081088"/>
            <a:ext cx="11480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IXS (10ID)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WD</a:t>
            </a:r>
            <a:r>
              <a:rPr lang="en-US" altLang="en-US" sz="1800" b="1" dirty="0" smtClean="0"/>
              <a:t>=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60</a:t>
            </a:r>
            <a:r>
              <a:rPr lang="en-US" altLang="en-US" sz="1800" b="1" dirty="0" smtClean="0"/>
              <a:t> 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cm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3 [um</a:t>
            </a:r>
            <a:r>
              <a:rPr lang="en-US" altLang="en-US" sz="1800" b="1" dirty="0" smtClean="0"/>
              <a:t>]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/>
              <a:t>3 x</a:t>
            </a:r>
            <a:endParaRPr lang="en-US" altLang="en-US" sz="1800" b="1" dirty="0"/>
          </a:p>
        </p:txBody>
      </p:sp>
      <p:sp>
        <p:nvSpPr>
          <p:cNvPr id="5135" name="TextBox 38"/>
          <p:cNvSpPr txBox="1">
            <a:spLocks noChangeArrowheads="1"/>
          </p:cNvSpPr>
          <p:nvPr/>
        </p:nvSpPr>
        <p:spPr bwMode="auto">
          <a:xfrm>
            <a:off x="6365875" y="4852988"/>
            <a:ext cx="10567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AMX/FMX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(17ID)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/>
              <a:t>30x,5x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/>
              <a:t>1 [um]</a:t>
            </a:r>
            <a:endParaRPr lang="en-US" altLang="en-US" sz="1800" b="1" dirty="0"/>
          </a:p>
        </p:txBody>
      </p:sp>
      <p:cxnSp>
        <p:nvCxnSpPr>
          <p:cNvPr id="5136" name="Straight Arrow Connector 39"/>
          <p:cNvCxnSpPr>
            <a:cxnSpLocks noChangeShapeType="1"/>
            <a:stCxn id="5126" idx="3"/>
          </p:cNvCxnSpPr>
          <p:nvPr/>
        </p:nvCxnSpPr>
        <p:spPr bwMode="auto">
          <a:xfrm>
            <a:off x="7678738" y="1438275"/>
            <a:ext cx="750887" cy="30163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5137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3959225"/>
            <a:ext cx="35274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38" name="Straight Arrow Connector 2"/>
          <p:cNvCxnSpPr>
            <a:cxnSpLocks noChangeShapeType="1"/>
          </p:cNvCxnSpPr>
          <p:nvPr/>
        </p:nvCxnSpPr>
        <p:spPr bwMode="auto">
          <a:xfrm>
            <a:off x="1749425" y="2747963"/>
            <a:ext cx="374650" cy="1717675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39" name="Picture 3" descr="C:\Users\kgofron\Documents\E6510w\Meetings\T20170306APS\CSSscreens\IXSonAxis20170303i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1082675"/>
            <a:ext cx="19097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" name="TextBox 4"/>
          <p:cNvSpPr txBox="1">
            <a:spLocks noChangeArrowheads="1"/>
          </p:cNvSpPr>
          <p:nvPr/>
        </p:nvSpPr>
        <p:spPr bwMode="auto">
          <a:xfrm>
            <a:off x="4725988" y="2582863"/>
            <a:ext cx="1763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Diamond cell (IXS)</a:t>
            </a:r>
          </a:p>
        </p:txBody>
      </p:sp>
      <p:sp>
        <p:nvSpPr>
          <p:cNvPr id="5141" name="Right Arrow 10"/>
          <p:cNvSpPr>
            <a:spLocks noChangeArrowheads="1"/>
          </p:cNvSpPr>
          <p:nvPr/>
        </p:nvSpPr>
        <p:spPr bwMode="auto">
          <a:xfrm>
            <a:off x="4270375" y="1574800"/>
            <a:ext cx="565150" cy="260350"/>
          </a:xfrm>
          <a:prstGeom prst="rightArrow">
            <a:avLst>
              <a:gd name="adj1" fmla="val 50000"/>
              <a:gd name="adj2" fmla="val 50208"/>
            </a:avLst>
          </a:prstGeom>
          <a:solidFill>
            <a:srgbClr val="FFFF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5053694" y="1932569"/>
            <a:ext cx="522434" cy="107253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659644" y="1937855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X-ray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2C2A12-9FD6-46EB-AFE4-9D63A46C8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71" y="1512888"/>
            <a:ext cx="7370294" cy="4557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A64D4A-C0BF-4A38-ACE6-FE87A8A34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" y="1093788"/>
            <a:ext cx="3791585" cy="23446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55563" y="-3175"/>
            <a:ext cx="9144001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4280" rIns="90360" bIns="44280" anchor="ctr" anchorCtr="1"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4000" kern="0" dirty="0" err="1" smtClean="0"/>
              <a:t>Endstation</a:t>
            </a:r>
            <a:r>
              <a:rPr lang="en-US" altLang="en-US" sz="4000" kern="0" dirty="0" smtClean="0"/>
              <a:t> </a:t>
            </a:r>
            <a:r>
              <a:rPr lang="en-US" altLang="en-US" sz="4000" kern="0" dirty="0"/>
              <a:t>microscopes (IXS</a:t>
            </a:r>
            <a:r>
              <a:rPr lang="en-US" altLang="en-US" sz="4000" kern="0" dirty="0" smtClean="0"/>
              <a:t>)</a:t>
            </a:r>
            <a:endParaRPr lang="en-US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9021534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-84138" y="0"/>
            <a:ext cx="9144001" cy="908050"/>
          </a:xfrm>
        </p:spPr>
        <p:txBody>
          <a:bodyPr/>
          <a:lstStyle/>
          <a:p>
            <a:r>
              <a:rPr lang="en-US" altLang="en-US" dirty="0" err="1" smtClean="0"/>
              <a:t>Endstation</a:t>
            </a:r>
            <a:r>
              <a:rPr lang="en-US" altLang="en-US" dirty="0" smtClean="0"/>
              <a:t> microscopes (TXM)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313"/>
            <a:ext cx="91440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8" name="Straight Arrow Connector 4"/>
          <p:cNvCxnSpPr>
            <a:cxnSpLocks noChangeShapeType="1"/>
          </p:cNvCxnSpPr>
          <p:nvPr/>
        </p:nvCxnSpPr>
        <p:spPr bwMode="auto">
          <a:xfrm flipH="1">
            <a:off x="719138" y="1908175"/>
            <a:ext cx="819150" cy="135255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1538288" y="1624013"/>
            <a:ext cx="38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2x</a:t>
            </a:r>
          </a:p>
        </p:txBody>
      </p:sp>
      <p:cxnSp>
        <p:nvCxnSpPr>
          <p:cNvPr id="6150" name="Straight Arrow Connector 6"/>
          <p:cNvCxnSpPr>
            <a:cxnSpLocks noChangeShapeType="1"/>
          </p:cNvCxnSpPr>
          <p:nvPr/>
        </p:nvCxnSpPr>
        <p:spPr bwMode="auto">
          <a:xfrm flipH="1">
            <a:off x="554038" y="1733550"/>
            <a:ext cx="819150" cy="1352550"/>
          </a:xfrm>
          <a:prstGeom prst="straightConnector1">
            <a:avLst/>
          </a:prstGeom>
          <a:noFill/>
          <a:ln w="12700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1241425" y="1406525"/>
            <a:ext cx="490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10x</a:t>
            </a:r>
          </a:p>
        </p:txBody>
      </p:sp>
      <p:cxnSp>
        <p:nvCxnSpPr>
          <p:cNvPr id="6152" name="Straight Arrow Connector 8"/>
          <p:cNvCxnSpPr>
            <a:cxnSpLocks noChangeShapeType="1"/>
          </p:cNvCxnSpPr>
          <p:nvPr/>
        </p:nvCxnSpPr>
        <p:spPr bwMode="auto">
          <a:xfrm>
            <a:off x="5254625" y="1733550"/>
            <a:ext cx="901700" cy="1527175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3" name="TextBox 10"/>
          <p:cNvSpPr txBox="1">
            <a:spLocks noChangeArrowheads="1"/>
          </p:cNvSpPr>
          <p:nvPr/>
        </p:nvSpPr>
        <p:spPr bwMode="auto">
          <a:xfrm>
            <a:off x="4914900" y="1438275"/>
            <a:ext cx="38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5x</a:t>
            </a:r>
          </a:p>
        </p:txBody>
      </p:sp>
      <p:cxnSp>
        <p:nvCxnSpPr>
          <p:cNvPr id="6154" name="Straight Arrow Connector 11"/>
          <p:cNvCxnSpPr>
            <a:cxnSpLocks noChangeShapeType="1"/>
          </p:cNvCxnSpPr>
          <p:nvPr/>
        </p:nvCxnSpPr>
        <p:spPr bwMode="auto">
          <a:xfrm flipV="1">
            <a:off x="4370388" y="3551238"/>
            <a:ext cx="736600" cy="1581150"/>
          </a:xfrm>
          <a:prstGeom prst="straightConnector1">
            <a:avLst/>
          </a:prstGeom>
          <a:noFill/>
          <a:ln w="127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5" name="TextBox 14"/>
          <p:cNvSpPr txBox="1">
            <a:spLocks noChangeArrowheads="1"/>
          </p:cNvSpPr>
          <p:nvPr/>
        </p:nvSpPr>
        <p:spPr bwMode="auto">
          <a:xfrm>
            <a:off x="4046538" y="5037138"/>
            <a:ext cx="38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1x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1758" y="6078927"/>
            <a:ext cx="3334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are home assembled microscopes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4038" y="5132388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X-ray detecting microscopes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99075" y="5088525"/>
            <a:ext cx="288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optical alignment microscopes</a:t>
            </a:r>
            <a:endParaRPr 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17600"/>
            <a:ext cx="43672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080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defRPr/>
            </a:pPr>
            <a:r>
              <a:rPr lang="en-US" altLang="en-US" kern="0" dirty="0" err="1" smtClean="0"/>
              <a:t>Endstation</a:t>
            </a:r>
            <a:r>
              <a:rPr lang="en-US" altLang="en-US" kern="0" dirty="0" smtClean="0"/>
              <a:t> </a:t>
            </a:r>
            <a:r>
              <a:rPr lang="en-US" altLang="en-US" kern="0" dirty="0"/>
              <a:t>m</a:t>
            </a:r>
            <a:r>
              <a:rPr lang="en-US" altLang="en-US" kern="0" dirty="0" smtClean="0"/>
              <a:t>icroscopes (FXI)</a:t>
            </a:r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17600"/>
            <a:ext cx="4354513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5648325" y="4516438"/>
            <a:ext cx="154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Sample imaging</a:t>
            </a: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63500" y="4441825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X-ray imaging , TXM</a:t>
            </a:r>
          </a:p>
        </p:txBody>
      </p:sp>
      <p:pic>
        <p:nvPicPr>
          <p:cNvPr id="717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4441825"/>
            <a:ext cx="229076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6" name="Straight Arrow Connector 7"/>
          <p:cNvCxnSpPr>
            <a:cxnSpLocks noChangeShapeType="1"/>
          </p:cNvCxnSpPr>
          <p:nvPr/>
        </p:nvCxnSpPr>
        <p:spPr bwMode="auto">
          <a:xfrm>
            <a:off x="3430588" y="3719513"/>
            <a:ext cx="20637" cy="1092200"/>
          </a:xfrm>
          <a:prstGeom prst="straightConnector1">
            <a:avLst/>
          </a:prstGeom>
          <a:noFill/>
          <a:ln w="31750" algn="ctr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9080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defRPr/>
            </a:pPr>
            <a:r>
              <a:rPr lang="en-US" altLang="en-US" kern="0" dirty="0" smtClean="0"/>
              <a:t>X-ray </a:t>
            </a:r>
            <a:r>
              <a:rPr lang="en-US" altLang="en-US" kern="0" dirty="0"/>
              <a:t>e</a:t>
            </a:r>
            <a:r>
              <a:rPr lang="en-US" altLang="en-US" kern="0" dirty="0" smtClean="0"/>
              <a:t>ye: 10ID (KB mirror - VFM)</a:t>
            </a:r>
          </a:p>
        </p:txBody>
      </p:sp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4164013"/>
            <a:ext cx="34290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1084263"/>
            <a:ext cx="386238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4572000" y="6132513"/>
            <a:ext cx="1560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KB mirror (VFM)</a:t>
            </a:r>
          </a:p>
        </p:txBody>
      </p:sp>
      <p:pic>
        <p:nvPicPr>
          <p:cNvPr id="819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3179763"/>
            <a:ext cx="20526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9" name="Straight Arrow Connector 10"/>
          <p:cNvCxnSpPr>
            <a:cxnSpLocks noChangeShapeType="1"/>
          </p:cNvCxnSpPr>
          <p:nvPr/>
        </p:nvCxnSpPr>
        <p:spPr bwMode="auto">
          <a:xfrm>
            <a:off x="1597025" y="4316413"/>
            <a:ext cx="619125" cy="4667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820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42988"/>
            <a:ext cx="2892425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1" name="Straight Arrow Connector 13"/>
          <p:cNvCxnSpPr>
            <a:cxnSpLocks noChangeShapeType="1"/>
          </p:cNvCxnSpPr>
          <p:nvPr/>
        </p:nvCxnSpPr>
        <p:spPr bwMode="auto">
          <a:xfrm>
            <a:off x="1624013" y="4064000"/>
            <a:ext cx="20637" cy="1090613"/>
          </a:xfrm>
          <a:prstGeom prst="straightConnector1">
            <a:avLst/>
          </a:prstGeom>
          <a:noFill/>
          <a:ln w="31750" algn="ctr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2" name="Rectangle 2"/>
          <p:cNvSpPr>
            <a:spLocks noChangeArrowheads="1"/>
          </p:cNvSpPr>
          <p:nvPr/>
        </p:nvSpPr>
        <p:spPr bwMode="auto">
          <a:xfrm>
            <a:off x="3341688" y="1293813"/>
            <a:ext cx="449262" cy="6397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/>
              <a:t>Cam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440113" y="1933575"/>
            <a:ext cx="252412" cy="1189038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3382963" y="3122613"/>
            <a:ext cx="352425" cy="4365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411538" y="3554413"/>
            <a:ext cx="295275" cy="650875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endParaRPr lang="en-US"/>
          </a:p>
        </p:txBody>
      </p:sp>
      <p:sp>
        <p:nvSpPr>
          <p:cNvPr id="8206" name="Right Triangle 6"/>
          <p:cNvSpPr>
            <a:spLocks noChangeArrowheads="1"/>
          </p:cNvSpPr>
          <p:nvPr/>
        </p:nvSpPr>
        <p:spPr bwMode="auto">
          <a:xfrm>
            <a:off x="3471863" y="4364038"/>
            <a:ext cx="257175" cy="225425"/>
          </a:xfrm>
          <a:prstGeom prst="rtTriangle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7" name="Rectangle 7"/>
          <p:cNvSpPr>
            <a:spLocks noChangeArrowheads="1"/>
          </p:cNvSpPr>
          <p:nvPr/>
        </p:nvSpPr>
        <p:spPr bwMode="auto">
          <a:xfrm>
            <a:off x="3683000" y="4319588"/>
            <a:ext cx="46038" cy="261937"/>
          </a:xfrm>
          <a:prstGeom prst="rect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746500" y="4429125"/>
            <a:ext cx="57785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09" name="TextBox 10"/>
          <p:cNvSpPr txBox="1">
            <a:spLocks noChangeArrowheads="1"/>
          </p:cNvSpPr>
          <p:nvPr/>
        </p:nvSpPr>
        <p:spPr bwMode="auto">
          <a:xfrm>
            <a:off x="3786188" y="4429125"/>
            <a:ext cx="636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X-ray</a:t>
            </a:r>
          </a:p>
        </p:txBody>
      </p:sp>
      <p:sp>
        <p:nvSpPr>
          <p:cNvPr id="8210" name="Rectangle 11"/>
          <p:cNvSpPr>
            <a:spLocks noChangeArrowheads="1"/>
          </p:cNvSpPr>
          <p:nvPr/>
        </p:nvSpPr>
        <p:spPr bwMode="auto">
          <a:xfrm>
            <a:off x="3390900" y="4200525"/>
            <a:ext cx="355600" cy="457200"/>
          </a:xfrm>
          <a:prstGeom prst="rect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11" name="TextBox 14"/>
          <p:cNvSpPr txBox="1">
            <a:spLocks noChangeArrowheads="1"/>
          </p:cNvSpPr>
          <p:nvPr/>
        </p:nvSpPr>
        <p:spPr bwMode="auto">
          <a:xfrm>
            <a:off x="3692525" y="3694113"/>
            <a:ext cx="49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20x</a:t>
            </a:r>
          </a:p>
        </p:txBody>
      </p:sp>
      <p:sp>
        <p:nvSpPr>
          <p:cNvPr id="8212" name="TextBox 15"/>
          <p:cNvSpPr txBox="1">
            <a:spLocks noChangeArrowheads="1"/>
          </p:cNvSpPr>
          <p:nvPr/>
        </p:nvSpPr>
        <p:spPr bwMode="auto">
          <a:xfrm>
            <a:off x="3692525" y="3167063"/>
            <a:ext cx="701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Focus</a:t>
            </a:r>
          </a:p>
        </p:txBody>
      </p:sp>
      <p:sp>
        <p:nvSpPr>
          <p:cNvPr id="8213" name="TextBox 17"/>
          <p:cNvSpPr txBox="1">
            <a:spLocks noChangeArrowheads="1"/>
          </p:cNvSpPr>
          <p:nvPr/>
        </p:nvSpPr>
        <p:spPr bwMode="auto">
          <a:xfrm>
            <a:off x="3325813" y="4759325"/>
            <a:ext cx="490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solidFill>
                  <a:srgbClr val="00B050"/>
                </a:solidFill>
              </a:rPr>
              <a:t>Mirror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</a:rPr>
              <a:t>CWO</a:t>
            </a:r>
          </a:p>
        </p:txBody>
      </p:sp>
      <p:cxnSp>
        <p:nvCxnSpPr>
          <p:cNvPr id="8214" name="Straight Arrow Connector 19"/>
          <p:cNvCxnSpPr>
            <a:cxnSpLocks noChangeShapeType="1"/>
          </p:cNvCxnSpPr>
          <p:nvPr/>
        </p:nvCxnSpPr>
        <p:spPr bwMode="auto">
          <a:xfrm>
            <a:off x="6062663" y="4657725"/>
            <a:ext cx="381000" cy="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5" name="Straight Arrow Connector 28"/>
          <p:cNvCxnSpPr>
            <a:cxnSpLocks noChangeShapeType="1"/>
          </p:cNvCxnSpPr>
          <p:nvPr/>
        </p:nvCxnSpPr>
        <p:spPr bwMode="auto">
          <a:xfrm flipH="1">
            <a:off x="6613525" y="4657725"/>
            <a:ext cx="344488" cy="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16" name="TextBox 30"/>
          <p:cNvSpPr txBox="1">
            <a:spLocks noChangeArrowheads="1"/>
          </p:cNvSpPr>
          <p:nvPr/>
        </p:nvSpPr>
        <p:spPr bwMode="auto">
          <a:xfrm>
            <a:off x="6896100" y="4505325"/>
            <a:ext cx="4794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</a:rPr>
              <a:t>7 um</a:t>
            </a:r>
          </a:p>
        </p:txBody>
      </p:sp>
      <p:cxnSp>
        <p:nvCxnSpPr>
          <p:cNvPr id="8217" name="Straight Arrow Connector 22"/>
          <p:cNvCxnSpPr>
            <a:cxnSpLocks noChangeShapeType="1"/>
          </p:cNvCxnSpPr>
          <p:nvPr/>
        </p:nvCxnSpPr>
        <p:spPr bwMode="auto">
          <a:xfrm flipH="1" flipV="1">
            <a:off x="6650038" y="4875213"/>
            <a:ext cx="254000" cy="123825"/>
          </a:xfrm>
          <a:prstGeom prst="straightConnector1">
            <a:avLst/>
          </a:prstGeom>
          <a:noFill/>
          <a:ln w="12700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18" name="TextBox 35"/>
          <p:cNvSpPr txBox="1">
            <a:spLocks noChangeArrowheads="1"/>
          </p:cNvSpPr>
          <p:nvPr/>
        </p:nvSpPr>
        <p:spPr bwMode="auto">
          <a:xfrm>
            <a:off x="6900863" y="4865688"/>
            <a:ext cx="1016000" cy="2762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B050"/>
                </a:solidFill>
              </a:rPr>
              <a:t>FWHM = 5 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Computer Vision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238250" y="1385888"/>
            <a:ext cx="6400800" cy="4934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ct val="108000"/>
              <a:defRPr/>
            </a:pPr>
            <a:r>
              <a:rPr lang="en-US" sz="2667" b="1" dirty="0"/>
              <a:t>Computer </a:t>
            </a:r>
            <a:r>
              <a:rPr lang="en-US" sz="2667" b="1" dirty="0" smtClean="0"/>
              <a:t>Vision for beamline with </a:t>
            </a:r>
            <a:r>
              <a:rPr lang="en-US" sz="2667" b="1" dirty="0" err="1" smtClean="0"/>
              <a:t>openCV</a:t>
            </a:r>
            <a:r>
              <a:rPr lang="en-US" sz="2667" b="1" dirty="0" smtClean="0"/>
              <a:t>:</a:t>
            </a:r>
            <a:endParaRPr lang="en-US" sz="2667" b="1" dirty="0"/>
          </a:p>
          <a:p>
            <a:pPr marL="380985" indent="-380985">
              <a:buSzPct val="108000"/>
              <a:buFont typeface="Arial"/>
              <a:buChar char="•"/>
              <a:defRPr/>
            </a:pPr>
            <a:r>
              <a:rPr lang="en-US" dirty="0">
                <a:latin typeface="Arial" panose="020B0604020202020204" pitchFamily="34" charset="0"/>
              </a:rPr>
              <a:t>Development of image analysis software backed by </a:t>
            </a:r>
            <a:r>
              <a:rPr lang="en-US" dirty="0" err="1">
                <a:latin typeface="Arial" panose="020B0604020202020204" pitchFamily="34" charset="0"/>
              </a:rPr>
              <a:t>OpenCV</a:t>
            </a:r>
            <a:endParaRPr lang="en-US" dirty="0">
              <a:latin typeface="Arial" panose="020B0604020202020204" pitchFamily="34" charset="0"/>
            </a:endParaRPr>
          </a:p>
          <a:p>
            <a:pPr marL="380985" indent="-380985">
              <a:buSzPct val="108000"/>
              <a:buFont typeface="Arial"/>
              <a:buChar char="•"/>
              <a:defRPr/>
            </a:pPr>
            <a:r>
              <a:rPr lang="en-US" dirty="0">
                <a:latin typeface="Arial" panose="020B0604020202020204" pitchFamily="34" charset="0"/>
              </a:rPr>
              <a:t>Development of easy use python module to access </a:t>
            </a:r>
            <a:r>
              <a:rPr lang="en-US" dirty="0" err="1">
                <a:latin typeface="Arial" panose="020B0604020202020204" pitchFamily="34" charset="0"/>
              </a:rPr>
              <a:t>OpenCV</a:t>
            </a:r>
            <a:r>
              <a:rPr lang="en-US" dirty="0">
                <a:latin typeface="Arial" panose="020B0604020202020204" pitchFamily="34" charset="0"/>
              </a:rPr>
              <a:t> functions</a:t>
            </a:r>
          </a:p>
          <a:p>
            <a:pPr marL="380985" indent="-380985">
              <a:buSzPct val="108000"/>
              <a:buFont typeface="Arial"/>
              <a:buChar char="•"/>
              <a:defRPr/>
            </a:pPr>
            <a:r>
              <a:rPr lang="en-US" dirty="0">
                <a:latin typeface="Arial" panose="020B0604020202020204" pitchFamily="34" charset="0"/>
              </a:rPr>
              <a:t>Optimized results for fast computation via C/C++ backed code, along with Intel IPP/TBB </a:t>
            </a:r>
            <a:r>
              <a:rPr lang="en-US" dirty="0" smtClean="0">
                <a:latin typeface="Arial" panose="020B0604020202020204" pitchFamily="34" charset="0"/>
              </a:rPr>
              <a:t>libraries. </a:t>
            </a:r>
          </a:p>
          <a:p>
            <a:pPr marL="380985" indent="-380985">
              <a:buSzPct val="108000"/>
              <a:buFont typeface="Arial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</a:rPr>
              <a:t>GPU role.</a:t>
            </a:r>
          </a:p>
          <a:p>
            <a:pPr marL="380985" indent="-380985">
              <a:buSzPct val="108000"/>
              <a:buFont typeface="Arial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</a:rPr>
              <a:t>Camera -&gt; </a:t>
            </a:r>
            <a:r>
              <a:rPr lang="en-US" dirty="0" err="1" smtClean="0">
                <a:latin typeface="Arial" panose="020B0604020202020204" pitchFamily="34" charset="0"/>
              </a:rPr>
              <a:t>areaDetector</a:t>
            </a:r>
            <a:r>
              <a:rPr lang="en-US" dirty="0" smtClean="0">
                <a:latin typeface="Arial" panose="020B0604020202020204" pitchFamily="34" charset="0"/>
              </a:rPr>
              <a:t> { | IP based} -&gt; Comp. Vision -&gt; Results {sorted size, intensity, position, pattern,…} -&gt; EPICS PV { | file | control software | …}</a:t>
            </a:r>
            <a:endParaRPr lang="en-US" dirty="0">
              <a:latin typeface="Arial" panose="020B0604020202020204" pitchFamily="34" charset="0"/>
            </a:endParaRPr>
          </a:p>
          <a:p>
            <a:pPr marL="380985" indent="-380985">
              <a:buSzPct val="108000"/>
              <a:buFont typeface="Arial"/>
              <a:buChar char="•"/>
              <a:defRPr/>
            </a:pPr>
            <a:r>
              <a:rPr lang="en-US" dirty="0">
                <a:latin typeface="Arial" panose="020B0604020202020204" pitchFamily="34" charset="0"/>
              </a:rPr>
              <a:t>Automate processes such as:</a:t>
            </a:r>
          </a:p>
          <a:p>
            <a:pPr marL="1371600" lvl="1" indent="-380985">
              <a:buSzPct val="108000"/>
              <a:buFont typeface="Arial"/>
              <a:buChar char="•"/>
              <a:defRPr/>
            </a:pPr>
            <a:r>
              <a:rPr lang="en-US" dirty="0">
                <a:latin typeface="Arial" panose="020B0604020202020204" pitchFamily="34" charset="0"/>
              </a:rPr>
              <a:t>Positon, spread, and intensity of X-Ray Beams</a:t>
            </a:r>
          </a:p>
          <a:p>
            <a:pPr marL="1371600" lvl="1" indent="-380985">
              <a:buSzPct val="108000"/>
              <a:buFont typeface="Arial"/>
              <a:buChar char="•"/>
              <a:defRPr/>
            </a:pPr>
            <a:r>
              <a:rPr lang="en-US" dirty="0">
                <a:latin typeface="Arial" panose="020B0604020202020204" pitchFamily="34" charset="0"/>
              </a:rPr>
              <a:t>Isolate crystals and X-Ray streaks</a:t>
            </a:r>
          </a:p>
          <a:p>
            <a:pPr marL="1371600" lvl="1" indent="-380985">
              <a:buSzPct val="108000"/>
              <a:buFont typeface="Arial"/>
              <a:buChar char="•"/>
              <a:defRPr/>
            </a:pPr>
            <a:r>
              <a:rPr lang="en-US" dirty="0">
                <a:latin typeface="Arial" panose="020B0604020202020204" pitchFamily="34" charset="0"/>
              </a:rPr>
              <a:t>Provide assistance to sample mounting</a:t>
            </a:r>
          </a:p>
          <a:p>
            <a:pPr marL="1371600" lvl="1" indent="-380985">
              <a:buSzPct val="108000"/>
              <a:buFont typeface="Arial"/>
              <a:buChar char="•"/>
              <a:defRPr/>
            </a:pPr>
            <a:r>
              <a:rPr lang="en-US" dirty="0">
                <a:latin typeface="Arial" panose="020B0604020202020204" pitchFamily="34" charset="0"/>
              </a:rPr>
              <a:t>Calibrate </a:t>
            </a:r>
            <a:r>
              <a:rPr lang="en-US" dirty="0" err="1">
                <a:latin typeface="Arial" panose="020B0604020202020204" pitchFamily="34" charset="0"/>
              </a:rPr>
              <a:t>Goniostat</a:t>
            </a:r>
            <a:r>
              <a:rPr lang="en-US" dirty="0">
                <a:latin typeface="Arial" panose="020B0604020202020204" pitchFamily="34" charset="0"/>
              </a:rPr>
              <a:t> Rotation and Robotic Vision</a:t>
            </a:r>
          </a:p>
          <a:p>
            <a:pPr marL="379413" indent="-379413">
              <a:buSzPct val="108000"/>
              <a:buFont typeface="Arial"/>
              <a:buChar char="•"/>
              <a:defRPr/>
            </a:pPr>
            <a:r>
              <a:rPr lang="en-US" dirty="0">
                <a:latin typeface="Arial" panose="020B0604020202020204" pitchFamily="34" charset="0"/>
              </a:rPr>
              <a:t>3D microscope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Computer Vision – </a:t>
            </a:r>
            <a:r>
              <a:rPr lang="en-US" altLang="en-US" dirty="0"/>
              <a:t>l</a:t>
            </a:r>
            <a:r>
              <a:rPr lang="en-US" altLang="en-US" dirty="0" smtClean="0"/>
              <a:t>oop center (5s)</a:t>
            </a:r>
          </a:p>
        </p:txBody>
      </p:sp>
      <p:pic>
        <p:nvPicPr>
          <p:cNvPr id="1024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146175"/>
            <a:ext cx="37115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1146175"/>
            <a:ext cx="373538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596211"/>
            <a:ext cx="3335337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92596" y="3778776"/>
            <a:ext cx="4134732" cy="2249590"/>
          </a:xfrm>
          <a:prstGeom prst="rect">
            <a:avLst/>
          </a:prstGeom>
          <a:blipFill rotWithShape="1">
            <a:blip r:embed="rId5"/>
            <a:stretch>
              <a:fillRect t="-27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126103" y="4034129"/>
            <a:ext cx="3882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[um]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874F49B9-BC8F-463F-872F-8A37DF26064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EB34A8-D719-4B6F-8B23-B94AB77B0D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A13DA0-1D13-47CF-81D9-2E14C5B5BB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64330</TotalTime>
  <Words>1169</Words>
  <Application>Microsoft Office PowerPoint</Application>
  <PresentationFormat>On-screen Show (4:3)</PresentationFormat>
  <Paragraphs>202</Paragraphs>
  <Slides>29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Wingdings</vt:lpstr>
      <vt:lpstr>Osaka</vt:lpstr>
      <vt:lpstr>Calibri</vt:lpstr>
      <vt:lpstr>Arial Narrow</vt:lpstr>
      <vt:lpstr>Courier New</vt:lpstr>
      <vt:lpstr>Times New Roman</vt:lpstr>
      <vt:lpstr>1_Blank</vt:lpstr>
      <vt:lpstr>Document</vt:lpstr>
      <vt:lpstr>Photo Editor Photo</vt:lpstr>
      <vt:lpstr>PowerPoint Presentation</vt:lpstr>
      <vt:lpstr>Outline</vt:lpstr>
      <vt:lpstr>PowerPoint Presentation</vt:lpstr>
      <vt:lpstr>PowerPoint Presentation</vt:lpstr>
      <vt:lpstr>Endstation microscopes (TXM)</vt:lpstr>
      <vt:lpstr>PowerPoint Presentation</vt:lpstr>
      <vt:lpstr>PowerPoint Presentation</vt:lpstr>
      <vt:lpstr>Computer Vision</vt:lpstr>
      <vt:lpstr>Computer Vision – loop center (5s)</vt:lpstr>
      <vt:lpstr>Computer Vision</vt:lpstr>
      <vt:lpstr>PowerPoint Presentation</vt:lpstr>
      <vt:lpstr>Focus – Horse Fly</vt:lpstr>
      <vt:lpstr>How it Works</vt:lpstr>
      <vt:lpstr>How it Works</vt:lpstr>
      <vt:lpstr>How it Works</vt:lpstr>
      <vt:lpstr>How it Works</vt:lpstr>
      <vt:lpstr>Focus Stacking – Horse Fly (5x)</vt:lpstr>
      <vt:lpstr>The code</vt:lpstr>
      <vt:lpstr>Key Points</vt:lpstr>
      <vt:lpstr>Beettle (10ID, 3x/3um)</vt:lpstr>
      <vt:lpstr>The Beetle – merged/gamma corrected (3x)</vt:lpstr>
      <vt:lpstr>The Beetle – depth map</vt:lpstr>
      <vt:lpstr>The Beetle: focus=3rd dimension</vt:lpstr>
      <vt:lpstr>Mineral</vt:lpstr>
      <vt:lpstr>Crystal harvesting – sonic ejection</vt:lpstr>
      <vt:lpstr>Crystal harvesting</vt:lpstr>
      <vt:lpstr>AD Plugin: Barcode reader</vt:lpstr>
      <vt:lpstr>References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Chu, Yong</dc:creator>
  <cp:lastModifiedBy>Gofron, Kazimierz</cp:lastModifiedBy>
  <cp:revision>2536</cp:revision>
  <cp:lastPrinted>2001-06-19T16:13:41Z</cp:lastPrinted>
  <dcterms:modified xsi:type="dcterms:W3CDTF">2018-06-15T13:01:09Z</dcterms:modified>
</cp:coreProperties>
</file>