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48" r:id="rId6"/>
    <p:sldId id="322" r:id="rId7"/>
    <p:sldId id="342" r:id="rId8"/>
    <p:sldId id="336" r:id="rId9"/>
    <p:sldId id="335" r:id="rId10"/>
    <p:sldId id="326" r:id="rId11"/>
    <p:sldId id="323" r:id="rId12"/>
    <p:sldId id="350" r:id="rId13"/>
    <p:sldId id="355" r:id="rId14"/>
    <p:sldId id="351" r:id="rId15"/>
    <p:sldId id="356" r:id="rId16"/>
    <p:sldId id="352" r:id="rId17"/>
    <p:sldId id="353" r:id="rId18"/>
    <p:sldId id="357" r:id="rId19"/>
    <p:sldId id="354" r:id="rId20"/>
    <p:sldId id="341" r:id="rId21"/>
    <p:sldId id="358" r:id="rId22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33CC"/>
    <a:srgbClr val="FFFF66"/>
    <a:srgbClr val="006C31"/>
    <a:srgbClr val="FF4A11"/>
    <a:srgbClr val="FF9900"/>
    <a:srgbClr val="FF9933"/>
    <a:srgbClr val="CC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5" autoAdjust="0"/>
    <p:restoredTop sz="51224" autoAdjust="0"/>
  </p:normalViewPr>
  <p:slideViewPr>
    <p:cSldViewPr>
      <p:cViewPr varScale="1">
        <p:scale>
          <a:sx n="74" d="100"/>
          <a:sy n="74" d="100"/>
        </p:scale>
        <p:origin x="-131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386" y="-11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4" tIns="44897" rIns="89794" bIns="44897" numCol="1" anchor="t" anchorCtr="0" compatLnSpc="1">
            <a:prstTxWarp prst="textNoShape">
              <a:avLst/>
            </a:prstTxWarp>
          </a:bodyPr>
          <a:lstStyle>
            <a:lvl1pPr defTabSz="898525">
              <a:defRPr sz="1200"/>
            </a:lvl1pPr>
          </a:lstStyle>
          <a:p>
            <a:endParaRPr lang="en-GB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4" tIns="44897" rIns="89794" bIns="44897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endParaRPr lang="en-GB" alt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4" tIns="44897" rIns="89794" bIns="44897" numCol="1" anchor="b" anchorCtr="0" compatLnSpc="1">
            <a:prstTxWarp prst="textNoShape">
              <a:avLst/>
            </a:prstTxWarp>
          </a:bodyPr>
          <a:lstStyle>
            <a:lvl1pPr defTabSz="898525">
              <a:defRPr sz="1200"/>
            </a:lvl1pPr>
          </a:lstStyle>
          <a:p>
            <a:endParaRPr lang="en-GB" alt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4" tIns="44897" rIns="89794" bIns="44897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fld id="{EDFEF1A3-B194-4F38-838A-1839FF2B5F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290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8" rIns="95415" bIns="47708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GB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8" rIns="95415" bIns="47708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GB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08025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8" rIns="95415" bIns="47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8" rIns="95415" bIns="47708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GB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8" rIns="95415" bIns="47708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DE527405-B11F-4C8E-BCC7-DE06AD02EB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082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6DEBA-E89B-434A-BEE2-0C55C3F2EF48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A99F-2F37-423B-B29D-53DB271302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036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5F58B-4AD0-4255-AD78-435D398C8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6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634EF-4B33-4E7D-8CCE-69EBF037C5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570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632EB-6A0E-4A53-B9A6-7EEEC6E8C0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635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F3ACA-32E7-4A49-9B36-045EDD5F2B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84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88E3A-41C5-41B0-94DB-DD062B451E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611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D435C-9217-4132-B0C1-E4BD17856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81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B7FB2-A0F1-46E1-9F11-A358BF9EC5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0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EEDB8-DF09-49E5-B15F-19E8A32E78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87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A83F-E284-426C-9434-A4A8EDD559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96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E299B-58FF-4C7C-BE91-F9C4F2BF76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7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3AAB15-EC30-4702-AD88-114629D8848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66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66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66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hyperlink" Target="https://github.com/odin-detecto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uantumdetectors.com/pandabox/" TargetMode="External"/><Relationship Id="rId5" Type="http://schemas.openxmlformats.org/officeDocument/2006/relationships/hyperlink" Target="https://github.com/dls-controls/pymalcolm" TargetMode="External"/><Relationship Id="rId4" Type="http://schemas.openxmlformats.org/officeDocument/2006/relationships/hyperlink" Target="https://github.com/dls-controls/pma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2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2547937"/>
          </a:xfrm>
        </p:spPr>
        <p:txBody>
          <a:bodyPr/>
          <a:lstStyle/>
          <a:p>
            <a:r>
              <a:rPr lang="en-GB" altLang="en-US" b="1" dirty="0" smtClean="0">
                <a:solidFill>
                  <a:schemeClr val="tx1"/>
                </a:solidFill>
              </a:rPr>
              <a:t>Ptychography Scanning 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781722"/>
            <a:ext cx="6584950" cy="1583605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GB" altLang="en-US" sz="1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altLang="en-US" sz="1800" b="1" dirty="0" smtClean="0">
                <a:solidFill>
                  <a:schemeClr val="tx1"/>
                </a:solidFill>
              </a:rPr>
              <a:t>Andrew Wilson</a:t>
            </a:r>
            <a:r>
              <a:rPr lang="en-GB" altLang="en-US" sz="1800" dirty="0" smtClean="0">
                <a:solidFill>
                  <a:schemeClr val="tx1"/>
                </a:solidFill>
              </a:rPr>
              <a:t/>
            </a:r>
            <a:br>
              <a:rPr lang="en-GB" altLang="en-US" sz="1800" dirty="0" smtClean="0">
                <a:solidFill>
                  <a:schemeClr val="tx1"/>
                </a:solidFill>
              </a:rPr>
            </a:br>
            <a:r>
              <a:rPr lang="en-GB" altLang="en-US" sz="1800" dirty="0" smtClean="0">
                <a:solidFill>
                  <a:schemeClr val="tx1"/>
                </a:solidFill>
              </a:rPr>
              <a:t>Beamline Controls</a:t>
            </a:r>
            <a:br>
              <a:rPr lang="en-GB" altLang="en-US" sz="1800" dirty="0" smtClean="0">
                <a:solidFill>
                  <a:schemeClr val="tx1"/>
                </a:solidFill>
              </a:rPr>
            </a:br>
            <a:r>
              <a:rPr lang="en-GB" altLang="en-US" sz="1800" dirty="0" smtClean="0">
                <a:solidFill>
                  <a:schemeClr val="tx1"/>
                </a:solidFill>
              </a:rPr>
              <a:t>Diamond Light Source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28" y="4869160"/>
            <a:ext cx="2482545" cy="69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7" y="6348353"/>
            <a:ext cx="83529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FF66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FF66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FF66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FF66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FF66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FF66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FF66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FF66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FF66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en-US" sz="1800" kern="0" dirty="0" smtClean="0">
                <a:solidFill>
                  <a:schemeClr val="tx1"/>
                </a:solidFill>
              </a:rPr>
              <a:t>Spring 2018 EPICS Collaboration Meeting at the APS</a:t>
            </a:r>
          </a:p>
          <a:p>
            <a:pPr>
              <a:spcAft>
                <a:spcPts val="1200"/>
              </a:spcAft>
            </a:pPr>
            <a:endParaRPr lang="en-GB" altLang="en-US" sz="1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Go faster asap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9552" y="332656"/>
            <a:ext cx="1920975" cy="112594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GDA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9552" y="5733256"/>
            <a:ext cx="1872208" cy="93211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SmarAct</a:t>
            </a:r>
            <a:r>
              <a:rPr lang="en-GB" dirty="0" smtClean="0"/>
              <a:t> SDC2 controller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5739193"/>
            <a:ext cx="1872208" cy="93016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SmarAct</a:t>
            </a:r>
            <a:r>
              <a:rPr lang="en-GB" dirty="0" smtClean="0"/>
              <a:t> XYZ slip-stick stages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4085757"/>
            <a:ext cx="3456384" cy="95744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0" rtlCol="0" anchor="ctr"/>
          <a:lstStyle/>
          <a:p>
            <a:pPr algn="ctr"/>
            <a:r>
              <a:rPr lang="en-GB" dirty="0" smtClean="0"/>
              <a:t>Delta Tau </a:t>
            </a:r>
            <a:r>
              <a:rPr lang="en-GB" dirty="0" err="1" smtClean="0"/>
              <a:t>GeoBrick</a:t>
            </a:r>
            <a:endParaRPr lang="en-GB" dirty="0" smtClean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2411760" y="6199313"/>
            <a:ext cx="648072" cy="49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0"/>
          </p:cNvCxnSpPr>
          <p:nvPr/>
        </p:nvCxnSpPr>
        <p:spPr>
          <a:xfrm flipH="1">
            <a:off x="1475656" y="5049180"/>
            <a:ext cx="24383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3528" y="3068960"/>
            <a:ext cx="1228328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Ethernet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1988840"/>
            <a:ext cx="192097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Motion IOC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1487847" y="2491254"/>
            <a:ext cx="12193" cy="15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31079" y="5739193"/>
            <a:ext cx="2497305" cy="92019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Excalibur detector</a:t>
            </a:r>
          </a:p>
        </p:txBody>
      </p:sp>
      <p:cxnSp>
        <p:nvCxnSpPr>
          <p:cNvPr id="29" name="Straight Arrow Connector 28"/>
          <p:cNvCxnSpPr>
            <a:stCxn id="15" idx="2"/>
            <a:endCxn id="14" idx="0"/>
          </p:cNvCxnSpPr>
          <p:nvPr/>
        </p:nvCxnSpPr>
        <p:spPr>
          <a:xfrm>
            <a:off x="1500040" y="1458602"/>
            <a:ext cx="0" cy="5302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1079" y="1988840"/>
            <a:ext cx="249730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AreaDetector</a:t>
            </a:r>
            <a:r>
              <a:rPr lang="en-GB" dirty="0" smtClean="0"/>
              <a:t> IOCs</a:t>
            </a:r>
          </a:p>
        </p:txBody>
      </p:sp>
      <p:cxnSp>
        <p:nvCxnSpPr>
          <p:cNvPr id="39" name="Elbow Connector 38"/>
          <p:cNvCxnSpPr>
            <a:stCxn id="15" idx="2"/>
            <a:endCxn id="22" idx="0"/>
          </p:cNvCxnSpPr>
          <p:nvPr/>
        </p:nvCxnSpPr>
        <p:spPr>
          <a:xfrm rot="16200000" flipH="1">
            <a:off x="3874767" y="-916125"/>
            <a:ext cx="530238" cy="5279692"/>
          </a:xfrm>
          <a:prstGeom prst="bent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03712" y="1052736"/>
            <a:ext cx="1228328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Channel access</a:t>
            </a:r>
          </a:p>
        </p:txBody>
      </p:sp>
      <p:cxnSp>
        <p:nvCxnSpPr>
          <p:cNvPr id="44" name="Straight Arrow Connector 43"/>
          <p:cNvCxnSpPr>
            <a:stCxn id="22" idx="2"/>
            <a:endCxn id="25" idx="0"/>
          </p:cNvCxnSpPr>
          <p:nvPr/>
        </p:nvCxnSpPr>
        <p:spPr>
          <a:xfrm>
            <a:off x="6779732" y="2491254"/>
            <a:ext cx="0" cy="3247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180528" y="5157192"/>
            <a:ext cx="1776782" cy="4254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Step &amp; direction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1495" y="854714"/>
            <a:ext cx="1800265" cy="50405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Custom </a:t>
            </a:r>
            <a:r>
              <a:rPr lang="en-GB" dirty="0" err="1" smtClean="0"/>
              <a:t>Jython</a:t>
            </a:r>
            <a:r>
              <a:rPr lang="en-GB" dirty="0" smtClean="0"/>
              <a:t> script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0136" y="4172259"/>
            <a:ext cx="1719808" cy="76890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Custom motion program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4499992" y="4304685"/>
            <a:ext cx="1891423" cy="50405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Zebra</a:t>
            </a:r>
          </a:p>
        </p:txBody>
      </p:sp>
      <p:cxnSp>
        <p:nvCxnSpPr>
          <p:cNvPr id="27" name="Straight Arrow Connector 26"/>
          <p:cNvCxnSpPr>
            <a:stCxn id="6" idx="3"/>
            <a:endCxn id="26" idx="1"/>
          </p:cNvCxnSpPr>
          <p:nvPr/>
        </p:nvCxnSpPr>
        <p:spPr>
          <a:xfrm flipV="1">
            <a:off x="3995936" y="4556713"/>
            <a:ext cx="504056" cy="776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57569" y="4045503"/>
            <a:ext cx="614164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TTL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36096" y="5029591"/>
            <a:ext cx="695779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LVDS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56176" y="4808741"/>
            <a:ext cx="0" cy="93045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042421" y="4077072"/>
            <a:ext cx="1850059" cy="1284140"/>
          </a:xfrm>
          <a:prstGeom prst="rect">
            <a:avLst/>
          </a:prstGeom>
          <a:solidFill>
            <a:srgbClr val="CC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GPFS filesystem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38939" y="4169070"/>
            <a:ext cx="1681533" cy="472062"/>
          </a:xfrm>
          <a:prstGeom prst="rect">
            <a:avLst/>
          </a:prstGeom>
          <a:solidFill>
            <a:srgbClr val="FF4A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HDF5 + VDS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52054" y="2491254"/>
            <a:ext cx="0" cy="15945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91896" y="3606787"/>
            <a:ext cx="1652103" cy="39827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2x 10 Gb Ethernet</a:t>
            </a:r>
          </a:p>
        </p:txBody>
      </p:sp>
      <p:sp>
        <p:nvSpPr>
          <p:cNvPr id="40" name="Right Arrow 39"/>
          <p:cNvSpPr/>
          <p:nvPr/>
        </p:nvSpPr>
        <p:spPr>
          <a:xfrm rot="8701584">
            <a:off x="2240553" y="344298"/>
            <a:ext cx="1161997" cy="491826"/>
          </a:xfrm>
          <a:prstGeom prst="rightArrow">
            <a:avLst>
              <a:gd name="adj1" fmla="val 28698"/>
              <a:gd name="adj2" fmla="val 92429"/>
            </a:avLst>
          </a:prstGeom>
          <a:solidFill>
            <a:srgbClr val="FF3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 rot="5400000">
            <a:off x="1356595" y="3466184"/>
            <a:ext cx="1161997" cy="491826"/>
          </a:xfrm>
          <a:prstGeom prst="rightArrow">
            <a:avLst>
              <a:gd name="adj1" fmla="val 28698"/>
              <a:gd name="adj2" fmla="val 92429"/>
            </a:avLst>
          </a:prstGeom>
          <a:solidFill>
            <a:srgbClr val="FF3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Arrow 48"/>
          <p:cNvSpPr/>
          <p:nvPr/>
        </p:nvSpPr>
        <p:spPr>
          <a:xfrm rot="5114737">
            <a:off x="4129826" y="3494437"/>
            <a:ext cx="1161997" cy="491826"/>
          </a:xfrm>
          <a:prstGeom prst="rightArrow">
            <a:avLst>
              <a:gd name="adj1" fmla="val 28698"/>
              <a:gd name="adj2" fmla="val 92429"/>
            </a:avLst>
          </a:prstGeom>
          <a:solidFill>
            <a:srgbClr val="FF3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Image result for zebra quantum detect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69" y="2670305"/>
            <a:ext cx="3672285" cy="6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Stage performance and detector reliability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9552" y="332656"/>
            <a:ext cx="1920975" cy="112594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GDA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9552" y="5733256"/>
            <a:ext cx="1872208" cy="932113"/>
          </a:xfrm>
          <a:prstGeom prst="rect">
            <a:avLst/>
          </a:prstGeom>
          <a:solidFill>
            <a:srgbClr val="006C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 E727 controller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5739193"/>
            <a:ext cx="1872208" cy="93016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 flexure stages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4085757"/>
            <a:ext cx="3456384" cy="95744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0" rtlCol="0" anchor="ctr"/>
          <a:lstStyle/>
          <a:p>
            <a:pPr algn="ctr"/>
            <a:r>
              <a:rPr lang="en-GB" dirty="0" smtClean="0"/>
              <a:t>Delta Tau </a:t>
            </a:r>
            <a:r>
              <a:rPr lang="en-GB" dirty="0" err="1" smtClean="0"/>
              <a:t>GeoBrick</a:t>
            </a:r>
            <a:endParaRPr lang="en-GB" dirty="0" smtClean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2411760" y="6199313"/>
            <a:ext cx="648072" cy="49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0"/>
          </p:cNvCxnSpPr>
          <p:nvPr/>
        </p:nvCxnSpPr>
        <p:spPr>
          <a:xfrm flipH="1">
            <a:off x="1475656" y="5049180"/>
            <a:ext cx="24383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3528" y="3068960"/>
            <a:ext cx="1228328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Ethernet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1988840"/>
            <a:ext cx="192097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Motion IOC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1487847" y="2491254"/>
            <a:ext cx="12193" cy="15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31079" y="5739193"/>
            <a:ext cx="2497305" cy="92019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Excalibur detector</a:t>
            </a:r>
          </a:p>
        </p:txBody>
      </p:sp>
      <p:cxnSp>
        <p:nvCxnSpPr>
          <p:cNvPr id="29" name="Straight Arrow Connector 28"/>
          <p:cNvCxnSpPr>
            <a:stCxn id="15" idx="2"/>
            <a:endCxn id="14" idx="0"/>
          </p:cNvCxnSpPr>
          <p:nvPr/>
        </p:nvCxnSpPr>
        <p:spPr>
          <a:xfrm>
            <a:off x="1500040" y="1458602"/>
            <a:ext cx="0" cy="5302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1079" y="1988840"/>
            <a:ext cx="249730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AreaDetector</a:t>
            </a:r>
            <a:r>
              <a:rPr lang="en-GB" dirty="0" smtClean="0"/>
              <a:t> IOCs</a:t>
            </a:r>
          </a:p>
        </p:txBody>
      </p:sp>
      <p:cxnSp>
        <p:nvCxnSpPr>
          <p:cNvPr id="39" name="Elbow Connector 38"/>
          <p:cNvCxnSpPr>
            <a:stCxn id="15" idx="2"/>
            <a:endCxn id="22" idx="0"/>
          </p:cNvCxnSpPr>
          <p:nvPr/>
        </p:nvCxnSpPr>
        <p:spPr>
          <a:xfrm rot="16200000" flipH="1">
            <a:off x="3874767" y="-916125"/>
            <a:ext cx="530238" cy="5279692"/>
          </a:xfrm>
          <a:prstGeom prst="bent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03712" y="1052736"/>
            <a:ext cx="1228328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Channel access</a:t>
            </a:r>
          </a:p>
        </p:txBody>
      </p:sp>
      <p:cxnSp>
        <p:nvCxnSpPr>
          <p:cNvPr id="44" name="Straight Arrow Connector 43"/>
          <p:cNvCxnSpPr>
            <a:stCxn id="22" idx="2"/>
            <a:endCxn id="25" idx="0"/>
          </p:cNvCxnSpPr>
          <p:nvPr/>
        </p:nvCxnSpPr>
        <p:spPr>
          <a:xfrm>
            <a:off x="6779732" y="2491254"/>
            <a:ext cx="0" cy="3247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180528" y="5157192"/>
            <a:ext cx="1776782" cy="4254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± 10V</a:t>
            </a:r>
          </a:p>
          <a:p>
            <a:pPr algn="ctr"/>
            <a:r>
              <a:rPr lang="en-GB" sz="1400" dirty="0" smtClean="0"/>
              <a:t>Analog control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1495" y="854714"/>
            <a:ext cx="1800265" cy="50405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Custom </a:t>
            </a:r>
            <a:r>
              <a:rPr lang="en-GB" dirty="0" err="1" smtClean="0"/>
              <a:t>Jython</a:t>
            </a:r>
            <a:r>
              <a:rPr lang="en-GB" dirty="0" smtClean="0"/>
              <a:t> script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0136" y="4172259"/>
            <a:ext cx="1719808" cy="76890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Custom motion program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4499992" y="4304685"/>
            <a:ext cx="1891423" cy="50405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Zebra</a:t>
            </a:r>
          </a:p>
        </p:txBody>
      </p:sp>
      <p:cxnSp>
        <p:nvCxnSpPr>
          <p:cNvPr id="27" name="Straight Arrow Connector 26"/>
          <p:cNvCxnSpPr>
            <a:stCxn id="6" idx="3"/>
            <a:endCxn id="26" idx="1"/>
          </p:cNvCxnSpPr>
          <p:nvPr/>
        </p:nvCxnSpPr>
        <p:spPr>
          <a:xfrm flipV="1">
            <a:off x="3995936" y="4556713"/>
            <a:ext cx="504056" cy="776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57569" y="4045503"/>
            <a:ext cx="614164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TTL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36096" y="5029591"/>
            <a:ext cx="695779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LVDS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56176" y="4808741"/>
            <a:ext cx="0" cy="93045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042421" y="4077072"/>
            <a:ext cx="1850059" cy="1284140"/>
          </a:xfrm>
          <a:prstGeom prst="rect">
            <a:avLst/>
          </a:prstGeom>
          <a:solidFill>
            <a:srgbClr val="CC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GPFS filesystem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38939" y="4169070"/>
            <a:ext cx="1681533" cy="472062"/>
          </a:xfrm>
          <a:prstGeom prst="rect">
            <a:avLst/>
          </a:prstGeom>
          <a:solidFill>
            <a:srgbClr val="FF4A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HDF5 + VDS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52054" y="2491254"/>
            <a:ext cx="0" cy="15945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91896" y="3606787"/>
            <a:ext cx="1652103" cy="39827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2x 10 Gb Ethernet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815" y="5085184"/>
            <a:ext cx="5133257" cy="1728192"/>
          </a:xfrm>
          <a:prstGeom prst="rect">
            <a:avLst/>
          </a:prstGeom>
          <a:noFill/>
          <a:ln w="63500">
            <a:solidFill>
              <a:srgbClr val="FF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9552" y="332656"/>
            <a:ext cx="1920975" cy="112594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GDA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9552" y="5727276"/>
            <a:ext cx="1872208" cy="932113"/>
          </a:xfrm>
          <a:prstGeom prst="rect">
            <a:avLst/>
          </a:prstGeom>
          <a:solidFill>
            <a:srgbClr val="006C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 E727 controller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5739193"/>
            <a:ext cx="1872208" cy="93016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 flexure stages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4085757"/>
            <a:ext cx="3456384" cy="95744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0" rtlCol="0" anchor="ctr"/>
          <a:lstStyle/>
          <a:p>
            <a:pPr algn="ctr"/>
            <a:r>
              <a:rPr lang="en-GB" dirty="0" smtClean="0"/>
              <a:t>Delta Tau </a:t>
            </a:r>
            <a:r>
              <a:rPr lang="en-GB" dirty="0" err="1" smtClean="0"/>
              <a:t>GeoBrick</a:t>
            </a:r>
            <a:endParaRPr lang="en-GB" dirty="0" smtClean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2411760" y="6193333"/>
            <a:ext cx="648072" cy="10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0"/>
          </p:cNvCxnSpPr>
          <p:nvPr/>
        </p:nvCxnSpPr>
        <p:spPr>
          <a:xfrm flipH="1">
            <a:off x="1475656" y="5043200"/>
            <a:ext cx="24383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3528" y="3068960"/>
            <a:ext cx="1228328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Ethernet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1988840"/>
            <a:ext cx="192097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Motion IOC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1487847" y="2491254"/>
            <a:ext cx="12193" cy="15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31079" y="5739193"/>
            <a:ext cx="2497305" cy="92019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Excalibur detector</a:t>
            </a:r>
          </a:p>
        </p:txBody>
      </p:sp>
      <p:cxnSp>
        <p:nvCxnSpPr>
          <p:cNvPr id="29" name="Straight Arrow Connector 28"/>
          <p:cNvCxnSpPr>
            <a:stCxn id="15" idx="2"/>
            <a:endCxn id="14" idx="0"/>
          </p:cNvCxnSpPr>
          <p:nvPr/>
        </p:nvCxnSpPr>
        <p:spPr>
          <a:xfrm>
            <a:off x="1500040" y="1458602"/>
            <a:ext cx="0" cy="5302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1079" y="1988840"/>
            <a:ext cx="249730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AreaDetector</a:t>
            </a:r>
            <a:r>
              <a:rPr lang="en-GB" dirty="0" smtClean="0"/>
              <a:t> IOCs</a:t>
            </a:r>
          </a:p>
        </p:txBody>
      </p:sp>
      <p:cxnSp>
        <p:nvCxnSpPr>
          <p:cNvPr id="39" name="Elbow Connector 38"/>
          <p:cNvCxnSpPr>
            <a:stCxn id="15" idx="2"/>
            <a:endCxn id="22" idx="0"/>
          </p:cNvCxnSpPr>
          <p:nvPr/>
        </p:nvCxnSpPr>
        <p:spPr>
          <a:xfrm rot="16200000" flipH="1">
            <a:off x="3874767" y="-916125"/>
            <a:ext cx="530238" cy="5279692"/>
          </a:xfrm>
          <a:prstGeom prst="bent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03712" y="1052736"/>
            <a:ext cx="1228328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Channel access</a:t>
            </a:r>
          </a:p>
        </p:txBody>
      </p:sp>
      <p:cxnSp>
        <p:nvCxnSpPr>
          <p:cNvPr id="44" name="Straight Arrow Connector 43"/>
          <p:cNvCxnSpPr>
            <a:stCxn id="22" idx="2"/>
            <a:endCxn id="25" idx="0"/>
          </p:cNvCxnSpPr>
          <p:nvPr/>
        </p:nvCxnSpPr>
        <p:spPr>
          <a:xfrm>
            <a:off x="6779732" y="2491254"/>
            <a:ext cx="0" cy="3247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180528" y="5157192"/>
            <a:ext cx="1776782" cy="4254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± 10V</a:t>
            </a:r>
          </a:p>
          <a:p>
            <a:pPr algn="ctr"/>
            <a:r>
              <a:rPr lang="en-GB" sz="1400" dirty="0" smtClean="0"/>
              <a:t>Analog control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1495" y="854714"/>
            <a:ext cx="1800265" cy="50405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Custom </a:t>
            </a:r>
            <a:r>
              <a:rPr lang="en-GB" dirty="0" err="1" smtClean="0"/>
              <a:t>Jython</a:t>
            </a:r>
            <a:r>
              <a:rPr lang="en-GB" dirty="0" smtClean="0"/>
              <a:t> script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0136" y="4172259"/>
            <a:ext cx="1719808" cy="76890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Custom motion program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4499992" y="4304685"/>
            <a:ext cx="1891423" cy="50405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Zebra</a:t>
            </a:r>
          </a:p>
        </p:txBody>
      </p:sp>
      <p:cxnSp>
        <p:nvCxnSpPr>
          <p:cNvPr id="27" name="Straight Arrow Connector 26"/>
          <p:cNvCxnSpPr>
            <a:stCxn id="6" idx="3"/>
            <a:endCxn id="26" idx="1"/>
          </p:cNvCxnSpPr>
          <p:nvPr/>
        </p:nvCxnSpPr>
        <p:spPr>
          <a:xfrm flipV="1">
            <a:off x="3995936" y="4556713"/>
            <a:ext cx="504056" cy="776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57569" y="4045503"/>
            <a:ext cx="614164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TTL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36096" y="5029591"/>
            <a:ext cx="695779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LVDS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56176" y="4808741"/>
            <a:ext cx="0" cy="93045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042421" y="4077072"/>
            <a:ext cx="1850059" cy="1284140"/>
          </a:xfrm>
          <a:prstGeom prst="rect">
            <a:avLst/>
          </a:prstGeom>
          <a:solidFill>
            <a:srgbClr val="CC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GPFS filesystem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38939" y="4169070"/>
            <a:ext cx="1681533" cy="472062"/>
          </a:xfrm>
          <a:prstGeom prst="rect">
            <a:avLst/>
          </a:prstGeom>
          <a:solidFill>
            <a:srgbClr val="FF4A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HDF5 + VDS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52054" y="2491254"/>
            <a:ext cx="0" cy="15945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91896" y="3606787"/>
            <a:ext cx="1652103" cy="39827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2x 10 Gb Ethernet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31079" y="2638554"/>
            <a:ext cx="249730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ODIN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4355976" y="2636912"/>
            <a:ext cx="1161997" cy="491826"/>
          </a:xfrm>
          <a:prstGeom prst="rightArrow">
            <a:avLst>
              <a:gd name="adj1" fmla="val 28698"/>
              <a:gd name="adj2" fmla="val 92429"/>
            </a:avLst>
          </a:prstGeom>
          <a:solidFill>
            <a:srgbClr val="FF3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Make it work with common framework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9552" y="332656"/>
            <a:ext cx="1920975" cy="432048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GDA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5727276"/>
            <a:ext cx="1872208" cy="932113"/>
          </a:xfrm>
          <a:prstGeom prst="rect">
            <a:avLst/>
          </a:prstGeom>
          <a:solidFill>
            <a:srgbClr val="006C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 E727 controller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5739193"/>
            <a:ext cx="1872208" cy="93016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 flexure stages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4085757"/>
            <a:ext cx="3456384" cy="95744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0" rtlCol="0" anchor="ctr"/>
          <a:lstStyle/>
          <a:p>
            <a:pPr algn="ctr"/>
            <a:r>
              <a:rPr lang="en-GB" dirty="0" smtClean="0"/>
              <a:t>Delta Tau </a:t>
            </a:r>
            <a:r>
              <a:rPr lang="en-GB" dirty="0" err="1" smtClean="0"/>
              <a:t>GeoBrick</a:t>
            </a:r>
            <a:endParaRPr lang="en-GB" dirty="0" smtClean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2411760" y="6193333"/>
            <a:ext cx="648072" cy="10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0"/>
          </p:cNvCxnSpPr>
          <p:nvPr/>
        </p:nvCxnSpPr>
        <p:spPr>
          <a:xfrm flipH="1">
            <a:off x="1475656" y="5043200"/>
            <a:ext cx="24383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3528" y="3068960"/>
            <a:ext cx="1228328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Ethernet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1988839"/>
            <a:ext cx="1920975" cy="90092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Motion IOC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w</a:t>
            </a:r>
            <a:r>
              <a:rPr lang="en-GB" dirty="0" smtClean="0">
                <a:solidFill>
                  <a:schemeClr val="bg1"/>
                </a:solidFill>
              </a:rPr>
              <a:t>ith </a:t>
            </a:r>
            <a:r>
              <a:rPr lang="en-GB" dirty="0" err="1" smtClean="0">
                <a:solidFill>
                  <a:schemeClr val="bg1"/>
                </a:solidFill>
              </a:rPr>
              <a:t>pmac</a:t>
            </a:r>
            <a:endParaRPr lang="en-GB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1487848" y="2889760"/>
            <a:ext cx="12192" cy="1187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31079" y="5739193"/>
            <a:ext cx="2497305" cy="92019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Excalibur detector</a:t>
            </a:r>
          </a:p>
        </p:txBody>
      </p:sp>
      <p:cxnSp>
        <p:nvCxnSpPr>
          <p:cNvPr id="29" name="Straight Arrow Connector 28"/>
          <p:cNvCxnSpPr>
            <a:stCxn id="15" idx="2"/>
            <a:endCxn id="14" idx="0"/>
          </p:cNvCxnSpPr>
          <p:nvPr/>
        </p:nvCxnSpPr>
        <p:spPr>
          <a:xfrm>
            <a:off x="1500040" y="764704"/>
            <a:ext cx="0" cy="122413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1079" y="1988840"/>
            <a:ext cx="249730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AreaDetector</a:t>
            </a:r>
            <a:r>
              <a:rPr lang="en-GB" dirty="0" smtClean="0"/>
              <a:t> IOCs</a:t>
            </a:r>
          </a:p>
        </p:txBody>
      </p:sp>
      <p:cxnSp>
        <p:nvCxnSpPr>
          <p:cNvPr id="39" name="Elbow Connector 38"/>
          <p:cNvCxnSpPr>
            <a:stCxn id="21" idx="2"/>
            <a:endCxn id="22" idx="0"/>
          </p:cNvCxnSpPr>
          <p:nvPr/>
        </p:nvCxnSpPr>
        <p:spPr>
          <a:xfrm rot="16200000" flipH="1">
            <a:off x="3824851" y="-966041"/>
            <a:ext cx="630070" cy="5279692"/>
          </a:xfrm>
          <a:prstGeom prst="bent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03712" y="1052736"/>
            <a:ext cx="1228328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Channel access</a:t>
            </a:r>
          </a:p>
        </p:txBody>
      </p:sp>
      <p:cxnSp>
        <p:nvCxnSpPr>
          <p:cNvPr id="44" name="Straight Arrow Connector 43"/>
          <p:cNvCxnSpPr>
            <a:stCxn id="22" idx="2"/>
            <a:endCxn id="25" idx="0"/>
          </p:cNvCxnSpPr>
          <p:nvPr/>
        </p:nvCxnSpPr>
        <p:spPr>
          <a:xfrm>
            <a:off x="6779732" y="2491254"/>
            <a:ext cx="0" cy="3247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180528" y="5157192"/>
            <a:ext cx="1776782" cy="4254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± 10V</a:t>
            </a:r>
          </a:p>
          <a:p>
            <a:pPr algn="ctr"/>
            <a:r>
              <a:rPr lang="en-GB" sz="1400" dirty="0" smtClean="0"/>
              <a:t>Analog control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854714"/>
            <a:ext cx="1920975" cy="50405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Malcolm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0136" y="4172259"/>
            <a:ext cx="1719808" cy="76890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Standard motion program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4499992" y="4077072"/>
            <a:ext cx="1891423" cy="95251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PandAbox</a:t>
            </a:r>
            <a:endParaRPr lang="en-GB" dirty="0" smtClean="0"/>
          </a:p>
          <a:p>
            <a:pPr algn="ctr"/>
            <a:r>
              <a:rPr lang="en-GB" dirty="0" smtClean="0"/>
              <a:t>With ADC</a:t>
            </a:r>
          </a:p>
        </p:txBody>
      </p:sp>
      <p:cxnSp>
        <p:nvCxnSpPr>
          <p:cNvPr id="27" name="Straight Arrow Connector 26"/>
          <p:cNvCxnSpPr>
            <a:stCxn id="6" idx="3"/>
            <a:endCxn id="26" idx="1"/>
          </p:cNvCxnSpPr>
          <p:nvPr/>
        </p:nvCxnSpPr>
        <p:spPr>
          <a:xfrm flipV="1">
            <a:off x="3995936" y="4553332"/>
            <a:ext cx="504056" cy="1114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57569" y="4045503"/>
            <a:ext cx="614164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TTL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36096" y="5029591"/>
            <a:ext cx="695779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LVDS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56176" y="5043200"/>
            <a:ext cx="0" cy="69599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042421" y="4077072"/>
            <a:ext cx="1850059" cy="1284140"/>
          </a:xfrm>
          <a:prstGeom prst="rect">
            <a:avLst/>
          </a:prstGeom>
          <a:solidFill>
            <a:srgbClr val="CC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GPFS filesystem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38939" y="4169070"/>
            <a:ext cx="1681533" cy="472062"/>
          </a:xfrm>
          <a:prstGeom prst="rect">
            <a:avLst/>
          </a:prstGeom>
          <a:solidFill>
            <a:srgbClr val="FF4A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HDF5 + VDS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52054" y="2491254"/>
            <a:ext cx="0" cy="15945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91896" y="3606787"/>
            <a:ext cx="1652103" cy="39827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2x 10 Gb Ethernet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31079" y="2638554"/>
            <a:ext cx="249730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ODIN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898547" y="5043200"/>
            <a:ext cx="2817469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399770" y="5235838"/>
            <a:ext cx="1532270" cy="4254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± 10V feedback</a:t>
            </a:r>
          </a:p>
        </p:txBody>
      </p:sp>
      <p:sp>
        <p:nvSpPr>
          <p:cNvPr id="47" name="Right Arrow 46"/>
          <p:cNvSpPr/>
          <p:nvPr/>
        </p:nvSpPr>
        <p:spPr>
          <a:xfrm rot="1829953">
            <a:off x="2977889" y="3140968"/>
            <a:ext cx="1161997" cy="491826"/>
          </a:xfrm>
          <a:prstGeom prst="rightArrow">
            <a:avLst>
              <a:gd name="adj1" fmla="val 28698"/>
              <a:gd name="adj2" fmla="val 92429"/>
            </a:avLst>
          </a:prstGeom>
          <a:solidFill>
            <a:srgbClr val="FF3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>
            <a:off x="1898547" y="5157192"/>
            <a:ext cx="1161997" cy="491826"/>
          </a:xfrm>
          <a:prstGeom prst="rightArrow">
            <a:avLst>
              <a:gd name="adj1" fmla="val 28698"/>
              <a:gd name="adj2" fmla="val 92429"/>
            </a:avLst>
          </a:prstGeom>
          <a:solidFill>
            <a:srgbClr val="FF3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Arrow 48"/>
          <p:cNvSpPr/>
          <p:nvPr/>
        </p:nvSpPr>
        <p:spPr>
          <a:xfrm rot="10646915">
            <a:off x="2489917" y="824504"/>
            <a:ext cx="1161997" cy="491826"/>
          </a:xfrm>
          <a:prstGeom prst="rightArrow">
            <a:avLst>
              <a:gd name="adj1" fmla="val 28698"/>
              <a:gd name="adj2" fmla="val 92429"/>
            </a:avLst>
          </a:prstGeom>
          <a:solidFill>
            <a:srgbClr val="FF3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66842" y="1878594"/>
            <a:ext cx="2112704" cy="3278597"/>
          </a:xfrm>
          <a:prstGeom prst="rect">
            <a:avLst/>
          </a:prstGeom>
          <a:noFill/>
          <a:ln w="63500">
            <a:solidFill>
              <a:srgbClr val="FF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4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3645024"/>
            <a:ext cx="4808522" cy="316835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2483755" y="5949280"/>
            <a:ext cx="2520294" cy="625275"/>
            <a:chOff x="5570046" y="2376319"/>
            <a:chExt cx="1886663" cy="370846"/>
          </a:xfrm>
        </p:grpSpPr>
        <p:sp>
          <p:nvSpPr>
            <p:cNvPr id="6" name="Rectangle 5"/>
            <p:cNvSpPr/>
            <p:nvPr/>
          </p:nvSpPr>
          <p:spPr>
            <a:xfrm>
              <a:off x="5570046" y="2376319"/>
              <a:ext cx="1886660" cy="37084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570051" y="2376319"/>
              <a:ext cx="1886658" cy="37084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GB" sz="1100" kern="1200" dirty="0" smtClean="0"/>
                <a:t>Bumblebee wing. 100 x100 </a:t>
              </a:r>
              <a:r>
                <a:rPr lang="en-GB" sz="1100" kern="1200" dirty="0" smtClean="0">
                  <a:latin typeface="Symbol" panose="05050102010706020507" pitchFamily="18" charset="2"/>
                </a:rPr>
                <a:t>m</a:t>
              </a:r>
              <a:r>
                <a:rPr lang="en-GB" sz="1100" kern="1200" dirty="0" smtClean="0"/>
                <a:t>m FOV (Courtesy D. Eastwood)</a:t>
              </a:r>
              <a:endParaRPr lang="en-GB" sz="1100" kern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5239237" cy="29244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1435303" y="2914841"/>
            <a:ext cx="3655061" cy="688932"/>
            <a:chOff x="116581" y="2260438"/>
            <a:chExt cx="3789272" cy="425618"/>
          </a:xfrm>
        </p:grpSpPr>
        <p:sp>
          <p:nvSpPr>
            <p:cNvPr id="10" name="Rectangle 9"/>
            <p:cNvSpPr/>
            <p:nvPr/>
          </p:nvSpPr>
          <p:spPr>
            <a:xfrm>
              <a:off x="116581" y="2260438"/>
              <a:ext cx="3789272" cy="4256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16581" y="2260438"/>
              <a:ext cx="3789272" cy="4256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100" kern="1200" dirty="0" err="1" smtClean="0"/>
                <a:t>Nanocellular</a:t>
              </a:r>
              <a:r>
                <a:rPr lang="en-US" sz="1100" kern="1200" dirty="0" smtClean="0"/>
                <a:t> polymer sample, showing a 3D rendering (left) and a single reconstructed slice (right). (Courtesy of S. Perez)</a:t>
              </a:r>
              <a:endParaRPr lang="en-GB" sz="1100" kern="1200" dirty="0"/>
            </a:p>
          </p:txBody>
        </p:sp>
      </p:grpSp>
      <p:sp>
        <p:nvSpPr>
          <p:cNvPr id="12" name="Text Placeholder 4"/>
          <p:cNvSpPr txBox="1">
            <a:spLocks/>
          </p:cNvSpPr>
          <p:nvPr/>
        </p:nvSpPr>
        <p:spPr>
          <a:xfrm>
            <a:off x="5261653" y="188640"/>
            <a:ext cx="3738332" cy="6397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66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66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66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FFF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FFF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FFF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FFF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FFF66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kern="0" dirty="0" smtClean="0"/>
              <a:t>Thank you</a:t>
            </a:r>
            <a:endParaRPr lang="en-GB" kern="0" dirty="0"/>
          </a:p>
        </p:txBody>
      </p:sp>
      <p:sp>
        <p:nvSpPr>
          <p:cNvPr id="3" name="Rectangle 2"/>
          <p:cNvSpPr/>
          <p:nvPr/>
        </p:nvSpPr>
        <p:spPr>
          <a:xfrm>
            <a:off x="5261652" y="764704"/>
            <a:ext cx="37383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GB" sz="1400" b="1" kern="0" dirty="0" smtClean="0">
                <a:solidFill>
                  <a:srgbClr val="FFFF66"/>
                </a:solidFill>
                <a:latin typeface="Arial"/>
                <a:cs typeface="Arial"/>
              </a:rPr>
              <a:t>Acknowledgements</a:t>
            </a:r>
          </a:p>
          <a:p>
            <a:pPr lvl="0" algn="r">
              <a:spcBef>
                <a:spcPct val="20000"/>
              </a:spcBef>
            </a:pPr>
            <a:r>
              <a:rPr lang="en-GB" sz="1400" u="sng" kern="0" dirty="0" smtClean="0">
                <a:solidFill>
                  <a:srgbClr val="FFFF66"/>
                </a:solidFill>
                <a:latin typeface="Arial"/>
                <a:cs typeface="Arial"/>
              </a:rPr>
              <a:t>J13 Beamline Team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b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</a:b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Darren </a:t>
            </a:r>
            <a:r>
              <a:rPr lang="en-GB" sz="1400" kern="0" dirty="0" err="1" smtClean="0">
                <a:solidFill>
                  <a:srgbClr val="FFFF66"/>
                </a:solidFill>
                <a:latin typeface="Arial"/>
                <a:cs typeface="Arial"/>
              </a:rPr>
              <a:t>Batey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, Silvia </a:t>
            </a:r>
            <a:r>
              <a:rPr lang="en-GB" sz="1400" kern="0" dirty="0" err="1" smtClean="0">
                <a:solidFill>
                  <a:srgbClr val="FFFF66"/>
                </a:solidFill>
                <a:latin typeface="Arial"/>
                <a:cs typeface="Arial"/>
              </a:rPr>
              <a:t>Cipiccia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, </a:t>
            </a:r>
            <a:r>
              <a:rPr lang="en-GB" sz="1400" kern="0" dirty="0" err="1" smtClean="0">
                <a:solidFill>
                  <a:srgbClr val="FFFF66"/>
                </a:solidFill>
                <a:latin typeface="Arial"/>
                <a:cs typeface="Arial"/>
              </a:rPr>
              <a:t>Xiaowen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 Shi, Russell Marshall, David Eastwood</a:t>
            </a:r>
          </a:p>
          <a:p>
            <a:pPr lvl="0" algn="r">
              <a:spcBef>
                <a:spcPct val="20000"/>
              </a:spcBef>
            </a:pPr>
            <a:r>
              <a:rPr lang="en-GB" sz="1400" u="sng" kern="0" dirty="0" smtClean="0">
                <a:solidFill>
                  <a:srgbClr val="FFFF66"/>
                </a:solidFill>
                <a:latin typeface="Arial"/>
                <a:cs typeface="Arial"/>
              </a:rPr>
              <a:t>Controls &amp; Data Acquisition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/>
            </a:r>
            <a:b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</a:b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Alan Greer (Observatory Sciences), </a:t>
            </a:r>
            <a:r>
              <a:rPr lang="en-GB" sz="1400" kern="0" dirty="0" err="1" smtClean="0">
                <a:solidFill>
                  <a:srgbClr val="FFFF66"/>
                </a:solidFill>
                <a:latin typeface="Arial"/>
                <a:cs typeface="Arial"/>
              </a:rPr>
              <a:t>Ulrik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 Pedersen, </a:t>
            </a:r>
            <a:r>
              <a:rPr lang="en-GB" sz="1400" kern="0" dirty="0" err="1" smtClean="0">
                <a:solidFill>
                  <a:srgbClr val="FFFF66"/>
                </a:solidFill>
                <a:latin typeface="Arial"/>
                <a:cs typeface="Arial"/>
              </a:rPr>
              <a:t>Kaz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sz="1400" kern="0" dirty="0" err="1" smtClean="0">
                <a:solidFill>
                  <a:srgbClr val="FFFF66"/>
                </a:solidFill>
                <a:latin typeface="Arial"/>
                <a:cs typeface="Arial"/>
              </a:rPr>
              <a:t>Wanelik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, Ed </a:t>
            </a:r>
            <a:r>
              <a:rPr lang="en-GB" sz="1400" kern="0" dirty="0" err="1" smtClean="0">
                <a:solidFill>
                  <a:srgbClr val="FFFF66"/>
                </a:solidFill>
                <a:latin typeface="Arial"/>
                <a:cs typeface="Arial"/>
              </a:rPr>
              <a:t>Warrick</a:t>
            </a:r>
            <a:endParaRPr lang="en-GB" sz="1400" kern="0" dirty="0" smtClean="0">
              <a:solidFill>
                <a:srgbClr val="FFFF66"/>
              </a:solidFill>
              <a:latin typeface="Arial"/>
              <a:cs typeface="Arial"/>
            </a:endParaRPr>
          </a:p>
          <a:p>
            <a:pPr lvl="0" algn="r">
              <a:spcBef>
                <a:spcPct val="20000"/>
              </a:spcBef>
            </a:pPr>
            <a:r>
              <a:rPr lang="en-GB" sz="1400" u="sng" kern="0" dirty="0" smtClean="0">
                <a:solidFill>
                  <a:srgbClr val="FFFF66"/>
                </a:solidFill>
                <a:latin typeface="Arial"/>
                <a:cs typeface="Arial"/>
              </a:rPr>
              <a:t>Motion Control &amp; Electrical Tec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/>
            </a:r>
            <a:b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</a:b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Lee Hudson, Nico Rubies, Russell Marshall</a:t>
            </a:r>
            <a:endParaRPr lang="en-GB" sz="1400" u="sng" kern="0" dirty="0" smtClean="0">
              <a:solidFill>
                <a:srgbClr val="FFFF66"/>
              </a:solidFill>
              <a:latin typeface="Arial"/>
              <a:cs typeface="Arial"/>
            </a:endParaRPr>
          </a:p>
          <a:p>
            <a:pPr lvl="0" algn="r">
              <a:spcBef>
                <a:spcPct val="20000"/>
              </a:spcBef>
            </a:pPr>
            <a:r>
              <a:rPr lang="en-GB" sz="1400" u="sng" kern="0" dirty="0" smtClean="0">
                <a:solidFill>
                  <a:srgbClr val="FFFF66"/>
                </a:solidFill>
                <a:latin typeface="Arial"/>
                <a:cs typeface="Arial"/>
              </a:rPr>
              <a:t>Detector Group</a:t>
            </a:r>
          </a:p>
          <a:p>
            <a:pPr lvl="0" algn="r">
              <a:spcBef>
                <a:spcPct val="20000"/>
              </a:spcBef>
            </a:pP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Scott Williams</a:t>
            </a:r>
          </a:p>
          <a:p>
            <a:pPr lvl="0" algn="r">
              <a:spcBef>
                <a:spcPct val="20000"/>
              </a:spcBef>
            </a:pP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 </a:t>
            </a:r>
          </a:p>
          <a:p>
            <a:pPr lvl="0" algn="r">
              <a:spcBef>
                <a:spcPct val="20000"/>
              </a:spcBef>
            </a:pPr>
            <a:r>
              <a:rPr lang="en-GB" sz="1400" b="1" kern="0" dirty="0" smtClean="0">
                <a:solidFill>
                  <a:srgbClr val="FFFF66"/>
                </a:solidFill>
                <a:latin typeface="Arial"/>
                <a:cs typeface="Arial"/>
              </a:rPr>
              <a:t>References</a:t>
            </a:r>
          </a:p>
          <a:p>
            <a:pPr lvl="0" algn="r">
              <a:spcBef>
                <a:spcPct val="20000"/>
              </a:spcBef>
            </a:pPr>
            <a:r>
              <a:rPr lang="en-GB" sz="1400" kern="0" dirty="0" err="1" smtClean="0">
                <a:solidFill>
                  <a:srgbClr val="FFFF66"/>
                </a:solidFill>
                <a:latin typeface="Arial"/>
                <a:cs typeface="Arial"/>
              </a:rPr>
              <a:t>Pmac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sz="1400" kern="0" dirty="0">
                <a:solidFill>
                  <a:srgbClr val="FFFF66"/>
                </a:solidFill>
                <a:latin typeface="Arial"/>
                <a:cs typeface="Arial"/>
              </a:rPr>
              <a:t>support module </a:t>
            </a:r>
            <a:br>
              <a:rPr lang="en-GB" sz="1400" kern="0" dirty="0">
                <a:solidFill>
                  <a:srgbClr val="FFFF66"/>
                </a:solidFill>
                <a:latin typeface="Arial"/>
                <a:cs typeface="Arial"/>
              </a:rPr>
            </a:b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  <a:hlinkClick r:id="rId4"/>
              </a:rPr>
              <a:t>https</a:t>
            </a:r>
            <a:r>
              <a:rPr lang="en-GB" sz="1400" kern="0" dirty="0">
                <a:solidFill>
                  <a:srgbClr val="FFFF66"/>
                </a:solidFill>
                <a:latin typeface="Arial"/>
                <a:cs typeface="Arial"/>
                <a:hlinkClick r:id="rId4"/>
              </a:rPr>
              <a:t>://github.com/dls-controls/pmac</a:t>
            </a:r>
            <a:endParaRPr lang="en-GB" sz="1400" kern="0" dirty="0">
              <a:solidFill>
                <a:srgbClr val="FFFF66"/>
              </a:solidFill>
              <a:latin typeface="Arial"/>
              <a:cs typeface="Arial"/>
            </a:endParaRPr>
          </a:p>
          <a:p>
            <a:pPr lvl="0" algn="r">
              <a:spcBef>
                <a:spcPct val="20000"/>
              </a:spcBef>
            </a:pPr>
            <a:r>
              <a:rPr lang="en-GB" sz="1400" kern="0" dirty="0" err="1">
                <a:solidFill>
                  <a:srgbClr val="FFFF66"/>
                </a:solidFill>
                <a:latin typeface="Arial"/>
                <a:cs typeface="Arial"/>
              </a:rPr>
              <a:t>Pymalcolm</a:t>
            </a:r>
            <a:r>
              <a:rPr lang="en-GB" sz="1400" kern="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/>
            </a:r>
            <a:b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</a:b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  <a:hlinkClick r:id="rId5"/>
              </a:rPr>
              <a:t>https</a:t>
            </a:r>
            <a:r>
              <a:rPr lang="en-GB" sz="1400" kern="0" dirty="0">
                <a:solidFill>
                  <a:srgbClr val="FFFF66"/>
                </a:solidFill>
                <a:latin typeface="Arial"/>
                <a:cs typeface="Arial"/>
                <a:hlinkClick r:id="rId5"/>
              </a:rPr>
              <a:t>://github.com/dls-controls/pymalcolm</a:t>
            </a:r>
            <a:endParaRPr lang="en-GB" sz="1400" kern="0" dirty="0">
              <a:solidFill>
                <a:srgbClr val="FFFF66"/>
              </a:solidFill>
              <a:latin typeface="Arial"/>
              <a:cs typeface="Arial"/>
            </a:endParaRPr>
          </a:p>
          <a:p>
            <a:pPr lvl="0" algn="r">
              <a:spcBef>
                <a:spcPct val="20000"/>
              </a:spcBef>
            </a:pPr>
            <a:r>
              <a:rPr lang="en-GB" sz="1400" kern="0" dirty="0" err="1">
                <a:solidFill>
                  <a:srgbClr val="FFFF66"/>
                </a:solidFill>
                <a:latin typeface="Arial"/>
                <a:cs typeface="Arial"/>
              </a:rPr>
              <a:t>PandaBox</a:t>
            </a:r>
            <a:r>
              <a:rPr lang="en-GB" sz="1400" kern="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/>
            </a:r>
            <a:b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</a:b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  <a:hlinkClick r:id="rId6"/>
              </a:rPr>
              <a:t>http</a:t>
            </a:r>
            <a:r>
              <a:rPr lang="en-GB" sz="1400" kern="0" dirty="0">
                <a:solidFill>
                  <a:srgbClr val="FFFF66"/>
                </a:solidFill>
                <a:latin typeface="Arial"/>
                <a:cs typeface="Arial"/>
                <a:hlinkClick r:id="rId6"/>
              </a:rPr>
              <a:t>://quantumdetectors.com/pandabox/</a:t>
            </a:r>
            <a:r>
              <a:rPr lang="en-GB" sz="1400" kern="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endParaRPr lang="en-GB" sz="1400" kern="0" dirty="0" smtClean="0">
              <a:solidFill>
                <a:srgbClr val="FFFF66"/>
              </a:solidFill>
              <a:latin typeface="Arial"/>
              <a:cs typeface="Arial"/>
            </a:endParaRPr>
          </a:p>
          <a:p>
            <a:pPr lvl="0" algn="r">
              <a:spcBef>
                <a:spcPct val="20000"/>
              </a:spcBef>
            </a:pP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ODIN detector framework</a:t>
            </a:r>
            <a:b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</a:b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  <a:hlinkClick r:id="rId7"/>
              </a:rPr>
              <a:t>https</a:t>
            </a:r>
            <a:r>
              <a:rPr lang="en-GB" sz="1400" kern="0" dirty="0">
                <a:solidFill>
                  <a:srgbClr val="FFFF66"/>
                </a:solidFill>
                <a:latin typeface="Arial"/>
                <a:cs typeface="Arial"/>
                <a:hlinkClick r:id="rId7"/>
              </a:rPr>
              <a:t>://</a:t>
            </a: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  <a:hlinkClick r:id="rId7"/>
              </a:rPr>
              <a:t>github.com/odin-detector</a:t>
            </a:r>
            <a:endParaRPr lang="en-GB" sz="1400" kern="0" dirty="0" smtClean="0">
              <a:solidFill>
                <a:srgbClr val="FFFF66"/>
              </a:solidFill>
              <a:latin typeface="Arial"/>
              <a:cs typeface="Arial"/>
            </a:endParaRPr>
          </a:p>
          <a:p>
            <a:pPr lvl="0" algn="r">
              <a:spcBef>
                <a:spcPct val="20000"/>
              </a:spcBef>
            </a:pP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endParaRPr lang="en-GB" sz="1400" kern="0" dirty="0">
              <a:solidFill>
                <a:srgbClr val="FFFF66"/>
              </a:solidFill>
              <a:latin typeface="Arial"/>
              <a:cs typeface="Arial"/>
            </a:endParaRPr>
          </a:p>
          <a:p>
            <a:pPr lvl="0" algn="r">
              <a:spcBef>
                <a:spcPct val="20000"/>
              </a:spcBef>
            </a:pPr>
            <a:r>
              <a:rPr lang="en-GB" sz="1400" b="1" kern="0" dirty="0">
                <a:solidFill>
                  <a:srgbClr val="FFFF66"/>
                </a:solidFill>
                <a:latin typeface="Arial"/>
                <a:cs typeface="Arial"/>
              </a:rPr>
              <a:t>Contact me </a:t>
            </a:r>
            <a:endParaRPr lang="en-GB" sz="1400" kern="0" dirty="0" smtClean="0">
              <a:solidFill>
                <a:srgbClr val="FFFF66"/>
              </a:solidFill>
              <a:latin typeface="Arial"/>
              <a:cs typeface="Arial"/>
            </a:endParaRPr>
          </a:p>
          <a:p>
            <a:pPr lvl="0" algn="r">
              <a:spcBef>
                <a:spcPct val="20000"/>
              </a:spcBef>
            </a:pPr>
            <a:r>
              <a:rPr lang="en-GB" sz="1400" kern="0" dirty="0" smtClean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endParaRPr lang="en-GB" sz="1400" kern="0" dirty="0">
              <a:solidFill>
                <a:srgbClr val="FFFF66"/>
              </a:solidFill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88" y="6309320"/>
            <a:ext cx="2324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chemeClr val="accent3"/>
                </a:solidFill>
              </a:rPr>
              <a:t>Contents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Introduction</a:t>
            </a:r>
            <a:r>
              <a:rPr lang="en-GB" dirty="0" smtClean="0">
                <a:solidFill>
                  <a:schemeClr val="bg1"/>
                </a:solidFill>
              </a:rPr>
              <a:t> to Ptychography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Challenges posed for Controls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Deploying a standard solution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Developing support for J13 beamline</a:t>
            </a:r>
          </a:p>
        </p:txBody>
      </p:sp>
    </p:spTree>
    <p:extLst>
      <p:ext uri="{BB962C8B-B14F-4D97-AF65-F5344CB8AC3E}">
        <p14:creationId xmlns:p14="http://schemas.microsoft.com/office/powerpoint/2010/main" val="19413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 smtClean="0">
                <a:solidFill>
                  <a:schemeClr val="tx1"/>
                </a:solidFill>
              </a:rPr>
              <a:t>Ptycho</a:t>
            </a:r>
            <a:r>
              <a:rPr lang="en-US" altLang="en-US" sz="2800" dirty="0" smtClean="0">
                <a:solidFill>
                  <a:schemeClr val="tx1"/>
                </a:solidFill>
              </a:rPr>
              <a:t>graphy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88" y="1417638"/>
            <a:ext cx="6889825" cy="290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9"/>
          <p:cNvSpPr txBox="1">
            <a:spLocks noChangeArrowheads="1"/>
          </p:cNvSpPr>
          <p:nvPr/>
        </p:nvSpPr>
        <p:spPr bwMode="auto">
          <a:xfrm>
            <a:off x="457200" y="458112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chemeClr val="tx1"/>
                </a:solidFill>
              </a:rPr>
              <a:t>Coherent scanning diffraction microscopy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n 22"/>
          <p:cNvSpPr/>
          <p:nvPr/>
        </p:nvSpPr>
        <p:spPr>
          <a:xfrm>
            <a:off x="3635898" y="3688028"/>
            <a:ext cx="2304254" cy="2045228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 smtClean="0">
                <a:solidFill>
                  <a:schemeClr val="tx1"/>
                </a:solidFill>
              </a:rPr>
              <a:t>Ptycho-tomo</a:t>
            </a:r>
            <a:r>
              <a:rPr lang="en-US" altLang="en-US" sz="2800" dirty="0" smtClean="0">
                <a:solidFill>
                  <a:schemeClr val="tx1"/>
                </a:solidFill>
              </a:rPr>
              <a:t>graphy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88" y="1412776"/>
            <a:ext cx="6889825" cy="290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urved Connector 3"/>
          <p:cNvCxnSpPr/>
          <p:nvPr/>
        </p:nvCxnSpPr>
        <p:spPr>
          <a:xfrm>
            <a:off x="3635896" y="5204048"/>
            <a:ext cx="2736304" cy="745232"/>
          </a:xfrm>
          <a:prstGeom prst="curvedConnector3">
            <a:avLst>
              <a:gd name="adj1" fmla="val -22091"/>
            </a:avLst>
          </a:prstGeom>
          <a:ln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FFFFFF"/>
                </a:solidFill>
              </a:rPr>
              <a:t>Big datasets</a:t>
            </a:r>
            <a:endParaRPr lang="en-GB" sz="28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985524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</a:rPr>
              <a:t>30 </a:t>
            </a:r>
            <a:r>
              <a:rPr lang="en-US" b="1" dirty="0">
                <a:solidFill>
                  <a:srgbClr val="FFFFFF"/>
                </a:solidFill>
              </a:rPr>
              <a:t>* 30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images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189" y="278092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FFFF"/>
                </a:solidFill>
              </a:rPr>
              <a:t>One projection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462" y="278092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FFFF"/>
                </a:solidFill>
              </a:rPr>
              <a:t>One ptychotomo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6284" y="1985524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</a:rPr>
              <a:t>1000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projections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6764" y="278092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FFFF"/>
                </a:solidFill>
              </a:rPr>
              <a:t>One dataset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2697" y="2124023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*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6899" y="206084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~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1990581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</a:rPr>
              <a:t>1 million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frames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0232" y="278092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FFFF"/>
                </a:solidFill>
              </a:rPr>
              <a:t>One frame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32245" y="212356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</a:rPr>
              <a:t>8 MB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1063" y="2113692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*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7740" y="204662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~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57592" y="212356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</a:rPr>
              <a:t>8 TB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05014" y="364502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kern="0" dirty="0" smtClean="0">
                <a:solidFill>
                  <a:srgbClr val="FFFFFF"/>
                </a:solidFill>
              </a:rPr>
              <a:t>High rates of data collection</a:t>
            </a:r>
            <a:endParaRPr lang="en-GB" sz="2800" b="1" kern="0" dirty="0">
              <a:solidFill>
                <a:srgbClr val="FFFFFF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05014" y="494116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kern="0" dirty="0" smtClean="0">
                <a:solidFill>
                  <a:srgbClr val="FFFFFF"/>
                </a:solidFill>
              </a:rPr>
              <a:t>Fine and stable motion</a:t>
            </a:r>
            <a:endParaRPr lang="en-GB" sz="28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amond.ac.uk/PressOffice//.imaging/stk/diamond-lite/gallery-zoom/dms/Images/pressOffice/10EC2272_Diamond_aerial_view/document/10EC2272_Diamond_aerial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573"/>
            <a:ext cx="9144000" cy="60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224929">
            <a:off x="2194978" y="5130297"/>
            <a:ext cx="3044964" cy="463307"/>
          </a:xfrm>
          <a:prstGeom prst="rect">
            <a:avLst/>
          </a:prstGeom>
          <a:solidFill>
            <a:srgbClr val="7030A0">
              <a:alpha val="5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J13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9093910">
            <a:off x="5653093" y="3902999"/>
            <a:ext cx="616927" cy="732108"/>
          </a:xfrm>
          <a:prstGeom prst="rect">
            <a:avLst/>
          </a:prstGeom>
          <a:solidFill>
            <a:srgbClr val="0070C0">
              <a:alpha val="5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I08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9093910">
            <a:off x="6064331" y="3508184"/>
            <a:ext cx="733280" cy="732108"/>
          </a:xfrm>
          <a:prstGeom prst="rect">
            <a:avLst/>
          </a:prstGeom>
          <a:solidFill>
            <a:srgbClr val="00B050">
              <a:alpha val="5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J08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Standard </a:t>
            </a:r>
            <a:r>
              <a:rPr lang="en-GB" sz="2800" dirty="0">
                <a:solidFill>
                  <a:schemeClr val="bg1"/>
                </a:solidFill>
              </a:rPr>
              <a:t>H</a:t>
            </a:r>
            <a:r>
              <a:rPr lang="en-GB" sz="2800" dirty="0" smtClean="0">
                <a:solidFill>
                  <a:schemeClr val="bg1"/>
                </a:solidFill>
              </a:rPr>
              <a:t>ardware </a:t>
            </a:r>
            <a:r>
              <a:rPr lang="en-GB" sz="2800" dirty="0">
                <a:solidFill>
                  <a:schemeClr val="bg1"/>
                </a:solidFill>
              </a:rPr>
              <a:t>T</a:t>
            </a:r>
            <a:r>
              <a:rPr lang="en-GB" sz="2800" dirty="0" smtClean="0">
                <a:solidFill>
                  <a:schemeClr val="bg1"/>
                </a:solidFill>
              </a:rPr>
              <a:t>riggered Scanning framework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4" y="1556792"/>
            <a:ext cx="588757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GDA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3" y="2281064"/>
            <a:ext cx="5887576" cy="50405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Malcolm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0349" y="3005336"/>
            <a:ext cx="1757675" cy="50405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AreaDetector</a:t>
            </a:r>
            <a:endParaRPr lang="en-GB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201750" y="3005336"/>
            <a:ext cx="1745659" cy="50405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pmac</a:t>
            </a:r>
            <a:endParaRPr lang="en-GB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030349" y="4005064"/>
            <a:ext cx="1757675" cy="50405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Detector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89734" y="4753582"/>
            <a:ext cx="1757675" cy="50405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89734" y="4005064"/>
            <a:ext cx="1757675" cy="50405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GeoBrick</a:t>
            </a:r>
            <a:endParaRPr lang="en-GB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5496" y="2281064"/>
            <a:ext cx="2837795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Coordination middle-layer (Python)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96" y="1556792"/>
            <a:ext cx="2837795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Experiment control (Java)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96" y="3005336"/>
            <a:ext cx="2837795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EPICS IOCs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18581" y="4005064"/>
            <a:ext cx="1757675" cy="50405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PandA</a:t>
            </a:r>
            <a:endParaRPr lang="en-GB" dirty="0" smtClean="0"/>
          </a:p>
        </p:txBody>
      </p:sp>
      <p:cxnSp>
        <p:nvCxnSpPr>
          <p:cNvPr id="22" name="Straight Connector 21"/>
          <p:cNvCxnSpPr>
            <a:stCxn id="9" idx="2"/>
            <a:endCxn id="12" idx="0"/>
          </p:cNvCxnSpPr>
          <p:nvPr/>
        </p:nvCxnSpPr>
        <p:spPr>
          <a:xfrm>
            <a:off x="3909187" y="3509392"/>
            <a:ext cx="0" cy="4956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  <a:endCxn id="15" idx="0"/>
          </p:cNvCxnSpPr>
          <p:nvPr/>
        </p:nvCxnSpPr>
        <p:spPr>
          <a:xfrm flipH="1">
            <a:off x="8068572" y="3509392"/>
            <a:ext cx="6008" cy="4956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2"/>
            <a:endCxn id="13" idx="0"/>
          </p:cNvCxnSpPr>
          <p:nvPr/>
        </p:nvCxnSpPr>
        <p:spPr>
          <a:xfrm>
            <a:off x="8068572" y="4509120"/>
            <a:ext cx="0" cy="24446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20" idx="1"/>
          </p:cNvCxnSpPr>
          <p:nvPr/>
        </p:nvCxnSpPr>
        <p:spPr>
          <a:xfrm>
            <a:off x="4788024" y="4257092"/>
            <a:ext cx="33055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3"/>
            <a:endCxn id="15" idx="1"/>
          </p:cNvCxnSpPr>
          <p:nvPr/>
        </p:nvCxnSpPr>
        <p:spPr>
          <a:xfrm>
            <a:off x="6876256" y="4257092"/>
            <a:ext cx="31347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J13 beamline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AutoShape 2" descr="https://webmail.stfc.ac.uk/owa/service.svc/s/GetFileAttachment?id=AAMkAGJiMzIxNGVmLWU2OTAtNGJkZS05MDAwLTI2N2NmNGIyOGYzZABGAAAAAADj2NnyVKQgT5B%2Bx8FCDJ4RBwCDE7lDt1t3T699wmg60xUdAAAAgC1SAAAkdC8TP0m%2BT4cW%2FfCEpIcAAAAxKwUzAAABEgAQALdv%2BTYXaxBBtSXAKYoQ5L8%3D&amp;X-OWA-CANARY=MosGNc-FMUmBIlJAxrs_szBaJSYx0dUI4XV5gQSspUjYBq3Yjwq9xPw4LQU3X6Epf4QdqWx5Ggs.&amp;isImagePreview=True"/>
          <p:cNvSpPr>
            <a:spLocks noChangeAspect="1" noChangeArrowheads="1"/>
          </p:cNvSpPr>
          <p:nvPr/>
        </p:nvSpPr>
        <p:spPr bwMode="auto">
          <a:xfrm>
            <a:off x="155575" y="-3017838"/>
            <a:ext cx="11172825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0" y="1488620"/>
            <a:ext cx="8941899" cy="503672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701584">
            <a:off x="2015750" y="3022749"/>
            <a:ext cx="1161997" cy="491826"/>
          </a:xfrm>
          <a:prstGeom prst="rightArrow">
            <a:avLst>
              <a:gd name="adj1" fmla="val 28698"/>
              <a:gd name="adj2" fmla="val 92429"/>
            </a:avLst>
          </a:prstGeom>
          <a:solidFill>
            <a:srgbClr val="FF3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8701584">
            <a:off x="4543953" y="3645612"/>
            <a:ext cx="1161997" cy="491826"/>
          </a:xfrm>
          <a:prstGeom prst="rightArrow">
            <a:avLst>
              <a:gd name="adj1" fmla="val 28698"/>
              <a:gd name="adj2" fmla="val 92429"/>
            </a:avLst>
          </a:prstGeom>
          <a:solidFill>
            <a:srgbClr val="FF3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78" y="1484784"/>
            <a:ext cx="378813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1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531079" y="1988840"/>
            <a:ext cx="249730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AreaDetector</a:t>
            </a:r>
            <a:r>
              <a:rPr lang="en-GB" dirty="0" smtClean="0"/>
              <a:t> IOCs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332656"/>
            <a:ext cx="1920975" cy="112594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GDA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5727276"/>
            <a:ext cx="1872208" cy="93211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SmarAct</a:t>
            </a:r>
            <a:r>
              <a:rPr lang="en-GB" dirty="0" smtClean="0"/>
              <a:t> SDC2 controller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5739193"/>
            <a:ext cx="1872208" cy="93016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SmarAct</a:t>
            </a:r>
            <a:r>
              <a:rPr lang="en-GB" dirty="0" smtClean="0"/>
              <a:t> XYZ slip-stick stages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4085757"/>
            <a:ext cx="3456384" cy="95744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0" rtlCol="0" anchor="ctr"/>
          <a:lstStyle/>
          <a:p>
            <a:pPr algn="ctr"/>
            <a:r>
              <a:rPr lang="en-GB" dirty="0" smtClean="0"/>
              <a:t>Delta Tau </a:t>
            </a:r>
            <a:r>
              <a:rPr lang="en-GB" dirty="0" err="1" smtClean="0"/>
              <a:t>GeoBrick</a:t>
            </a:r>
            <a:endParaRPr lang="en-GB" dirty="0" smtClean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2411760" y="6193333"/>
            <a:ext cx="648072" cy="10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0"/>
          </p:cNvCxnSpPr>
          <p:nvPr/>
        </p:nvCxnSpPr>
        <p:spPr>
          <a:xfrm flipH="1">
            <a:off x="1475656" y="5043200"/>
            <a:ext cx="24383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3528" y="3068960"/>
            <a:ext cx="1228328" cy="4876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Ethernet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1988840"/>
            <a:ext cx="1920975" cy="50241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Motion IOC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1487847" y="2491254"/>
            <a:ext cx="12193" cy="15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31079" y="5739193"/>
            <a:ext cx="2497305" cy="92019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Excalibur detector</a:t>
            </a:r>
          </a:p>
        </p:txBody>
      </p:sp>
      <p:cxnSp>
        <p:nvCxnSpPr>
          <p:cNvPr id="29" name="Straight Arrow Connector 28"/>
          <p:cNvCxnSpPr>
            <a:stCxn id="15" idx="2"/>
            <a:endCxn id="14" idx="0"/>
          </p:cNvCxnSpPr>
          <p:nvPr/>
        </p:nvCxnSpPr>
        <p:spPr>
          <a:xfrm>
            <a:off x="1500040" y="1458602"/>
            <a:ext cx="0" cy="5302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2"/>
            <a:endCxn id="22" idx="0"/>
          </p:cNvCxnSpPr>
          <p:nvPr/>
        </p:nvCxnSpPr>
        <p:spPr>
          <a:xfrm rot="16200000" flipH="1">
            <a:off x="3874767" y="-916125"/>
            <a:ext cx="530238" cy="5279692"/>
          </a:xfrm>
          <a:prstGeom prst="bent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03712" y="1052736"/>
            <a:ext cx="1228328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Channel access</a:t>
            </a:r>
          </a:p>
        </p:txBody>
      </p:sp>
      <p:cxnSp>
        <p:nvCxnSpPr>
          <p:cNvPr id="44" name="Straight Arrow Connector 43"/>
          <p:cNvCxnSpPr>
            <a:stCxn id="22" idx="2"/>
            <a:endCxn id="25" idx="0"/>
          </p:cNvCxnSpPr>
          <p:nvPr/>
        </p:nvCxnSpPr>
        <p:spPr>
          <a:xfrm>
            <a:off x="6779732" y="2491254"/>
            <a:ext cx="0" cy="3247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180528" y="5157192"/>
            <a:ext cx="1776782" cy="4254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Step &amp; direction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42421" y="4077072"/>
            <a:ext cx="1850059" cy="1284140"/>
          </a:xfrm>
          <a:prstGeom prst="rect">
            <a:avLst/>
          </a:prstGeom>
          <a:solidFill>
            <a:srgbClr val="CC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Lustre filesystem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38939" y="4169070"/>
            <a:ext cx="1681533" cy="472062"/>
          </a:xfrm>
          <a:prstGeom prst="rect">
            <a:avLst/>
          </a:prstGeom>
          <a:solidFill>
            <a:srgbClr val="FF4A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Parallel HDF5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452054" y="2491254"/>
            <a:ext cx="0" cy="15945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491896" y="3606787"/>
            <a:ext cx="1652103" cy="39827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6x1 Gb Ethernet</a:t>
            </a:r>
          </a:p>
        </p:txBody>
      </p:sp>
    </p:spTree>
    <p:extLst>
      <p:ext uri="{BB962C8B-B14F-4D97-AF65-F5344CB8AC3E}">
        <p14:creationId xmlns:p14="http://schemas.microsoft.com/office/powerpoint/2010/main" val="5369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0B17771010F46AADDCBE3128DD753" ma:contentTypeVersion="0" ma:contentTypeDescription="Create a new document." ma:contentTypeScope="" ma:versionID="12fa91ff39694084a77a4100e68def18">
  <xsd:schema xmlns:xsd="http://www.w3.org/2001/XMLSchema" xmlns:p="http://schemas.microsoft.com/office/2006/metadata/properties" xmlns:ns2="77B100AA-0171-460F-AADD-CBE3128DD753" targetNamespace="http://schemas.microsoft.com/office/2006/metadata/properties" ma:root="true" ma:fieldsID="3096fc5289772df6097e58921dd28ac5" ns2:_="">
    <xsd:import namespace="77B100AA-0171-460F-AADD-CBE3128DD753"/>
    <xsd:element name="properties">
      <xsd:complexType>
        <xsd:sequence>
          <xsd:element name="documentManagement">
            <xsd:complexType>
              <xsd:all>
                <xsd:element ref="ns2:Author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7B100AA-0171-460F-AADD-CBE3128DD753" elementFormDefault="qualified">
    <xsd:import namespace="http://schemas.microsoft.com/office/2006/documentManagement/types"/>
    <xsd:element name="Author0" ma:index="8" ma:displayName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77B100AA-0171-460F-AADD-CBE3128DD753">Sarah Bucknall</Author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F520FC-48AD-4733-9DCB-0F4D920BF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100AA-0171-460F-AADD-CBE3128DD7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B535227-31AE-4282-99CB-6E5924D236F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7B100AA-0171-460F-AADD-CBE3128DD753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11BA6B-03AD-488C-9E39-526AF7E667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7184</TotalTime>
  <Words>359</Words>
  <Application>Microsoft Office PowerPoint</Application>
  <PresentationFormat>On-screen Show (4:3)</PresentationFormat>
  <Paragraphs>169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Ptychography Scanning </vt:lpstr>
      <vt:lpstr>Contents</vt:lpstr>
      <vt:lpstr>Ptychography</vt:lpstr>
      <vt:lpstr>Ptycho-tomography</vt:lpstr>
      <vt:lpstr>Big datasets</vt:lpstr>
      <vt:lpstr>PowerPoint Presentation</vt:lpstr>
      <vt:lpstr>Standard Hardware Triggered Scanning framework</vt:lpstr>
      <vt:lpstr>J13 beamline</vt:lpstr>
      <vt:lpstr>PowerPoint Presentation</vt:lpstr>
      <vt:lpstr>Go faster asap</vt:lpstr>
      <vt:lpstr>PowerPoint Presentation</vt:lpstr>
      <vt:lpstr>Stage performance and detector reliability</vt:lpstr>
      <vt:lpstr>PowerPoint Presentation</vt:lpstr>
      <vt:lpstr>PowerPoint Presentation</vt:lpstr>
      <vt:lpstr>Make it work with common framework</vt:lpstr>
      <vt:lpstr>PowerPoint Presentation</vt:lpstr>
      <vt:lpstr>PowerPoint Presentation</vt:lpstr>
      <vt:lpstr>PowerPoint Presentation</vt:lpstr>
    </vt:vector>
  </TitlesOfParts>
  <Company>DLS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Light Source Ltd</dc:title>
  <dc:creator>Authorised User</dc:creator>
  <cp:lastModifiedBy>Andrew</cp:lastModifiedBy>
  <cp:revision>276</cp:revision>
  <dcterms:created xsi:type="dcterms:W3CDTF">2004-11-15T14:55:08Z</dcterms:created>
  <dcterms:modified xsi:type="dcterms:W3CDTF">2018-06-15T05:12:32Z</dcterms:modified>
</cp:coreProperties>
</file>