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6" r:id="rId6"/>
    <p:sldMasterId id="2147484309" r:id="rId7"/>
    <p:sldMasterId id="2147484313" r:id="rId8"/>
  </p:sldMasterIdLst>
  <p:notesMasterIdLst>
    <p:notesMasterId r:id="rId39"/>
  </p:notesMasterIdLst>
  <p:handoutMasterIdLst>
    <p:handoutMasterId r:id="rId40"/>
  </p:handoutMasterIdLst>
  <p:sldIdLst>
    <p:sldId id="257" r:id="rId9"/>
    <p:sldId id="635" r:id="rId10"/>
    <p:sldId id="660" r:id="rId11"/>
    <p:sldId id="631" r:id="rId12"/>
    <p:sldId id="634" r:id="rId13"/>
    <p:sldId id="636" r:id="rId14"/>
    <p:sldId id="637" r:id="rId15"/>
    <p:sldId id="640" r:id="rId16"/>
    <p:sldId id="630" r:id="rId17"/>
    <p:sldId id="638" r:id="rId18"/>
    <p:sldId id="657" r:id="rId19"/>
    <p:sldId id="641" r:id="rId20"/>
    <p:sldId id="642" r:id="rId21"/>
    <p:sldId id="643" r:id="rId22"/>
    <p:sldId id="647" r:id="rId23"/>
    <p:sldId id="644" r:id="rId24"/>
    <p:sldId id="645" r:id="rId25"/>
    <p:sldId id="646" r:id="rId26"/>
    <p:sldId id="649" r:id="rId27"/>
    <p:sldId id="652" r:id="rId28"/>
    <p:sldId id="653" r:id="rId29"/>
    <p:sldId id="633" r:id="rId30"/>
    <p:sldId id="654" r:id="rId31"/>
    <p:sldId id="656" r:id="rId32"/>
    <p:sldId id="628" r:id="rId33"/>
    <p:sldId id="648" r:id="rId34"/>
    <p:sldId id="651" r:id="rId35"/>
    <p:sldId id="650" r:id="rId36"/>
    <p:sldId id="658" r:id="rId37"/>
    <p:sldId id="659" r:id="rId3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ED5"/>
    <a:srgbClr val="FFFFFF"/>
    <a:srgbClr val="000000"/>
    <a:srgbClr val="7A1AC9"/>
    <a:srgbClr val="17375E"/>
    <a:srgbClr val="005C98"/>
    <a:srgbClr val="4E7601"/>
    <a:srgbClr val="920204"/>
    <a:srgbClr val="094875"/>
    <a:srgbClr val="76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30" autoAdjust="0"/>
    <p:restoredTop sz="89639" autoAdjust="0"/>
  </p:normalViewPr>
  <p:slideViewPr>
    <p:cSldViewPr snapToGrid="0">
      <p:cViewPr varScale="1">
        <p:scale>
          <a:sx n="125" d="100"/>
          <a:sy n="125" d="100"/>
        </p:scale>
        <p:origin x="168" y="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3528"/>
    </p:cViewPr>
  </p:sorterViewPr>
  <p:notesViewPr>
    <p:cSldViewPr snapToGrid="0" snapToObjects="1">
      <p:cViewPr varScale="1">
        <p:scale>
          <a:sx n="56" d="100"/>
          <a:sy n="56" d="100"/>
        </p:scale>
        <p:origin x="2838" y="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72" y="0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FCC7AD44-0099-9546-8159-EEAF9675E9B2}" type="datetime1">
              <a:rPr lang="en-US" smtClean="0"/>
              <a:t>6/15/18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22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172" y="8829822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06B5E9DE-290D-4688-9E0B-EC76B129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2FE900E5-DA36-884A-808B-DE2B0DC02FE0}" type="datetime1">
              <a:rPr lang="en-US" smtClean="0"/>
              <a:t>6/15/18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1" tIns="46586" rIns="93171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3171" tIns="46586" rIns="93171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96257B74-7AA3-6D4E-A5F4-7C976DCE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803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1530" indent="-23286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7266" indent="-23286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2999" indent="-23286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8733" indent="-23286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37411" algn="l"/>
                <a:tab pos="1474822" algn="l"/>
                <a:tab pos="2212233" algn="l"/>
                <a:tab pos="2949644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84BE3096-FF3B-1648-A643-D3909CD99245}" type="slidenum">
              <a:rPr lang="en-US" sz="1400">
                <a:solidFill>
                  <a:srgbClr val="000000"/>
                </a:solidFill>
                <a:latin typeface="Times New Roman" charset="0"/>
              </a:rPr>
              <a:pPr eaLnBrk="1"/>
              <a:t>1</a:t>
            </a:fld>
            <a:endParaRPr lang="en-US" sz="14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" y="0"/>
            <a:ext cx="1623" cy="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1680" tIns="45843" rIns="91680" bIns="45843"/>
          <a:lstStyle/>
          <a:p>
            <a:pPr defTabSz="9316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404040"/>
                </a:solidFill>
                <a:latin typeface="Calibri" charset="0"/>
                <a:ea typeface="+mn-ea"/>
              </a:rPr>
              <a:t>Univ</a:t>
            </a:r>
            <a:r>
              <a:rPr lang="en-US" dirty="0">
                <a:solidFill>
                  <a:srgbClr val="404040"/>
                </a:solidFill>
                <a:latin typeface="Calibri" charset="0"/>
                <a:ea typeface="+mn-ea"/>
              </a:rPr>
              <a:t> of Chicago Review, Aug. 30, 2010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" y="0"/>
            <a:ext cx="1623" cy="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1680" tIns="45843" rIns="91680" bIns="45843"/>
          <a:lstStyle/>
          <a:p>
            <a:pPr defTabSz="931672" fontAlgn="auto">
              <a:spcBef>
                <a:spcPts val="0"/>
              </a:spcBef>
              <a:spcAft>
                <a:spcPts val="0"/>
              </a:spcAft>
              <a:defRPr/>
            </a:pPr>
            <a:fld id="{D8C02FBE-B1A1-9949-B8FC-82EFBC57DDE8}" type="slidenum">
              <a:rPr lang="en-US">
                <a:solidFill>
                  <a:srgbClr val="404040"/>
                </a:solidFill>
                <a:latin typeface="Calibri" charset="0"/>
                <a:ea typeface="+mn-ea"/>
              </a:rPr>
              <a:pPr defTabSz="931672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>
              <a:solidFill>
                <a:srgbClr val="404040"/>
              </a:solidFill>
              <a:latin typeface="Calibri" charset="0"/>
              <a:ea typeface="+mn-ea"/>
            </a:endParaRPr>
          </a:p>
        </p:txBody>
      </p:sp>
      <p:sp>
        <p:nvSpPr>
          <p:cNvPr id="16387" name="Text Box 3"/>
          <p:cNvSpPr>
            <a:spLocks noGrp="1" noChangeArrowheads="1"/>
          </p:cNvSpPr>
          <p:nvPr>
            <p:ph type="body"/>
          </p:nvPr>
        </p:nvSpPr>
        <p:spPr>
          <a:xfrm>
            <a:off x="6" y="2"/>
            <a:ext cx="289337" cy="4572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  <a:defRPr/>
            </a:pPr>
            <a:endParaRPr lang="en-US" sz="2000" dirty="0">
              <a:latin typeface="Arial" charset="0"/>
              <a:cs typeface="WenQuanYi Zen 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1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17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9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61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1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78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22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41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96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27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68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13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47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64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05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04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85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8246" y="6506039"/>
            <a:ext cx="489996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1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rgbClr val="004165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tx2">
              <a:lumMod val="7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54587" y="5747818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5625" y="523875"/>
            <a:ext cx="1781208" cy="6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573088" indent="-298450">
              <a:defRPr>
                <a:solidFill>
                  <a:srgbClr val="000000"/>
                </a:solidFill>
              </a:defRPr>
            </a:lvl2pPr>
            <a:lvl3pPr marL="519113" indent="217488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62975" y="6471466"/>
            <a:ext cx="457200" cy="182880"/>
          </a:xfrm>
          <a:ln/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55188"/>
            <a:ext cx="6824133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687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562975" y="6513801"/>
            <a:ext cx="457200" cy="182880"/>
          </a:xfrm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8246" y="6497523"/>
            <a:ext cx="489996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1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rgbClr val="004165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tx2">
              <a:lumMod val="7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04505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04505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504505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54587" y="5747818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5" y="523875"/>
            <a:ext cx="1781208" cy="671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5625" y="523875"/>
            <a:ext cx="1781208" cy="6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573088" indent="-298450">
              <a:defRPr>
                <a:solidFill>
                  <a:srgbClr val="000000"/>
                </a:solidFill>
              </a:defRPr>
            </a:lvl2pPr>
            <a:lvl3pPr marL="519113" indent="217488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62975" y="6471466"/>
            <a:ext cx="457200" cy="182880"/>
          </a:xfrm>
          <a:ln/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55188"/>
            <a:ext cx="6824133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68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562975" y="6513801"/>
            <a:ext cx="457200" cy="182880"/>
          </a:xfrm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8246" y="6497523"/>
            <a:ext cx="489996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1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rgbClr val="004165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tx2">
              <a:lumMod val="7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04505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04505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504505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54587" y="5747818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5" y="523875"/>
            <a:ext cx="1781208" cy="671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5625" y="523875"/>
            <a:ext cx="1781208" cy="6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9725"/>
            <a:ext cx="8372901" cy="8289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Headline 32pt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560" y="1207515"/>
            <a:ext cx="8320695" cy="498736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2975" y="6547059"/>
            <a:ext cx="457200" cy="18288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EFAAC5A-9C4F-4278-920D-DF2BAB595749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/>
              <a:ea typeface="+mn-e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242782" cy="6858000"/>
          </a:xfrm>
          <a:prstGeom prst="rect">
            <a:avLst/>
          </a:prstGeom>
          <a:solidFill>
            <a:srgbClr val="094875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">
              <a:solidFill>
                <a:srgbClr val="7AB800"/>
              </a:solidFill>
              <a:latin typeface="Arial"/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651" y="6439419"/>
            <a:ext cx="1017270" cy="27432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8246" y="6506039"/>
            <a:ext cx="489996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0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4064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200" b="1" i="0" kern="1200" cap="none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Wingdings" charset="2"/>
        <a:buChar char="§"/>
        <a:defRPr sz="24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573088" indent="-29845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Lucida Grande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519113" indent="217488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569913" indent="237744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Clr>
          <a:schemeClr val="tx2">
            <a:lumMod val="75000"/>
          </a:schemeClr>
        </a:buClr>
        <a:buFont typeface="Wingdings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9725"/>
            <a:ext cx="8372901" cy="8289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Headline 32pt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560" y="1207515"/>
            <a:ext cx="8320695" cy="498736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2975" y="6489007"/>
            <a:ext cx="457200" cy="18288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EFAAC5A-9C4F-4278-920D-DF2BAB595749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/>
              <a:ea typeface="+mn-e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242782" cy="6858000"/>
          </a:xfrm>
          <a:prstGeom prst="rect">
            <a:avLst/>
          </a:prstGeom>
          <a:solidFill>
            <a:srgbClr val="094875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">
              <a:solidFill>
                <a:srgbClr val="7AB800"/>
              </a:solidFill>
              <a:latin typeface="Arial"/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51" y="6443287"/>
            <a:ext cx="1017270" cy="27432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3200" y="6472729"/>
            <a:ext cx="6925733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/>
              <a:t>N. Arnold – EPICS Collaboration Meeting – June 2018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4651" y="6439419"/>
            <a:ext cx="101727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0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200" b="1" i="0" kern="1200" cap="none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Wingdings" charset="2"/>
        <a:buChar char="§"/>
        <a:defRPr sz="24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573088" indent="-29845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Lucida Grande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519113" indent="217488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569913" indent="237744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Clr>
          <a:schemeClr val="tx2">
            <a:lumMod val="75000"/>
          </a:schemeClr>
        </a:buClr>
        <a:buFont typeface="Wingdings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9725"/>
            <a:ext cx="8372901" cy="8289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Headline 32pt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560" y="1207515"/>
            <a:ext cx="8320695" cy="498736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2975" y="6489007"/>
            <a:ext cx="457200" cy="18288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EFAAC5A-9C4F-4278-920D-DF2BAB595749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/>
              <a:ea typeface="+mn-e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242782" cy="6858000"/>
          </a:xfrm>
          <a:prstGeom prst="rect">
            <a:avLst/>
          </a:prstGeom>
          <a:solidFill>
            <a:srgbClr val="094875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">
              <a:solidFill>
                <a:srgbClr val="7AB800"/>
              </a:solidFill>
              <a:latin typeface="Arial"/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51" y="6443287"/>
            <a:ext cx="1017270" cy="27432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3200" y="6472729"/>
            <a:ext cx="6925733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/>
              <a:t>N. Arnold – EPICS Collaboration Meeting – June 2018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4651" y="6439419"/>
            <a:ext cx="101727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0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200" b="1" i="0" kern="1200" cap="none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Wingdings" charset="2"/>
        <a:buChar char="§"/>
        <a:defRPr sz="24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573088" indent="-29845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Lucida Grande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519113" indent="217488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569913" indent="237744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Clr>
          <a:schemeClr val="tx2">
            <a:lumMod val="75000"/>
          </a:schemeClr>
        </a:buClr>
        <a:buFont typeface="Wingdings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emf"/><Relationship Id="rId4" Type="http://schemas.openxmlformats.org/officeDocument/2006/relationships/image" Target="../media/image4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(null)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dvancedPhotonSource/ComponentDB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-88900" y="1774825"/>
            <a:ext cx="9321800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sz="3200" b="1" spc="-50" dirty="0">
                <a:solidFill>
                  <a:srgbClr val="1F497D"/>
                </a:solidFill>
                <a:latin typeface="Trebuchet MS" charset="0"/>
                <a:ea typeface="+mn-ea"/>
              </a:rPr>
              <a:t>Advanced Photon Source Upgrade Project:</a:t>
            </a: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sz="2800" b="1" spc="-50" dirty="0">
                <a:solidFill>
                  <a:srgbClr val="1F497D"/>
                </a:solidFill>
                <a:latin typeface="Trebuchet MS" charset="0"/>
                <a:ea typeface="+mn-ea"/>
              </a:rPr>
              <a:t>The World’s Leading Hard X-ray Light Source</a:t>
            </a:r>
          </a:p>
        </p:txBody>
      </p:sp>
      <p:pic>
        <p:nvPicPr>
          <p:cNvPr id="27" name="Content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80903" y="1554459"/>
            <a:ext cx="4237697" cy="2684166"/>
          </a:xfrm>
          <a:prstGeom prst="rect">
            <a:avLst/>
          </a:prstGeom>
          <a:ln w="28575" cmpd="sng">
            <a:solidFill>
              <a:schemeClr val="accent2">
                <a:lumMod val="75000"/>
              </a:schemeClr>
            </a:solidFill>
          </a:ln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1530349"/>
            <a:ext cx="4932741" cy="2733587"/>
          </a:xfrm>
          <a:solidFill>
            <a:schemeClr val="accent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APS-U</a:t>
            </a:r>
            <a:br>
              <a:rPr lang="en-US" sz="3200" dirty="0"/>
            </a:br>
            <a:r>
              <a:rPr lang="en-US" sz="3200" dirty="0"/>
              <a:t>Component Database</a:t>
            </a:r>
            <a:br>
              <a:rPr lang="en-US" sz="3200" dirty="0"/>
            </a:br>
            <a:r>
              <a:rPr lang="en-US" sz="3200" dirty="0"/>
              <a:t>eTraveler</a:t>
            </a:r>
            <a:br>
              <a:rPr lang="en-US" sz="3200" dirty="0"/>
            </a:br>
            <a:r>
              <a:rPr lang="en-US" sz="3200" dirty="0"/>
              <a:t>…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-2" y="1530348"/>
            <a:ext cx="228601" cy="2730501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3077" y="4448175"/>
            <a:ext cx="644792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Ned Arnold / Dariusz Jarosz / </a:t>
            </a:r>
            <a:r>
              <a:rPr lang="en-US" sz="2200" b="1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Sinisa</a:t>
            </a:r>
            <a:r>
              <a:rPr lang="en-US" sz="22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Veseli</a:t>
            </a:r>
            <a:endParaRPr lang="en-US" sz="2200" b="1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Argonne National Laboratory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EPICS Collaboration Meeting @ APS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June 15, 2018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491386" y="204383"/>
            <a:ext cx="2324741" cy="1035943"/>
            <a:chOff x="6491386" y="204383"/>
            <a:chExt cx="2324741" cy="1035943"/>
          </a:xfrm>
        </p:grpSpPr>
        <p:sp>
          <p:nvSpPr>
            <p:cNvPr id="10" name="Rectangle 9"/>
            <p:cNvSpPr/>
            <p:nvPr/>
          </p:nvSpPr>
          <p:spPr>
            <a:xfrm>
              <a:off x="6810191" y="445626"/>
              <a:ext cx="1938343" cy="794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rgonne_cmyk_black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1386" y="204383"/>
              <a:ext cx="2324741" cy="909681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4B66F14-CBA2-DC43-8A6A-CA7D0E0A6234}"/>
              </a:ext>
            </a:extLst>
          </p:cNvPr>
          <p:cNvSpPr txBox="1"/>
          <p:nvPr/>
        </p:nvSpPr>
        <p:spPr>
          <a:xfrm>
            <a:off x="7266811" y="6277855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cdb.aps.anl.gov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34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96A1B3-C2C8-EA4B-B0BC-ADDB218C1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70" y="568618"/>
            <a:ext cx="8880230" cy="58958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25556" y="1160152"/>
            <a:ext cx="575510" cy="296779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Inventory Entry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8A5C0-3712-D946-A43B-F8595BFE4041}"/>
              </a:ext>
            </a:extLst>
          </p:cNvPr>
          <p:cNvSpPr txBox="1"/>
          <p:nvPr/>
        </p:nvSpPr>
        <p:spPr>
          <a:xfrm>
            <a:off x="5224309" y="1375716"/>
            <a:ext cx="225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Optional Properties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22CBCF-F65C-DC4F-BDDE-CB19F674B096}"/>
              </a:ext>
            </a:extLst>
          </p:cNvPr>
          <p:cNvSpPr/>
          <p:nvPr/>
        </p:nvSpPr>
        <p:spPr>
          <a:xfrm>
            <a:off x="267047" y="1483018"/>
            <a:ext cx="2837303" cy="2320577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A0B5B6-1AA0-F74B-9C50-0867CED5E222}"/>
              </a:ext>
            </a:extLst>
          </p:cNvPr>
          <p:cNvSpPr txBox="1"/>
          <p:nvPr/>
        </p:nvSpPr>
        <p:spPr>
          <a:xfrm>
            <a:off x="603478" y="1720542"/>
            <a:ext cx="225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Common Properties</a:t>
            </a:r>
          </a:p>
        </p:txBody>
      </p:sp>
      <p:pic>
        <p:nvPicPr>
          <p:cNvPr id="1025" name="Picture 1" descr="page1image256">
            <a:extLst>
              <a:ext uri="{FF2B5EF4-FFF2-40B4-BE49-F238E27FC236}">
                <a16:creationId xmlns:a16="http://schemas.microsoft.com/office/drawing/2014/main" id="{E2464C3E-EA5C-234E-9944-2F03C4F4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8888" y="5435150"/>
            <a:ext cx="1790695" cy="91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A12EE-BB3B-1247-9468-15A7B1DE7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36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Inventory Entry</a:t>
            </a:r>
          </a:p>
        </p:txBody>
      </p:sp>
      <p:pic>
        <p:nvPicPr>
          <p:cNvPr id="1025" name="Picture 1" descr="page1image256">
            <a:extLst>
              <a:ext uri="{FF2B5EF4-FFF2-40B4-BE49-F238E27FC236}">
                <a16:creationId xmlns:a16="http://schemas.microsoft.com/office/drawing/2014/main" id="{E2464C3E-EA5C-234E-9944-2F03C4F4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3100" y="1792917"/>
            <a:ext cx="5037806" cy="2586981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0B52D-038B-8046-8BCB-662CEC0FE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2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152EDE-6C7C-DE4B-B8C4-81F34E224F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26" y="945136"/>
            <a:ext cx="8878073" cy="55203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69445" y="1411992"/>
            <a:ext cx="575510" cy="296779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Browse using Common Properties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890999-8155-0A46-AFE7-DE1064DC6BCA}"/>
              </a:ext>
            </a:extLst>
          </p:cNvPr>
          <p:cNvSpPr txBox="1"/>
          <p:nvPr/>
        </p:nvSpPr>
        <p:spPr>
          <a:xfrm>
            <a:off x="2059806" y="793501"/>
            <a:ext cx="1472665" cy="8925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Links to </a:t>
            </a:r>
            <a:r>
              <a:rPr lang="en-US" sz="2000" b="1" dirty="0">
                <a:solidFill>
                  <a:srgbClr val="FF0000"/>
                </a:solidFill>
              </a:rPr>
              <a:t>Catalog</a:t>
            </a:r>
            <a:r>
              <a:rPr lang="en-US" sz="1600" dirty="0">
                <a:solidFill>
                  <a:srgbClr val="FF0000"/>
                </a:solidFill>
              </a:rPr>
              <a:t>   Items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5B12C2-3CA8-3540-9C61-B580BF425ABF}"/>
              </a:ext>
            </a:extLst>
          </p:cNvPr>
          <p:cNvSpPr txBox="1"/>
          <p:nvPr/>
        </p:nvSpPr>
        <p:spPr>
          <a:xfrm>
            <a:off x="7478829" y="793502"/>
            <a:ext cx="1514359" cy="8925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Links to </a:t>
            </a:r>
            <a:r>
              <a:rPr lang="en-US" sz="2000" b="1" dirty="0">
                <a:solidFill>
                  <a:srgbClr val="FF0000"/>
                </a:solidFill>
              </a:rPr>
              <a:t>Inventory</a:t>
            </a:r>
            <a:r>
              <a:rPr lang="en-US" sz="1600" dirty="0">
                <a:solidFill>
                  <a:srgbClr val="FF0000"/>
                </a:solidFill>
              </a:rPr>
              <a:t> Items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975B233E-F2DA-5041-94A9-BD8494861749}"/>
              </a:ext>
            </a:extLst>
          </p:cNvPr>
          <p:cNvSpPr/>
          <p:nvPr/>
        </p:nvSpPr>
        <p:spPr bwMode="auto">
          <a:xfrm>
            <a:off x="2618072" y="1665164"/>
            <a:ext cx="288757" cy="250257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853732D8-F92E-7C48-84DA-E3F735481C0C}"/>
              </a:ext>
            </a:extLst>
          </p:cNvPr>
          <p:cNvSpPr/>
          <p:nvPr/>
        </p:nvSpPr>
        <p:spPr bwMode="auto">
          <a:xfrm>
            <a:off x="8112476" y="1665164"/>
            <a:ext cx="288757" cy="250257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7AE50-BE96-2647-B02E-3EC0ED72E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4C65C4-CA0B-9848-8763-422132B5E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32" y="722462"/>
            <a:ext cx="8853601" cy="334239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8107052" y="902093"/>
            <a:ext cx="575510" cy="296779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7F679F-7AF7-0D48-9667-46E22BB80B6F}"/>
              </a:ext>
            </a:extLst>
          </p:cNvPr>
          <p:cNvSpPr/>
          <p:nvPr/>
        </p:nvSpPr>
        <p:spPr>
          <a:xfrm>
            <a:off x="236443" y="1798063"/>
            <a:ext cx="1238891" cy="391887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80ECF2-2B75-3342-A82F-DACFBD076041}"/>
              </a:ext>
            </a:extLst>
          </p:cNvPr>
          <p:cNvSpPr/>
          <p:nvPr/>
        </p:nvSpPr>
        <p:spPr>
          <a:xfrm>
            <a:off x="8821271" y="2512681"/>
            <a:ext cx="198904" cy="1552174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D36B63F-C2B5-934A-805F-BA13875DA41F}"/>
              </a:ext>
            </a:extLst>
          </p:cNvPr>
          <p:cNvSpPr txBox="1">
            <a:spLocks/>
          </p:cNvSpPr>
          <p:nvPr/>
        </p:nvSpPr>
        <p:spPr>
          <a:xfrm>
            <a:off x="418674" y="4289360"/>
            <a:ext cx="8725326" cy="2135515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2000" dirty="0">
                <a:solidFill>
                  <a:srgbClr val="303030"/>
                </a:solidFill>
              </a:rPr>
              <a:t>Numerous view features can be customized for an individual or a group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600" dirty="0">
                <a:solidFill>
                  <a:srgbClr val="303030"/>
                </a:solidFill>
              </a:rPr>
              <a:t>Item filters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600" dirty="0">
                <a:solidFill>
                  <a:srgbClr val="303030"/>
                </a:solidFill>
              </a:rPr>
              <a:t>Columns displayed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600" dirty="0">
                <a:solidFill>
                  <a:srgbClr val="303030"/>
                </a:solidFill>
              </a:rPr>
              <a:t>Rows per page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600" dirty="0">
                <a:solidFill>
                  <a:srgbClr val="303030"/>
                </a:solidFill>
              </a:rPr>
              <a:t>Favorites / Owned / …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1495BE-7A09-DA48-AA5E-085B2691749D}"/>
              </a:ext>
            </a:extLst>
          </p:cNvPr>
          <p:cNvSpPr txBox="1">
            <a:spLocks/>
          </p:cNvSpPr>
          <p:nvPr/>
        </p:nvSpPr>
        <p:spPr bwMode="auto">
          <a:xfrm>
            <a:off x="487936" y="0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Features 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C425-ED64-4D4D-9200-2CB8C00B9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87936" y="0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Features …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D36B63F-C2B5-934A-805F-BA13875DA41F}"/>
              </a:ext>
            </a:extLst>
          </p:cNvPr>
          <p:cNvSpPr txBox="1">
            <a:spLocks/>
          </p:cNvSpPr>
          <p:nvPr/>
        </p:nvSpPr>
        <p:spPr>
          <a:xfrm>
            <a:off x="418675" y="491780"/>
            <a:ext cx="3753756" cy="3519285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rgbClr val="303030"/>
                </a:solidFill>
              </a:rPr>
              <a:t>User Interfaces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800" dirty="0">
                <a:solidFill>
                  <a:srgbClr val="303030"/>
                </a:solidFill>
              </a:rPr>
              <a:t>Web Portal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800" dirty="0">
                <a:solidFill>
                  <a:srgbClr val="303030"/>
                </a:solidFill>
              </a:rPr>
              <a:t>Customized views for individuals and groups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800" dirty="0">
                <a:solidFill>
                  <a:srgbClr val="303030"/>
                </a:solidFill>
              </a:rPr>
              <a:t>REST Web Service (Python and Java APIs)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800" dirty="0">
                <a:solidFill>
                  <a:srgbClr val="303030"/>
                </a:solidFill>
              </a:rPr>
              <a:t>Command Line Interfaces (built on top of Python APIs)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800" dirty="0">
                <a:solidFill>
                  <a:srgbClr val="303030"/>
                </a:solidFill>
              </a:rPr>
              <a:t>Mobile Apps </a:t>
            </a:r>
            <a:r>
              <a:rPr lang="en-US" sz="1400" dirty="0">
                <a:solidFill>
                  <a:srgbClr val="303030"/>
                </a:solidFill>
              </a:rPr>
              <a:t>(in development)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F9755-1A46-6843-8A33-2BD686E0D4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11" y="745351"/>
            <a:ext cx="5102154" cy="3219612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607386-B8C2-FE4E-8548-82A3BB1B17C7}"/>
              </a:ext>
            </a:extLst>
          </p:cNvPr>
          <p:cNvSpPr txBox="1">
            <a:spLocks/>
          </p:cNvSpPr>
          <p:nvPr/>
        </p:nvSpPr>
        <p:spPr>
          <a:xfrm>
            <a:off x="418674" y="3964963"/>
            <a:ext cx="8883405" cy="2726551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rgbClr val="303030"/>
                </a:solidFill>
              </a:rPr>
              <a:t>Privileges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800" dirty="0">
                <a:solidFill>
                  <a:srgbClr val="303030"/>
                </a:solidFill>
              </a:rPr>
              <a:t>Authentication: APS LDAP 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800" dirty="0">
                <a:solidFill>
                  <a:srgbClr val="303030"/>
                </a:solidFill>
              </a:rPr>
              <a:t>Authorization: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Users are members of one or more CDB-defined groups. </a:t>
            </a:r>
            <a:r>
              <a:rPr lang="en-US" sz="1800" dirty="0">
                <a:solidFill>
                  <a:srgbClr val="303030"/>
                </a:solidFill>
              </a:rPr>
              <a:t>You can modify entities you own and entities owned by your CDB-defined group </a:t>
            </a:r>
            <a:r>
              <a:rPr lang="en-US" sz="1800" u="sng" dirty="0">
                <a:solidFill>
                  <a:srgbClr val="303030"/>
                </a:solidFill>
              </a:rPr>
              <a:t>if</a:t>
            </a:r>
            <a:r>
              <a:rPr lang="en-US" sz="1800" dirty="0">
                <a:solidFill>
                  <a:srgbClr val="303030"/>
                </a:solidFill>
              </a:rPr>
              <a:t> they are set to “group writable”.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sz="1800" dirty="0">
                <a:solidFill>
                  <a:srgbClr val="303030"/>
                </a:solidFill>
              </a:rPr>
              <a:t>Administrators: Certain tables can only be modified by Users assigned to the CDB_ADMIN group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BB0D4-758D-B847-B7D1-FE0A8C615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69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Features …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607386-B8C2-FE4E-8548-82A3BB1B17C7}"/>
              </a:ext>
            </a:extLst>
          </p:cNvPr>
          <p:cNvSpPr txBox="1">
            <a:spLocks/>
          </p:cNvSpPr>
          <p:nvPr/>
        </p:nvSpPr>
        <p:spPr>
          <a:xfrm>
            <a:off x="418780" y="486770"/>
            <a:ext cx="6888736" cy="1219085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Properties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F93832A-0360-7A4C-A86C-6CA95C61C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874984"/>
              </p:ext>
            </p:extLst>
          </p:nvPr>
        </p:nvGraphicFramePr>
        <p:xfrm>
          <a:off x="457199" y="940168"/>
          <a:ext cx="8228013" cy="543550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42671">
                  <a:extLst>
                    <a:ext uri="{9D8B030D-6E8A-4147-A177-3AD203B41FA5}">
                      <a16:colId xmlns:a16="http://schemas.microsoft.com/office/drawing/2014/main" val="1669755120"/>
                    </a:ext>
                  </a:extLst>
                </a:gridCol>
                <a:gridCol w="2742671">
                  <a:extLst>
                    <a:ext uri="{9D8B030D-6E8A-4147-A177-3AD203B41FA5}">
                      <a16:colId xmlns:a16="http://schemas.microsoft.com/office/drawing/2014/main" val="3139910253"/>
                    </a:ext>
                  </a:extLst>
                </a:gridCol>
                <a:gridCol w="2742671">
                  <a:extLst>
                    <a:ext uri="{9D8B030D-6E8A-4147-A177-3AD203B41FA5}">
                      <a16:colId xmlns:a16="http://schemas.microsoft.com/office/drawing/2014/main" val="2554731209"/>
                    </a:ext>
                  </a:extLst>
                </a:gridCol>
              </a:tblGrid>
              <a:tr h="35994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Catalog 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Inventory 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Machine Design Items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351908"/>
                  </a:ext>
                </a:extLst>
              </a:tr>
              <a:tr h="3499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677270"/>
                  </a:ext>
                </a:extLst>
              </a:tr>
              <a:tr h="3499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Model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Machine Tag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165948"/>
                  </a:ext>
                </a:extLst>
              </a:tr>
              <a:tr h="3499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Alternate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Catalog Item (automatic)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544086"/>
                  </a:ext>
                </a:extLst>
              </a:tr>
              <a:tr h="3499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241521"/>
                  </a:ext>
                </a:extLst>
              </a:tr>
              <a:tr h="3499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Project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8750"/>
                  </a:ext>
                </a:extLst>
              </a:tr>
              <a:tr h="3499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Technical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QR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449517"/>
                  </a:ext>
                </a:extLst>
              </a:tr>
              <a:tr h="3499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Serial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420560"/>
                  </a:ext>
                </a:extLst>
              </a:tr>
              <a:tr h="3499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Sources (Vendors)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74437"/>
                  </a:ext>
                </a:extLst>
              </a:tr>
              <a:tr h="349945"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Location 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Location 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102144"/>
                  </a:ext>
                </a:extLst>
              </a:tr>
              <a:tr h="188971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&lt;&lt; Optional Properties &gt;&gt;</a:t>
                      </a:r>
                    </a:p>
                    <a:p>
                      <a:pPr algn="ctr"/>
                      <a:r>
                        <a:rPr lang="en-US" sz="1200" b="0" dirty="0"/>
                        <a:t>Links to Drawings &amp; Documents</a:t>
                      </a:r>
                    </a:p>
                    <a:p>
                      <a:pPr algn="ctr"/>
                      <a:r>
                        <a:rPr lang="en-US" sz="1200" b="0" dirty="0"/>
                        <a:t>Images</a:t>
                      </a:r>
                    </a:p>
                    <a:p>
                      <a:pPr algn="ctr"/>
                      <a:r>
                        <a:rPr lang="en-US" sz="1200" b="0" dirty="0"/>
                        <a:t>Web Links</a:t>
                      </a:r>
                    </a:p>
                    <a:p>
                      <a:pPr algn="ctr"/>
                      <a:r>
                        <a:rPr lang="en-US" sz="1200" b="0" dirty="0"/>
                        <a:t>Uploaded Documents</a:t>
                      </a:r>
                    </a:p>
                    <a:p>
                      <a:pPr algn="ctr"/>
                      <a:r>
                        <a:rPr lang="en-US" sz="1200" b="0" dirty="0"/>
                        <a:t>Form Factor</a:t>
                      </a:r>
                    </a:p>
                    <a:p>
                      <a:pPr algn="ctr"/>
                      <a:r>
                        <a:rPr lang="en-US" sz="1200" b="0" dirty="0"/>
                        <a:t>eTraveler Templates</a:t>
                      </a:r>
                    </a:p>
                    <a:p>
                      <a:pPr algn="ctr"/>
                      <a:r>
                        <a:rPr lang="en-US" sz="1200" b="0" dirty="0"/>
                        <a:t>QA Level</a:t>
                      </a:r>
                    </a:p>
                    <a:p>
                      <a:pPr algn="ctr"/>
                      <a:r>
                        <a:rPr lang="en-US" sz="1200" b="0" dirty="0"/>
                        <a:t>QA Requirements</a:t>
                      </a:r>
                    </a:p>
                    <a:p>
                      <a:pPr algn="ctr"/>
                      <a:r>
                        <a:rPr lang="en-US" sz="1200" b="0" dirty="0"/>
                        <a:t>Link to Software Support Modules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&lt;&lt; Optional Properties &gt;&gt;</a:t>
                      </a:r>
                    </a:p>
                    <a:p>
                      <a:pPr algn="ctr"/>
                      <a:r>
                        <a:rPr lang="en-US" sz="1200" b="0" dirty="0"/>
                        <a:t>Purchasing Info</a:t>
                      </a:r>
                    </a:p>
                    <a:p>
                      <a:pPr algn="ctr"/>
                      <a:r>
                        <a:rPr lang="en-US" sz="1200" b="0" dirty="0"/>
                        <a:t>Images</a:t>
                      </a:r>
                    </a:p>
                    <a:p>
                      <a:pPr algn="ctr"/>
                      <a:r>
                        <a:rPr lang="en-US" sz="1200" b="0" dirty="0"/>
                        <a:t>Uploaded Documents</a:t>
                      </a:r>
                    </a:p>
                    <a:p>
                      <a:pPr algn="ctr"/>
                      <a:r>
                        <a:rPr lang="en-US" sz="1200" b="0" dirty="0"/>
                        <a:t>Revision #</a:t>
                      </a:r>
                    </a:p>
                    <a:p>
                      <a:pPr algn="ctr"/>
                      <a:r>
                        <a:rPr lang="en-US" sz="1200" b="0" dirty="0"/>
                        <a:t>eTraveler Instances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Inspection Results</a:t>
                      </a:r>
                    </a:p>
                    <a:p>
                      <a:pPr algn="ctr"/>
                      <a:r>
                        <a:rPr lang="en-US" sz="1200" b="0" dirty="0"/>
                        <a:t>Test/Measurement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&lt;&lt; Optional Properties &gt;&gt;</a:t>
                      </a:r>
                    </a:p>
                    <a:p>
                      <a:pPr algn="ctr"/>
                      <a:r>
                        <a:rPr lang="en-US" sz="1200" b="0" dirty="0"/>
                        <a:t>IP #</a:t>
                      </a:r>
                    </a:p>
                    <a:p>
                      <a:pPr algn="ctr"/>
                      <a:r>
                        <a:rPr lang="en-US" sz="1200" b="0" dirty="0"/>
                        <a:t>Host Name</a:t>
                      </a:r>
                    </a:p>
                    <a:p>
                      <a:pPr algn="ctr"/>
                      <a:r>
                        <a:rPr lang="en-US" sz="1200" b="0" dirty="0"/>
                        <a:t>GPIB Address</a:t>
                      </a:r>
                    </a:p>
                    <a:p>
                      <a:pPr algn="ctr"/>
                      <a:r>
                        <a:rPr lang="en-US" sz="1200" b="0" dirty="0"/>
                        <a:t>VME/VXI Configuration</a:t>
                      </a:r>
                    </a:p>
                    <a:p>
                      <a:pPr algn="ctr"/>
                      <a:r>
                        <a:rPr lang="en-US" sz="1200" b="0" dirty="0"/>
                        <a:t>Location in Rack</a:t>
                      </a:r>
                    </a:p>
                    <a:p>
                      <a:pPr algn="ctr"/>
                      <a:r>
                        <a:rPr lang="en-US" sz="1200" b="0" dirty="0"/>
                        <a:t>Radiation Safety Component</a:t>
                      </a:r>
                    </a:p>
                    <a:p>
                      <a:pPr algn="ctr"/>
                      <a:r>
                        <a:rPr lang="en-US" sz="1200" b="0" dirty="0"/>
                        <a:t>Link to Source Code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277655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DEEB31-632F-E143-BDAA-2CFE02043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8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Features …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607386-B8C2-FE4E-8548-82A3BB1B17C7}"/>
              </a:ext>
            </a:extLst>
          </p:cNvPr>
          <p:cNvSpPr txBox="1">
            <a:spLocks/>
          </p:cNvSpPr>
          <p:nvPr/>
        </p:nvSpPr>
        <p:spPr>
          <a:xfrm>
            <a:off x="418780" y="486770"/>
            <a:ext cx="5159829" cy="5744982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Catalog Item Classifications 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Classifications allow catalog components to be grouped by technical system, function, or ownership. If categorized carefully, items can be found expediently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Function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generic function(s) that the component performs (e.g. stand, magnet, ADC, vacuum chamber,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etc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Technical System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Items are further grouped into “Technical Systems” which are intended to group component types by discipline (e.g. Diagnostics, Controls, Accelerator, Beamline, RF, ...)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73CEF1-4FC7-6542-895B-08BB8F6BE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560" y="653008"/>
            <a:ext cx="3680652" cy="550393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832F3B-F781-364A-B504-396B5371A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1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Features …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607386-B8C2-FE4E-8548-82A3BB1B17C7}"/>
              </a:ext>
            </a:extLst>
          </p:cNvPr>
          <p:cNvSpPr txBox="1">
            <a:spLocks/>
          </p:cNvSpPr>
          <p:nvPr/>
        </p:nvSpPr>
        <p:spPr>
          <a:xfrm>
            <a:off x="418780" y="486770"/>
            <a:ext cx="5159829" cy="4653848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Properties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rgbClr val="303030"/>
                </a:solidFill>
              </a:rPr>
              <a:t>Properties provide a flexible mechanism for capturing object-dependent information (e.g. not all components will have the same meta-data)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rgbClr val="303030"/>
                </a:solidFill>
              </a:rPr>
              <a:t>Property types may be associated with a restrictive set of “allowed” property values 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rgbClr val="303030"/>
                </a:solidFill>
              </a:rPr>
              <a:t>Property types may be linked to unique a “handler”, </a:t>
            </a:r>
            <a:r>
              <a:rPr lang="en-GB" dirty="0"/>
              <a:t>which adds specific functionality to that property</a:t>
            </a:r>
          </a:p>
          <a:p>
            <a:pPr lvl="3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GB" sz="1400" dirty="0"/>
              <a:t>ICMS Handler, PARIS Handler, PDMLink Handler, …</a:t>
            </a:r>
            <a:endParaRPr lang="en-US" dirty="0"/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endParaRPr lang="en-GB" dirty="0"/>
          </a:p>
          <a:p>
            <a:pPr lvl="3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FF968-F009-2D4B-BE4F-9E083315B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887" y="486770"/>
            <a:ext cx="4180114" cy="1461086"/>
          </a:xfrm>
          <a:prstGeom prst="rect">
            <a:avLst/>
          </a:prstGeom>
        </p:spPr>
      </p:pic>
      <p:pic>
        <p:nvPicPr>
          <p:cNvPr id="9" name="Picture 5" descr="Screen Shot 2015-10-09 at 10.07.37 AM.png">
            <a:extLst>
              <a:ext uri="{FF2B5EF4-FFF2-40B4-BE49-F238E27FC236}">
                <a16:creationId xmlns:a16="http://schemas.microsoft.com/office/drawing/2014/main" id="{97B3D028-2420-524A-8FF1-D8D50D16C22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1462" y="2438400"/>
            <a:ext cx="355209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6157BF-3D60-AD46-B030-D7BF67D00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642" y="5096310"/>
            <a:ext cx="5025358" cy="1510927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A2BA35C-3A7B-5244-B442-8A7A0F0CD22B}"/>
              </a:ext>
            </a:extLst>
          </p:cNvPr>
          <p:cNvSpPr txBox="1">
            <a:spLocks/>
          </p:cNvSpPr>
          <p:nvPr/>
        </p:nvSpPr>
        <p:spPr>
          <a:xfrm>
            <a:off x="418779" y="5101663"/>
            <a:ext cx="3761335" cy="1607536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GB" dirty="0"/>
              <a:t>A time-stamped history of each property value is kept to provide a historical log</a:t>
            </a:r>
            <a:r>
              <a:rPr lang="en-US" dirty="0"/>
              <a:t> 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300E7D-55A0-1240-89A0-8AD2E4DF8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800" y="6624236"/>
            <a:ext cx="6824133" cy="215436"/>
          </a:xfrm>
        </p:spPr>
        <p:txBody>
          <a:bodyPr/>
          <a:lstStyle/>
          <a:p>
            <a:r>
              <a:rPr lang="en-US" dirty="0"/>
              <a:t>N. Arnold – EPICS Collaboration Meeting – June 2018</a:t>
            </a:r>
          </a:p>
        </p:txBody>
      </p:sp>
    </p:spTree>
    <p:extLst>
      <p:ext uri="{BB962C8B-B14F-4D97-AF65-F5344CB8AC3E}">
        <p14:creationId xmlns:p14="http://schemas.microsoft.com/office/powerpoint/2010/main" val="17381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Features …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607386-B8C2-FE4E-8548-82A3BB1B17C7}"/>
              </a:ext>
            </a:extLst>
          </p:cNvPr>
          <p:cNvSpPr txBox="1">
            <a:spLocks/>
          </p:cNvSpPr>
          <p:nvPr/>
        </p:nvSpPr>
        <p:spPr>
          <a:xfrm>
            <a:off x="418780" y="486770"/>
            <a:ext cx="6888736" cy="1219085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Assemblies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rgbClr val="303030"/>
                </a:solidFill>
              </a:rPr>
              <a:t>A simple hierarchy of components can be created</a:t>
            </a:r>
            <a:endParaRPr lang="en-GB" dirty="0"/>
          </a:p>
          <a:p>
            <a:pPr lvl="3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A2BA35C-3A7B-5244-B442-8A7A0F0CD22B}"/>
              </a:ext>
            </a:extLst>
          </p:cNvPr>
          <p:cNvSpPr txBox="1">
            <a:spLocks/>
          </p:cNvSpPr>
          <p:nvPr/>
        </p:nvSpPr>
        <p:spPr>
          <a:xfrm>
            <a:off x="418780" y="4125794"/>
            <a:ext cx="4045645" cy="2276515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GB" b="1" dirty="0"/>
              <a:t>Mini-logbooks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rgbClr val="303030"/>
                </a:solidFill>
              </a:rPr>
              <a:t>Chronological log entries for each item </a:t>
            </a:r>
            <a:r>
              <a:rPr lang="en-US" b="1" i="1" dirty="0">
                <a:solidFill>
                  <a:srgbClr val="303030"/>
                </a:solidFill>
              </a:rPr>
              <a:t>in all domains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rgbClr val="303030"/>
                </a:solidFill>
              </a:rPr>
              <a:t>Upload an attachment to a log entry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endParaRPr lang="en-US" dirty="0"/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A2EE15-B001-DC4C-B082-48FB9AA238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346" y="1352649"/>
            <a:ext cx="5332721" cy="2531696"/>
          </a:xfrm>
          <a:prstGeom prst="rect">
            <a:avLst/>
          </a:prstGeom>
        </p:spPr>
      </p:pic>
      <p:pic>
        <p:nvPicPr>
          <p:cNvPr id="14" name="Picture 1" descr="Screen Shot 2015-10-09 at 9.20.51 AM.png">
            <a:extLst>
              <a:ext uri="{FF2B5EF4-FFF2-40B4-BE49-F238E27FC236}">
                <a16:creationId xmlns:a16="http://schemas.microsoft.com/office/drawing/2014/main" id="{3DD7FAC2-EE3E-CF42-9407-FFA59E06C3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4699" y="3688931"/>
            <a:ext cx="2660823" cy="316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867C329-D1B0-594F-9779-E70A48E266F6}"/>
              </a:ext>
            </a:extLst>
          </p:cNvPr>
          <p:cNvSpPr txBox="1">
            <a:spLocks/>
          </p:cNvSpPr>
          <p:nvPr/>
        </p:nvSpPr>
        <p:spPr>
          <a:xfrm>
            <a:off x="733824" y="1476079"/>
            <a:ext cx="3185033" cy="1328593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rgbClr val="303030"/>
                </a:solidFill>
              </a:rPr>
              <a:t>Discussion Starter: Should you create “assemblies” in the Catalog or in the Machine Design?</a:t>
            </a:r>
            <a:endParaRPr lang="en-US" dirty="0"/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49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Features …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607386-B8C2-FE4E-8548-82A3BB1B17C7}"/>
              </a:ext>
            </a:extLst>
          </p:cNvPr>
          <p:cNvSpPr txBox="1">
            <a:spLocks/>
          </p:cNvSpPr>
          <p:nvPr/>
        </p:nvSpPr>
        <p:spPr>
          <a:xfrm>
            <a:off x="418780" y="486770"/>
            <a:ext cx="6888736" cy="1219085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Clr>
                <a:srgbClr val="1F497D"/>
              </a:buClr>
              <a:buNone/>
              <a:defRPr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1" descr="CdbSoftwareComponents.jpg">
            <a:extLst>
              <a:ext uri="{FF2B5EF4-FFF2-40B4-BE49-F238E27FC236}">
                <a16:creationId xmlns:a16="http://schemas.microsoft.com/office/drawing/2014/main" id="{DC383EBA-CC57-D64B-9667-460E6D033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143" y="497955"/>
            <a:ext cx="7008176" cy="588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31570EB-C87B-7647-B6BF-0060EB4E015B}"/>
              </a:ext>
            </a:extLst>
          </p:cNvPr>
          <p:cNvSpPr/>
          <p:nvPr/>
        </p:nvSpPr>
        <p:spPr>
          <a:xfrm>
            <a:off x="2082373" y="2423403"/>
            <a:ext cx="1029660" cy="611790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15D94-AA1B-B643-B643-EFCB6B0F4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AF5FDD-A037-804C-A32D-77577B1BAA4C}"/>
              </a:ext>
            </a:extLst>
          </p:cNvPr>
          <p:cNvSpPr txBox="1"/>
          <p:nvPr/>
        </p:nvSpPr>
        <p:spPr>
          <a:xfrm>
            <a:off x="1728527" y="1999732"/>
            <a:ext cx="148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PTC Windchill</a:t>
            </a:r>
          </a:p>
          <a:p>
            <a:pPr algn="ctr"/>
            <a:r>
              <a:rPr lang="en-US" sz="1200" dirty="0"/>
              <a:t>(Mechanical </a:t>
            </a:r>
            <a:r>
              <a:rPr lang="en-US" sz="1200" dirty="0" err="1"/>
              <a:t>Dwgs</a:t>
            </a:r>
            <a:r>
              <a:rPr lang="en-US" sz="1200" dirty="0"/>
              <a:t>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DFB09D9-7E34-684B-B734-1B4822131418}"/>
              </a:ext>
            </a:extLst>
          </p:cNvPr>
          <p:cNvSpPr/>
          <p:nvPr/>
        </p:nvSpPr>
        <p:spPr>
          <a:xfrm>
            <a:off x="1196071" y="3060721"/>
            <a:ext cx="776087" cy="39188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E5376D-89F2-9D40-8FA2-2963AC33E3D8}"/>
              </a:ext>
            </a:extLst>
          </p:cNvPr>
          <p:cNvSpPr txBox="1"/>
          <p:nvPr/>
        </p:nvSpPr>
        <p:spPr>
          <a:xfrm>
            <a:off x="1170705" y="3035193"/>
            <a:ext cx="84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Document Management System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0C774D8-5C87-F745-B4E3-81E9DA8FBBCA}"/>
              </a:ext>
            </a:extLst>
          </p:cNvPr>
          <p:cNvSpPr/>
          <p:nvPr/>
        </p:nvSpPr>
        <p:spPr>
          <a:xfrm>
            <a:off x="956622" y="3997429"/>
            <a:ext cx="776087" cy="39188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44529A-0814-774B-8C4F-A29BBBD56C7D}"/>
              </a:ext>
            </a:extLst>
          </p:cNvPr>
          <p:cNvSpPr txBox="1"/>
          <p:nvPr/>
        </p:nvSpPr>
        <p:spPr>
          <a:xfrm>
            <a:off x="941416" y="4012541"/>
            <a:ext cx="842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FRIB eTraveler</a:t>
            </a:r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76B166E2-B9FF-944C-B159-286187E5BC22}"/>
              </a:ext>
            </a:extLst>
          </p:cNvPr>
          <p:cNvSpPr/>
          <p:nvPr/>
        </p:nvSpPr>
        <p:spPr>
          <a:xfrm>
            <a:off x="1736592" y="4122495"/>
            <a:ext cx="822960" cy="111760"/>
          </a:xfrm>
          <a:prstGeom prst="left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E1243ED9-7094-DC4A-8D64-72BD57349389}"/>
              </a:ext>
            </a:extLst>
          </p:cNvPr>
          <p:cNvSpPr/>
          <p:nvPr/>
        </p:nvSpPr>
        <p:spPr>
          <a:xfrm rot="2652271">
            <a:off x="1863916" y="3656253"/>
            <a:ext cx="822960" cy="111760"/>
          </a:xfrm>
          <a:prstGeom prst="left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8E747C-7E07-1D42-9080-348CBADDF6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2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4FE3935-988F-5D4A-9F2B-E7072338E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…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CB4643-7C16-9C4A-BA0A-9CACDCB37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N. Arnold – EPICS Collaboration Meeting – June 2018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333AC7-6FC4-A04D-B6C1-CCB50E534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4" y="1091133"/>
            <a:ext cx="8839205" cy="471538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3C43E6C-B3ED-C14D-A5E4-F5BF868CA176}"/>
              </a:ext>
            </a:extLst>
          </p:cNvPr>
          <p:cNvSpPr/>
          <p:nvPr/>
        </p:nvSpPr>
        <p:spPr>
          <a:xfrm>
            <a:off x="5701554" y="4141693"/>
            <a:ext cx="1486654" cy="868297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E5A2E9-0C8B-D745-82AF-1A1F4507187B}"/>
              </a:ext>
            </a:extLst>
          </p:cNvPr>
          <p:cNvSpPr txBox="1"/>
          <p:nvPr/>
        </p:nvSpPr>
        <p:spPr>
          <a:xfrm>
            <a:off x="5173848" y="2995900"/>
            <a:ext cx="2903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Do we have all the parts?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Where are they?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Are they ready?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Are you sure?</a:t>
            </a:r>
          </a:p>
        </p:txBody>
      </p:sp>
    </p:spTree>
    <p:extLst>
      <p:ext uri="{BB962C8B-B14F-4D97-AF65-F5344CB8AC3E}">
        <p14:creationId xmlns:p14="http://schemas.microsoft.com/office/powerpoint/2010/main" val="413227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Features …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607386-B8C2-FE4E-8548-82A3BB1B17C7}"/>
              </a:ext>
            </a:extLst>
          </p:cNvPr>
          <p:cNvSpPr txBox="1">
            <a:spLocks/>
          </p:cNvSpPr>
          <p:nvPr/>
        </p:nvSpPr>
        <p:spPr>
          <a:xfrm>
            <a:off x="418779" y="486771"/>
            <a:ext cx="7949133" cy="535206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Integration with Mechanical Drawing Repository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9049D-48E7-264E-9F8B-2AAB2478A6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8" y="1021977"/>
            <a:ext cx="7895807" cy="540426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00EC84E-B369-874C-AB0C-A41E2C77AF3D}"/>
              </a:ext>
            </a:extLst>
          </p:cNvPr>
          <p:cNvSpPr/>
          <p:nvPr/>
        </p:nvSpPr>
        <p:spPr>
          <a:xfrm>
            <a:off x="1083449" y="2243737"/>
            <a:ext cx="837559" cy="238205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48C2BE-2352-1B43-AEFE-D5D6F208033D}"/>
              </a:ext>
            </a:extLst>
          </p:cNvPr>
          <p:cNvSpPr/>
          <p:nvPr/>
        </p:nvSpPr>
        <p:spPr>
          <a:xfrm>
            <a:off x="4152426" y="2574151"/>
            <a:ext cx="1449235" cy="583987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9FB159-D8DA-8B44-AE8B-0653000B12F9}"/>
              </a:ext>
            </a:extLst>
          </p:cNvPr>
          <p:cNvSpPr/>
          <p:nvPr/>
        </p:nvSpPr>
        <p:spPr>
          <a:xfrm>
            <a:off x="4296655" y="5955126"/>
            <a:ext cx="1305006" cy="268941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6574B-394B-DF41-B082-383771CBD370}"/>
              </a:ext>
            </a:extLst>
          </p:cNvPr>
          <p:cNvSpPr txBox="1"/>
          <p:nvPr/>
        </p:nvSpPr>
        <p:spPr>
          <a:xfrm rot="19347347">
            <a:off x="4152116" y="3497494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Fetched from Windchill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CCF76-0EC3-614B-A959-B15C68EC3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6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CDA74BD2-7F6D-DD4F-8F75-866460135BB9}"/>
              </a:ext>
            </a:extLst>
          </p:cNvPr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Features …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2A22406-EE59-F943-85F3-B18C3E8CF55B}"/>
              </a:ext>
            </a:extLst>
          </p:cNvPr>
          <p:cNvSpPr txBox="1">
            <a:spLocks/>
          </p:cNvSpPr>
          <p:nvPr/>
        </p:nvSpPr>
        <p:spPr>
          <a:xfrm>
            <a:off x="418779" y="486771"/>
            <a:ext cx="7949133" cy="535206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Integration with FRIB’s Traveler Application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E0602-4B17-6E40-B5AC-B9882C0569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31" y="1021977"/>
            <a:ext cx="7972210" cy="5353055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700B91FB-0026-9749-A821-4E5E1E048707}"/>
              </a:ext>
            </a:extLst>
          </p:cNvPr>
          <p:cNvSpPr/>
          <p:nvPr/>
        </p:nvSpPr>
        <p:spPr>
          <a:xfrm>
            <a:off x="1375441" y="978589"/>
            <a:ext cx="768403" cy="317187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EB001-DFB5-0B40-B480-A060F7B0C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8BACCE5-301B-994F-B499-C600FD03A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9641" y="6911812"/>
            <a:ext cx="457200" cy="182880"/>
          </a:xfrm>
        </p:spPr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07" y="906401"/>
            <a:ext cx="8884393" cy="494480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259608" y="1662457"/>
            <a:ext cx="8884392" cy="52143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5445" y="1579533"/>
            <a:ext cx="261043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Catalog 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(each unique 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type of component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 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component design or COTS item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properties/drawings/specification/</a:t>
            </a:r>
            <a:r>
              <a:rPr lang="is-I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..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70195" y="1579533"/>
            <a:ext cx="373667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Inventory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(each unique 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instance of component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procured or fabricated) + properties/serial #/QR code/travelers/pictures/</a:t>
            </a:r>
            <a:r>
              <a:rPr lang="is-I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95433" y="1579533"/>
            <a:ext cx="249775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Machine Designs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(A group of catalog components to perform a particular function + inventory items to build it +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Properties/pictures/locations/</a:t>
            </a:r>
            <a:r>
              <a:rPr lang="is-I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pic>
        <p:nvPicPr>
          <p:cNvPr id="25" name="Picture 2" descr="ttps://cdb.aps.anl.gov/cdb/propertyValue/images/image.3676942313801822123.jpg.original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7679" y="2753543"/>
            <a:ext cx="2269512" cy="122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3028461" y="3983951"/>
            <a:ext cx="3261360" cy="21652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439" y="4405573"/>
            <a:ext cx="294816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eTraveler Templates/Forms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(an electronic form designed to guide the user through a set of steps &lt;for specific component types&gt;)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59041" y="4405573"/>
            <a:ext cx="249775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eTraveler</a:t>
            </a: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 [Instances]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(A copy of a Traveler Template filled in for </a:t>
            </a:r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particular instance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 a part)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4387" y="1810291"/>
            <a:ext cx="17909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Coming Soon </a:t>
            </a:r>
            <a:r>
              <a:rPr lang="is-IS" sz="1200" b="1" dirty="0">
                <a:solidFill>
                  <a:schemeClr val="accent6">
                    <a:lumMod val="75000"/>
                  </a:schemeClr>
                </a:solidFill>
              </a:rPr>
              <a:t>…</a:t>
            </a:r>
            <a:endParaRPr lang="en-US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407" y="5659106"/>
            <a:ext cx="225983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Hydro Test for Mask Type #2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2913" y="5902036"/>
            <a:ext cx="232157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Vacuum Test Type #2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3418" y="6144966"/>
            <a:ext cx="239571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ACL for Mask Type #2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4960" y="6403859"/>
            <a:ext cx="240467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Vacuum Certification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03427" y="5476446"/>
            <a:ext cx="2771862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Hydro Test for Mask Type #2:</a:t>
            </a:r>
          </a:p>
          <a:p>
            <a:pPr algn="ctr"/>
            <a:r>
              <a:rPr lang="en-US" sz="1200" dirty="0" err="1"/>
              <a:t>Qrid</a:t>
            </a:r>
            <a:r>
              <a:rPr lang="en-US" sz="1200" dirty="0"/>
              <a:t> = 000 001 679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27481" y="5894539"/>
            <a:ext cx="2771862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Hydro Test for Mask Type #2:</a:t>
            </a:r>
          </a:p>
          <a:p>
            <a:pPr algn="ctr"/>
            <a:r>
              <a:rPr lang="en-US" sz="1200" dirty="0" err="1"/>
              <a:t>Qrid</a:t>
            </a:r>
            <a:r>
              <a:rPr lang="en-US" sz="1200" dirty="0"/>
              <a:t> = 000 001 682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41494" y="6317058"/>
            <a:ext cx="2771862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Hydro Test for Mask Type #2:</a:t>
            </a:r>
          </a:p>
          <a:p>
            <a:pPr algn="ctr"/>
            <a:r>
              <a:rPr lang="en-US" sz="1200" dirty="0" err="1"/>
              <a:t>Qrid</a:t>
            </a:r>
            <a:r>
              <a:rPr lang="en-US" sz="1200" dirty="0"/>
              <a:t> = 000 001 683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9608" y="4234237"/>
            <a:ext cx="8884392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  <a:stCxn id="4" idx="3"/>
          </p:cNvCxnSpPr>
          <p:nvPr/>
        </p:nvCxnSpPr>
        <p:spPr>
          <a:xfrm>
            <a:off x="2592241" y="5797606"/>
            <a:ext cx="611186" cy="55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4" idx="3"/>
            <a:endCxn id="33" idx="1"/>
          </p:cNvCxnSpPr>
          <p:nvPr/>
        </p:nvCxnSpPr>
        <p:spPr>
          <a:xfrm>
            <a:off x="2592241" y="5797606"/>
            <a:ext cx="935240" cy="3277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4" idx="3"/>
            <a:endCxn id="34" idx="1"/>
          </p:cNvCxnSpPr>
          <p:nvPr/>
        </p:nvCxnSpPr>
        <p:spPr>
          <a:xfrm>
            <a:off x="2592241" y="5797606"/>
            <a:ext cx="1249253" cy="7502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378" y="4326186"/>
            <a:ext cx="2757190" cy="24412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22" y="2550338"/>
            <a:ext cx="2438052" cy="1621194"/>
          </a:xfrm>
          <a:prstGeom prst="rect">
            <a:avLst/>
          </a:prstGeom>
        </p:spPr>
      </p:pic>
      <p:sp>
        <p:nvSpPr>
          <p:cNvPr id="7" name="Up-Down Arrow 6"/>
          <p:cNvSpPr/>
          <p:nvPr/>
        </p:nvSpPr>
        <p:spPr>
          <a:xfrm>
            <a:off x="1430443" y="4011110"/>
            <a:ext cx="116318" cy="485475"/>
          </a:xfrm>
          <a:prstGeom prst="up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902657" y="4848447"/>
            <a:ext cx="11855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>
                <a:solidFill>
                  <a:schemeClr val="accent6">
                    <a:lumMod val="75000"/>
                  </a:schemeClr>
                </a:solidFill>
              </a:rPr>
              <a:t>eTraveler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 Example</a:t>
            </a:r>
          </a:p>
        </p:txBody>
      </p:sp>
      <p:pic>
        <p:nvPicPr>
          <p:cNvPr id="1028" name="Picture 4" descr="ttp://voceanship.com/wp-content/uploads/2016/01/LA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7244" y="2536721"/>
            <a:ext cx="3042575" cy="161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Up-Down Arrow 38"/>
          <p:cNvSpPr/>
          <p:nvPr/>
        </p:nvSpPr>
        <p:spPr>
          <a:xfrm>
            <a:off x="4440632" y="4011110"/>
            <a:ext cx="116318" cy="485475"/>
          </a:xfrm>
          <a:prstGeom prst="up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445230" y="4339570"/>
            <a:ext cx="1356772" cy="317187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DA74BD2-7F6D-DD4F-8F75-866460135BB9}"/>
              </a:ext>
            </a:extLst>
          </p:cNvPr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Features …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2A22406-EE59-F943-85F3-B18C3E8CF55B}"/>
              </a:ext>
            </a:extLst>
          </p:cNvPr>
          <p:cNvSpPr txBox="1">
            <a:spLocks/>
          </p:cNvSpPr>
          <p:nvPr/>
        </p:nvSpPr>
        <p:spPr>
          <a:xfrm>
            <a:off x="418779" y="486771"/>
            <a:ext cx="7949133" cy="535206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Integration with FRIB’s eTraveler Application</a:t>
            </a:r>
          </a:p>
        </p:txBody>
      </p:sp>
    </p:spTree>
    <p:extLst>
      <p:ext uri="{BB962C8B-B14F-4D97-AF65-F5344CB8AC3E}">
        <p14:creationId xmlns:p14="http://schemas.microsoft.com/office/powerpoint/2010/main" val="61309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C5B83B-E675-754F-9029-DFFA8970C9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80" y="916522"/>
            <a:ext cx="6154935" cy="4500722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CDA74BD2-7F6D-DD4F-8F75-866460135BB9}"/>
              </a:ext>
            </a:extLst>
          </p:cNvPr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Features …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2A22406-EE59-F943-85F3-B18C3E8CF55B}"/>
              </a:ext>
            </a:extLst>
          </p:cNvPr>
          <p:cNvSpPr txBox="1">
            <a:spLocks/>
          </p:cNvSpPr>
          <p:nvPr/>
        </p:nvSpPr>
        <p:spPr>
          <a:xfrm>
            <a:off x="418779" y="486771"/>
            <a:ext cx="7949133" cy="535206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Integration with FRIB’s Traveler Application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00B91FB-0026-9749-A821-4E5E1E048707}"/>
              </a:ext>
            </a:extLst>
          </p:cNvPr>
          <p:cNvSpPr/>
          <p:nvPr/>
        </p:nvSpPr>
        <p:spPr>
          <a:xfrm>
            <a:off x="2382048" y="2347664"/>
            <a:ext cx="1590597" cy="856577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EC416-EC84-5743-8717-456131C73036}"/>
              </a:ext>
            </a:extLst>
          </p:cNvPr>
          <p:cNvSpPr txBox="1"/>
          <p:nvPr/>
        </p:nvSpPr>
        <p:spPr>
          <a:xfrm>
            <a:off x="1413862" y="2009069"/>
            <a:ext cx="4391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Catalog Items have ”Templates (Forms)”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1580C-2129-8A4E-8942-07021D1608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779" y="3027509"/>
            <a:ext cx="4545082" cy="3761334"/>
          </a:xfrm>
          <a:prstGeom prst="rect">
            <a:avLst/>
          </a:prstGeom>
          <a:ln w="19050">
            <a:solidFill>
              <a:schemeClr val="tx1">
                <a:lumMod val="50000"/>
              </a:schemeClr>
            </a:solidFill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4945A-C786-B049-A954-6AA36C64A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52C76-15BC-E14D-9BEB-16337A6D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CDA74BD2-7F6D-DD4F-8F75-866460135BB9}"/>
              </a:ext>
            </a:extLst>
          </p:cNvPr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Features …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2A22406-EE59-F943-85F3-B18C3E8CF55B}"/>
              </a:ext>
            </a:extLst>
          </p:cNvPr>
          <p:cNvSpPr txBox="1">
            <a:spLocks/>
          </p:cNvSpPr>
          <p:nvPr/>
        </p:nvSpPr>
        <p:spPr>
          <a:xfrm>
            <a:off x="418779" y="486771"/>
            <a:ext cx="7949133" cy="535206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Integration with FRIB’s Traveler Application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3C4D7-C031-F843-A673-FF3ECD03BB7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44" y="1106500"/>
            <a:ext cx="6634766" cy="3634549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700B91FB-0026-9749-A821-4E5E1E048707}"/>
              </a:ext>
            </a:extLst>
          </p:cNvPr>
          <p:cNvSpPr/>
          <p:nvPr/>
        </p:nvSpPr>
        <p:spPr>
          <a:xfrm>
            <a:off x="2351311" y="2399630"/>
            <a:ext cx="1590597" cy="856577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DA6133-841C-9A41-8F09-638F0B3B7E82}"/>
              </a:ext>
            </a:extLst>
          </p:cNvPr>
          <p:cNvSpPr/>
          <p:nvPr/>
        </p:nvSpPr>
        <p:spPr>
          <a:xfrm>
            <a:off x="5960876" y="2942986"/>
            <a:ext cx="670446" cy="238204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EC416-EC84-5743-8717-456131C73036}"/>
              </a:ext>
            </a:extLst>
          </p:cNvPr>
          <p:cNvSpPr txBox="1"/>
          <p:nvPr/>
        </p:nvSpPr>
        <p:spPr>
          <a:xfrm>
            <a:off x="1827628" y="2030298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Inventory Items have ”Instances”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2525E4-EEF3-9D48-90CA-E96CAFFDE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333" y="3295270"/>
            <a:ext cx="3661553" cy="3553223"/>
          </a:xfrm>
          <a:prstGeom prst="rect">
            <a:avLst/>
          </a:prstGeom>
          <a:ln w="19050">
            <a:solidFill>
              <a:schemeClr val="tx1">
                <a:lumMod val="50000"/>
              </a:schemeClr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C9BE741-86F5-004B-BF77-D49E96B61C89}"/>
              </a:ext>
            </a:extLst>
          </p:cNvPr>
          <p:cNvSpPr/>
          <p:nvPr/>
        </p:nvSpPr>
        <p:spPr>
          <a:xfrm>
            <a:off x="887752" y="2161426"/>
            <a:ext cx="670446" cy="238204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F0397F-A2C8-3446-B494-C430AADA173B}"/>
              </a:ext>
            </a:extLst>
          </p:cNvPr>
          <p:cNvSpPr/>
          <p:nvPr/>
        </p:nvSpPr>
        <p:spPr>
          <a:xfrm>
            <a:off x="5960876" y="3464219"/>
            <a:ext cx="670446" cy="238204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DB6E8BA-0282-C145-9C62-2EB31D5BC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1364C-945C-5844-8B7B-F6347543C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25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199" y="1008673"/>
            <a:ext cx="8686801" cy="5114097"/>
          </a:xfrm>
        </p:spPr>
        <p:txBody>
          <a:bodyPr/>
          <a:lstStyle/>
          <a:p>
            <a:pPr lvl="1"/>
            <a:r>
              <a:rPr lang="en-US" dirty="0"/>
              <a:t>Supports “binders” (groups of eTravelers) </a:t>
            </a:r>
          </a:p>
          <a:p>
            <a:pPr lvl="1"/>
            <a:r>
              <a:rPr lang="en-US" dirty="0"/>
              <a:t>Traveler specific columns with info fetched from traveler system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64" y="2074286"/>
            <a:ext cx="8845236" cy="32527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9E2042C-00BE-D544-844A-6F4DEE87B204}"/>
              </a:ext>
            </a:extLst>
          </p:cNvPr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Features …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20FEA76-9D94-1949-BC58-A31A16C5C530}"/>
              </a:ext>
            </a:extLst>
          </p:cNvPr>
          <p:cNvSpPr txBox="1">
            <a:spLocks/>
          </p:cNvSpPr>
          <p:nvPr/>
        </p:nvSpPr>
        <p:spPr>
          <a:xfrm>
            <a:off x="418779" y="486771"/>
            <a:ext cx="7949133" cy="535206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Integration with FRIB’s Traveler Application</a:t>
            </a:r>
          </a:p>
        </p:txBody>
      </p:sp>
    </p:spTree>
    <p:extLst>
      <p:ext uri="{BB962C8B-B14F-4D97-AF65-F5344CB8AC3E}">
        <p14:creationId xmlns:p14="http://schemas.microsoft.com/office/powerpoint/2010/main" val="123654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5669FB-5F1D-094B-8B0D-3EBD040E0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1458375"/>
            <a:ext cx="8686800" cy="49202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18780" y="0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Features …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7E094E-D714-E246-92FC-2DD71E1D797F}"/>
              </a:ext>
            </a:extLst>
          </p:cNvPr>
          <p:cNvSpPr/>
          <p:nvPr/>
        </p:nvSpPr>
        <p:spPr>
          <a:xfrm>
            <a:off x="1828800" y="1958801"/>
            <a:ext cx="852928" cy="299678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E7CC81-2139-3342-A13E-AD1DD282A1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532" y="5860331"/>
            <a:ext cx="4920906" cy="653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CC0B99-0909-9744-8AC0-CACBEF940C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478" y="3517366"/>
            <a:ext cx="2177580" cy="290344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D3F8256-F4A7-B448-99D9-584FB8315592}"/>
              </a:ext>
            </a:extLst>
          </p:cNvPr>
          <p:cNvSpPr txBox="1">
            <a:spLocks/>
          </p:cNvSpPr>
          <p:nvPr/>
        </p:nvSpPr>
        <p:spPr>
          <a:xfrm>
            <a:off x="418780" y="486770"/>
            <a:ext cx="6888736" cy="950144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Coming Soon …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Machine Design Domain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A59DD5-DD80-1649-8E2A-8B475FBDE3C7}"/>
              </a:ext>
            </a:extLst>
          </p:cNvPr>
          <p:cNvSpPr txBox="1"/>
          <p:nvPr/>
        </p:nvSpPr>
        <p:spPr>
          <a:xfrm>
            <a:off x="5482760" y="359696"/>
            <a:ext cx="3649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i="1" dirty="0"/>
              <a:t>User interface will be very tricky … would like it to be graphical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i="1" dirty="0"/>
              <a:t>Capture an exhaustive Bill of Materials for the entire accelerator??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FD177C1-EE6B-C84E-B4EC-A200C623A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8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Features …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607386-B8C2-FE4E-8548-82A3BB1B17C7}"/>
              </a:ext>
            </a:extLst>
          </p:cNvPr>
          <p:cNvSpPr txBox="1">
            <a:spLocks/>
          </p:cNvSpPr>
          <p:nvPr/>
        </p:nvSpPr>
        <p:spPr>
          <a:xfrm>
            <a:off x="418780" y="486770"/>
            <a:ext cx="6888736" cy="558259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Coming Soon …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MAARC – </a:t>
            </a: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easurement and </a:t>
            </a: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nalysis </a:t>
            </a: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Arc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hive</a:t>
            </a:r>
          </a:p>
          <a:p>
            <a:pPr lvl="3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User Interface to “Data Management” entries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1A7D5-283F-A44C-8EFD-211DDA84C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80" y="1918635"/>
            <a:ext cx="8544645" cy="448815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27E094E-D714-E246-92FC-2DD71E1D797F}"/>
              </a:ext>
            </a:extLst>
          </p:cNvPr>
          <p:cNvSpPr/>
          <p:nvPr/>
        </p:nvSpPr>
        <p:spPr>
          <a:xfrm>
            <a:off x="2635624" y="2458024"/>
            <a:ext cx="576302" cy="231387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8A8ABB-0869-774E-9335-A70263AF0943}"/>
              </a:ext>
            </a:extLst>
          </p:cNvPr>
          <p:cNvSpPr txBox="1"/>
          <p:nvPr/>
        </p:nvSpPr>
        <p:spPr>
          <a:xfrm>
            <a:off x="3331151" y="2396252"/>
            <a:ext cx="5513048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uploaded via Data Management scripts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Captures user-defined meta-data for each item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Items can be associated with any other CDB item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use will be Magnet Measurement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E6150-6D40-0E42-AD78-C8428DBF9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415" y="4074198"/>
            <a:ext cx="3611863" cy="2648324"/>
          </a:xfrm>
          <a:prstGeom prst="rect">
            <a:avLst/>
          </a:prstGeom>
          <a:ln w="28575">
            <a:solidFill>
              <a:schemeClr val="tx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3A0D40-5325-094D-BD18-07EAB7C53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775" y="3794426"/>
            <a:ext cx="2844800" cy="2197100"/>
          </a:xfrm>
          <a:prstGeom prst="rect">
            <a:avLst/>
          </a:prstGeom>
          <a:ln w="28575"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218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50961E-EFA2-7943-BFBC-0DD435C48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01" y="548241"/>
            <a:ext cx="8255614" cy="619171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Features …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607386-B8C2-FE4E-8548-82A3BB1B17C7}"/>
              </a:ext>
            </a:extLst>
          </p:cNvPr>
          <p:cNvSpPr txBox="1">
            <a:spLocks/>
          </p:cNvSpPr>
          <p:nvPr/>
        </p:nvSpPr>
        <p:spPr>
          <a:xfrm>
            <a:off x="418780" y="486770"/>
            <a:ext cx="6888736" cy="950144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Coming Soon …</a:t>
            </a:r>
          </a:p>
          <a:p>
            <a:pPr lvl="1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Mobile Apps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57687E-695D-DF4A-9553-D4C7E4C49230}"/>
              </a:ext>
            </a:extLst>
          </p:cNvPr>
          <p:cNvSpPr/>
          <p:nvPr/>
        </p:nvSpPr>
        <p:spPr>
          <a:xfrm>
            <a:off x="633778" y="1360074"/>
            <a:ext cx="2985402" cy="691563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1D3B20F-1A00-0C45-98C3-4912FEED8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800" y="6593500"/>
            <a:ext cx="6824133" cy="215436"/>
          </a:xfrm>
        </p:spPr>
        <p:txBody>
          <a:bodyPr/>
          <a:lstStyle/>
          <a:p>
            <a:r>
              <a:rPr lang="en-US" dirty="0"/>
              <a:t>N. Arnold – EPICS Collaboration Meeting – June 2018</a:t>
            </a:r>
          </a:p>
        </p:txBody>
      </p:sp>
    </p:spTree>
    <p:extLst>
      <p:ext uri="{BB962C8B-B14F-4D97-AF65-F5344CB8AC3E}">
        <p14:creationId xmlns:p14="http://schemas.microsoft.com/office/powerpoint/2010/main" val="153573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29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199" y="1008673"/>
            <a:ext cx="8686801" cy="5114097"/>
          </a:xfrm>
        </p:spPr>
        <p:txBody>
          <a:bodyPr/>
          <a:lstStyle/>
          <a:p>
            <a:r>
              <a:rPr lang="en-US" dirty="0"/>
              <a:t>CDB</a:t>
            </a:r>
          </a:p>
          <a:p>
            <a:pPr lvl="1"/>
            <a:r>
              <a:rPr lang="en-US" dirty="0"/>
              <a:t>MySQL (DB)</a:t>
            </a:r>
          </a:p>
          <a:p>
            <a:pPr lvl="1"/>
            <a:r>
              <a:rPr lang="en-US" dirty="0"/>
              <a:t>Java / Glassfish (Web Portal)</a:t>
            </a:r>
          </a:p>
          <a:p>
            <a:pPr lvl="1"/>
            <a:r>
              <a:rPr lang="en-US" dirty="0" err="1"/>
              <a:t>PrimeFaces</a:t>
            </a:r>
            <a:r>
              <a:rPr lang="en-US" dirty="0"/>
              <a:t> (UI framework)</a:t>
            </a:r>
          </a:p>
          <a:p>
            <a:pPr lvl="1"/>
            <a:r>
              <a:rPr lang="en-US" dirty="0" err="1"/>
              <a:t>CherryPy</a:t>
            </a:r>
            <a:r>
              <a:rPr lang="en-US" dirty="0"/>
              <a:t> (Web services)</a:t>
            </a:r>
          </a:p>
          <a:p>
            <a:pPr lvl="1"/>
            <a:endParaRPr lang="en-US" dirty="0"/>
          </a:p>
          <a:p>
            <a:r>
              <a:rPr lang="en-US" dirty="0"/>
              <a:t>Future Needs …</a:t>
            </a:r>
          </a:p>
          <a:p>
            <a:pPr lvl="1"/>
            <a:r>
              <a:rPr lang="en-US" dirty="0"/>
              <a:t>Generate reports from data in eTravelers</a:t>
            </a:r>
          </a:p>
          <a:p>
            <a:pPr lvl="3"/>
            <a:r>
              <a:rPr lang="en-US" sz="2000" dirty="0"/>
              <a:t>e.g. “Display the width measurement for each bellows received”</a:t>
            </a:r>
          </a:p>
          <a:p>
            <a:pPr lvl="1"/>
            <a:r>
              <a:rPr lang="en-US" dirty="0"/>
              <a:t>Item Relationships </a:t>
            </a:r>
            <a:r>
              <a:rPr lang="en-US" sz="1400" dirty="0"/>
              <a:t>(like IRMIS 2.0, circa 2005)</a:t>
            </a:r>
          </a:p>
          <a:p>
            <a:pPr lvl="1"/>
            <a:r>
              <a:rPr lang="en-US" dirty="0"/>
              <a:t>Cable Management</a:t>
            </a:r>
          </a:p>
          <a:p>
            <a:pPr lvl="1"/>
            <a:r>
              <a:rPr lang="en-US" dirty="0"/>
              <a:t>Directory Service / Name Database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9E2042C-00BE-D544-844A-6F4DEE87B204}"/>
              </a:ext>
            </a:extLst>
          </p:cNvPr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Technologies</a:t>
            </a:r>
          </a:p>
        </p:txBody>
      </p:sp>
    </p:spTree>
    <p:extLst>
      <p:ext uri="{BB962C8B-B14F-4D97-AF65-F5344CB8AC3E}">
        <p14:creationId xmlns:p14="http://schemas.microsoft.com/office/powerpoint/2010/main" val="42355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8E747C-7E07-1D42-9080-348CBADDF6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3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4FE3935-988F-5D4A-9F2B-E7072338E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…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CB4643-7C16-9C4A-BA0A-9CACDCB37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N. Arnold – EPICS Collaboration Meeting – June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CC8E3-75D6-1D4C-ACAF-C1F2DE8D7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40" y="845523"/>
            <a:ext cx="8686799" cy="545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30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199" y="1008673"/>
            <a:ext cx="8686801" cy="5114097"/>
          </a:xfrm>
        </p:spPr>
        <p:txBody>
          <a:bodyPr/>
          <a:lstStyle/>
          <a:p>
            <a:r>
              <a:rPr lang="en-US" dirty="0"/>
              <a:t>Install … </a:t>
            </a:r>
            <a:r>
              <a:rPr lang="en-US" sz="1600" dirty="0"/>
              <a:t>(</a:t>
            </a:r>
            <a:r>
              <a:rPr lang="en-US" sz="1600" dirty="0" err="1"/>
              <a:t>djarosz@anl.gov</a:t>
            </a:r>
            <a:r>
              <a:rPr lang="en-US" sz="1600" dirty="0"/>
              <a:t>)</a:t>
            </a:r>
          </a:p>
          <a:p>
            <a:pPr>
              <a:spcAft>
                <a:spcPts val="0"/>
              </a:spcAft>
            </a:pPr>
            <a:r>
              <a:rPr lang="en-US" sz="1100" b="1" i="1" dirty="0"/>
              <a:t>Prerequisites command for red-hat is: </a:t>
            </a:r>
          </a:p>
          <a:p>
            <a:pPr>
              <a:spcAft>
                <a:spcPts val="0"/>
              </a:spcAft>
            </a:pPr>
            <a:r>
              <a:rPr lang="en-US" sz="1100" dirty="0"/>
              <a:t>yum install -y </a:t>
            </a:r>
            <a:r>
              <a:rPr lang="en-US" sz="1100" dirty="0" err="1"/>
              <a:t>gcc</a:t>
            </a:r>
            <a:r>
              <a:rPr lang="en-US" sz="1100" dirty="0"/>
              <a:t> </a:t>
            </a:r>
            <a:r>
              <a:rPr lang="en-US" sz="1100" dirty="0" err="1"/>
              <a:t>libgcc</a:t>
            </a:r>
            <a:r>
              <a:rPr lang="en-US" sz="1100" dirty="0"/>
              <a:t> expect </a:t>
            </a:r>
            <a:r>
              <a:rPr lang="en-US" sz="1100" dirty="0" err="1"/>
              <a:t>zlib-devel</a:t>
            </a:r>
            <a:r>
              <a:rPr lang="en-US" sz="1100" dirty="0"/>
              <a:t> </a:t>
            </a:r>
            <a:r>
              <a:rPr lang="en-US" sz="1100" dirty="0" err="1"/>
              <a:t>openssl-devel</a:t>
            </a:r>
            <a:r>
              <a:rPr lang="en-US" sz="1100" dirty="0"/>
              <a:t> </a:t>
            </a:r>
            <a:r>
              <a:rPr lang="en-US" sz="1100" dirty="0" err="1"/>
              <a:t>openldap-devel</a:t>
            </a:r>
            <a:r>
              <a:rPr lang="en-US" sz="1100" dirty="0"/>
              <a:t> </a:t>
            </a:r>
            <a:r>
              <a:rPr lang="en-US" sz="1100" dirty="0" err="1"/>
              <a:t>readline-devel</a:t>
            </a:r>
            <a:r>
              <a:rPr lang="en-US" sz="1100" dirty="0"/>
              <a:t> git make </a:t>
            </a:r>
            <a:r>
              <a:rPr lang="en-US" sz="1100" dirty="0" err="1"/>
              <a:t>cmake</a:t>
            </a:r>
            <a:r>
              <a:rPr lang="en-US" sz="1100" dirty="0"/>
              <a:t> </a:t>
            </a:r>
            <a:r>
              <a:rPr lang="en-US" sz="1100" dirty="0" err="1"/>
              <a:t>sed</a:t>
            </a:r>
            <a:r>
              <a:rPr lang="en-US" sz="1100" dirty="0"/>
              <a:t> gawk </a:t>
            </a:r>
            <a:r>
              <a:rPr lang="en-US" sz="1100" dirty="0" err="1"/>
              <a:t>autoconf</a:t>
            </a:r>
            <a:r>
              <a:rPr lang="en-US" sz="1100" dirty="0"/>
              <a:t> </a:t>
            </a:r>
            <a:r>
              <a:rPr lang="en-US" sz="1100" dirty="0" err="1"/>
              <a:t>automake</a:t>
            </a:r>
            <a:r>
              <a:rPr lang="en-US" sz="1100" dirty="0"/>
              <a:t> </a:t>
            </a:r>
            <a:r>
              <a:rPr lang="en-US" sz="1100" dirty="0" err="1"/>
              <a:t>wget</a:t>
            </a:r>
            <a:r>
              <a:rPr lang="en-US" sz="1100" dirty="0"/>
              <a:t> </a:t>
            </a:r>
            <a:r>
              <a:rPr lang="en-US" sz="1100" dirty="0" err="1"/>
              <a:t>mysql</a:t>
            </a:r>
            <a:r>
              <a:rPr lang="en-US" sz="1100" dirty="0"/>
              <a:t> </a:t>
            </a:r>
            <a:r>
              <a:rPr lang="en-US" sz="1100" dirty="0" err="1"/>
              <a:t>mysql</a:t>
            </a:r>
            <a:r>
              <a:rPr lang="en-US" sz="1100" dirty="0"/>
              <a:t>-libs </a:t>
            </a:r>
            <a:r>
              <a:rPr lang="en-US" sz="1100" dirty="0" err="1"/>
              <a:t>mysql</a:t>
            </a:r>
            <a:r>
              <a:rPr lang="en-US" sz="1100" dirty="0"/>
              <a:t>-server </a:t>
            </a:r>
            <a:r>
              <a:rPr lang="en-US" sz="1100" dirty="0" err="1"/>
              <a:t>mysql-devel</a:t>
            </a:r>
            <a:r>
              <a:rPr lang="en-US" sz="1100" dirty="0"/>
              <a:t> curl</a:t>
            </a:r>
          </a:p>
          <a:p>
            <a:pPr>
              <a:spcAft>
                <a:spcPts val="0"/>
              </a:spcAft>
            </a:pPr>
            <a:r>
              <a:rPr lang="en-US" sz="1100" dirty="0"/>
              <a:t> </a:t>
            </a:r>
          </a:p>
          <a:p>
            <a:pPr>
              <a:spcAft>
                <a:spcPts val="0"/>
              </a:spcAft>
            </a:pPr>
            <a:r>
              <a:rPr lang="en-US" sz="1100" b="1" i="1" dirty="0"/>
              <a:t>Prerequisites command for </a:t>
            </a:r>
            <a:r>
              <a:rPr lang="en-US" sz="1100" b="1" i="1" dirty="0" err="1"/>
              <a:t>debian</a:t>
            </a:r>
            <a:r>
              <a:rPr lang="en-US" sz="1100" b="1" i="1" dirty="0"/>
              <a:t> is: </a:t>
            </a:r>
          </a:p>
          <a:p>
            <a:pPr>
              <a:spcAft>
                <a:spcPts val="0"/>
              </a:spcAft>
            </a:pPr>
            <a:r>
              <a:rPr lang="en-US" sz="1100" dirty="0"/>
              <a:t>apt-get install </a:t>
            </a:r>
            <a:r>
              <a:rPr lang="en-US" sz="1100" dirty="0" err="1"/>
              <a:t>wget</a:t>
            </a:r>
            <a:r>
              <a:rPr lang="en-US" sz="1100" dirty="0"/>
              <a:t> </a:t>
            </a:r>
            <a:r>
              <a:rPr lang="en-US" sz="1100" dirty="0" err="1"/>
              <a:t>gcc</a:t>
            </a:r>
            <a:r>
              <a:rPr lang="en-US" sz="1100" dirty="0"/>
              <a:t> git make </a:t>
            </a:r>
            <a:r>
              <a:rPr lang="en-US" sz="1100" dirty="0" err="1"/>
              <a:t>cmake</a:t>
            </a:r>
            <a:r>
              <a:rPr lang="en-US" sz="1100" dirty="0"/>
              <a:t> build-essential </a:t>
            </a:r>
            <a:r>
              <a:rPr lang="en-US" sz="1100" dirty="0" err="1"/>
              <a:t>libcurses</a:t>
            </a:r>
            <a:r>
              <a:rPr lang="en-US" sz="1100" dirty="0"/>
              <a:t>-</a:t>
            </a:r>
            <a:r>
              <a:rPr lang="en-US" sz="1100" dirty="0" err="1"/>
              <a:t>ocaml</a:t>
            </a:r>
            <a:r>
              <a:rPr lang="en-US" sz="1100" dirty="0"/>
              <a:t>-dev curl expect </a:t>
            </a:r>
            <a:r>
              <a:rPr lang="en-US" sz="1100" dirty="0" err="1"/>
              <a:t>mysql</a:t>
            </a:r>
            <a:r>
              <a:rPr lang="en-US" sz="1100" dirty="0"/>
              <a:t>-server </a:t>
            </a:r>
            <a:r>
              <a:rPr lang="en-US" sz="1100" dirty="0" err="1"/>
              <a:t>libmysqlclient</a:t>
            </a:r>
            <a:r>
              <a:rPr lang="en-US" sz="1100" dirty="0"/>
              <a:t>-dev </a:t>
            </a:r>
            <a:r>
              <a:rPr lang="en-US" sz="1100" dirty="0" err="1"/>
              <a:t>openssl</a:t>
            </a:r>
            <a:r>
              <a:rPr lang="en-US" sz="1100" dirty="0"/>
              <a:t> </a:t>
            </a:r>
            <a:r>
              <a:rPr lang="en-US" sz="1100" dirty="0" err="1"/>
              <a:t>libssl</a:t>
            </a:r>
            <a:r>
              <a:rPr lang="en-US" sz="1100" dirty="0"/>
              <a:t>-dev libldap2-dev libsasl2-dev </a:t>
            </a:r>
            <a:r>
              <a:rPr lang="en-US" sz="1100" dirty="0" err="1"/>
              <a:t>sed</a:t>
            </a:r>
            <a:r>
              <a:rPr lang="en-US" sz="1100" dirty="0"/>
              <a:t> gawk</a:t>
            </a:r>
          </a:p>
          <a:p>
            <a:pPr>
              <a:spcAft>
                <a:spcPts val="0"/>
              </a:spcAft>
            </a:pPr>
            <a:endParaRPr lang="en-US" sz="1100" dirty="0"/>
          </a:p>
          <a:p>
            <a:pPr>
              <a:spcAft>
                <a:spcPts val="0"/>
              </a:spcAft>
            </a:pPr>
            <a:r>
              <a:rPr lang="en-US" sz="1100" b="1" dirty="0"/>
              <a:t>Deployment Process: </a:t>
            </a:r>
          </a:p>
          <a:p>
            <a:pPr>
              <a:spcAft>
                <a:spcPts val="0"/>
              </a:spcAft>
            </a:pPr>
            <a:r>
              <a:rPr lang="en-US" sz="1100" i="1" dirty="0"/>
              <a:t>--- Create a directory for installation and cd into it</a:t>
            </a:r>
          </a:p>
          <a:p>
            <a:pPr>
              <a:spcAft>
                <a:spcPts val="0"/>
              </a:spcAft>
            </a:pPr>
            <a:r>
              <a:rPr lang="en-US" sz="1100" dirty="0" err="1"/>
              <a:t>mkdir</a:t>
            </a:r>
            <a:r>
              <a:rPr lang="en-US" sz="1100" dirty="0"/>
              <a:t> install </a:t>
            </a:r>
          </a:p>
          <a:p>
            <a:pPr>
              <a:spcAft>
                <a:spcPts val="0"/>
              </a:spcAft>
            </a:pPr>
            <a:r>
              <a:rPr lang="en-US" sz="1100" dirty="0"/>
              <a:t>cd install</a:t>
            </a:r>
          </a:p>
          <a:p>
            <a:pPr>
              <a:spcAft>
                <a:spcPts val="0"/>
              </a:spcAft>
            </a:pPr>
            <a:r>
              <a:rPr lang="en-US" sz="1100" i="1" dirty="0"/>
              <a:t>--- Get the repository from </a:t>
            </a:r>
            <a:r>
              <a:rPr lang="en-US" sz="1100" i="1" dirty="0" err="1"/>
              <a:t>github</a:t>
            </a:r>
            <a:r>
              <a:rPr lang="en-US" sz="1100" i="1" dirty="0"/>
              <a:t> [ </a:t>
            </a:r>
            <a:r>
              <a:rPr lang="en-US" sz="1100" i="1" dirty="0">
                <a:hlinkClick r:id="rId2"/>
              </a:rPr>
              <a:t>https://github.com/AdvancedPhotonSource/ComponentDB</a:t>
            </a:r>
            <a:r>
              <a:rPr lang="en-US" sz="1100" i="1" dirty="0"/>
              <a:t> ] </a:t>
            </a:r>
          </a:p>
          <a:p>
            <a:pPr>
              <a:spcAft>
                <a:spcPts val="0"/>
              </a:spcAft>
            </a:pPr>
            <a:r>
              <a:rPr lang="en-US" sz="1100" i="1" dirty="0"/>
              <a:t>--- NOTE: we also have releases on the page for more stable code)  </a:t>
            </a:r>
          </a:p>
          <a:p>
            <a:pPr>
              <a:spcAft>
                <a:spcPts val="0"/>
              </a:spcAft>
            </a:pPr>
            <a:r>
              <a:rPr lang="en-US" sz="1100" dirty="0"/>
              <a:t>git clone https://</a:t>
            </a:r>
            <a:r>
              <a:rPr lang="en-US" sz="1100" dirty="0" err="1"/>
              <a:t>github.com</a:t>
            </a:r>
            <a:r>
              <a:rPr lang="en-US" sz="1100" dirty="0"/>
              <a:t>/</a:t>
            </a:r>
            <a:r>
              <a:rPr lang="en-US" sz="1100" dirty="0" err="1"/>
              <a:t>AdvancedPhotonSource</a:t>
            </a:r>
            <a:r>
              <a:rPr lang="en-US" sz="1100" dirty="0"/>
              <a:t>/</a:t>
            </a:r>
            <a:r>
              <a:rPr lang="en-US" sz="1100" dirty="0" err="1"/>
              <a:t>ComponentDB.git</a:t>
            </a:r>
            <a:endParaRPr lang="en-US" sz="1100" dirty="0"/>
          </a:p>
          <a:p>
            <a:pPr>
              <a:spcAft>
                <a:spcPts val="0"/>
              </a:spcAft>
            </a:pPr>
            <a:r>
              <a:rPr lang="en-US" sz="1100" dirty="0"/>
              <a:t>cd </a:t>
            </a:r>
            <a:r>
              <a:rPr lang="en-US" sz="1100" dirty="0" err="1"/>
              <a:t>ComponentDB</a:t>
            </a:r>
            <a:endParaRPr lang="en-US" sz="1100" dirty="0"/>
          </a:p>
          <a:p>
            <a:pPr>
              <a:spcAft>
                <a:spcPts val="0"/>
              </a:spcAft>
            </a:pPr>
            <a:r>
              <a:rPr lang="en-US" sz="1100" i="1" dirty="0"/>
              <a:t>--- Get additional support installed within the </a:t>
            </a:r>
            <a:r>
              <a:rPr lang="en-US" sz="1100" i="1" dirty="0" err="1"/>
              <a:t>cdb</a:t>
            </a:r>
            <a:r>
              <a:rPr lang="en-US" sz="1100" i="1" dirty="0"/>
              <a:t> install directory</a:t>
            </a:r>
          </a:p>
          <a:p>
            <a:pPr>
              <a:spcAft>
                <a:spcPts val="0"/>
              </a:spcAft>
            </a:pPr>
            <a:r>
              <a:rPr lang="en-US" sz="1100" dirty="0"/>
              <a:t>make support</a:t>
            </a:r>
          </a:p>
          <a:p>
            <a:pPr>
              <a:spcAft>
                <a:spcPts val="0"/>
              </a:spcAft>
            </a:pPr>
            <a:r>
              <a:rPr lang="en-US" sz="1100" dirty="0"/>
              <a:t>source </a:t>
            </a:r>
            <a:r>
              <a:rPr lang="en-US" sz="1100" dirty="0" err="1"/>
              <a:t>setup.sh</a:t>
            </a:r>
            <a:r>
              <a:rPr lang="en-US" sz="1100" dirty="0"/>
              <a:t> #load </a:t>
            </a:r>
            <a:r>
              <a:rPr lang="en-US" sz="1100" dirty="0" err="1"/>
              <a:t>env</a:t>
            </a:r>
            <a:r>
              <a:rPr lang="en-US" sz="1100" dirty="0"/>
              <a:t> with new support </a:t>
            </a:r>
          </a:p>
          <a:p>
            <a:pPr>
              <a:spcAft>
                <a:spcPts val="0"/>
              </a:spcAft>
            </a:pPr>
            <a:r>
              <a:rPr lang="en-US" sz="1100" i="1" dirty="0"/>
              <a:t>--- Follow on screen instructions to generate required configurations for the application </a:t>
            </a:r>
          </a:p>
          <a:p>
            <a:pPr>
              <a:spcAft>
                <a:spcPts val="0"/>
              </a:spcAft>
            </a:pPr>
            <a:r>
              <a:rPr lang="en-US" sz="1100" dirty="0"/>
              <a:t>make configuration </a:t>
            </a:r>
          </a:p>
          <a:p>
            <a:pPr>
              <a:spcAft>
                <a:spcPts val="0"/>
              </a:spcAft>
            </a:pPr>
            <a:r>
              <a:rPr lang="en-US" sz="1100" i="1" dirty="0"/>
              <a:t>--- Add necessary data to </a:t>
            </a:r>
            <a:r>
              <a:rPr lang="en-US" sz="1100" i="1" dirty="0" err="1"/>
              <a:t>mysql</a:t>
            </a:r>
            <a:r>
              <a:rPr lang="en-US" sz="1100" i="1" dirty="0"/>
              <a:t> database</a:t>
            </a:r>
          </a:p>
          <a:p>
            <a:pPr>
              <a:spcAft>
                <a:spcPts val="0"/>
              </a:spcAft>
            </a:pPr>
            <a:r>
              <a:rPr lang="en-US" sz="1100" dirty="0"/>
              <a:t>make clean-</a:t>
            </a:r>
            <a:r>
              <a:rPr lang="en-US" sz="1100" dirty="0" err="1"/>
              <a:t>db</a:t>
            </a:r>
            <a:endParaRPr lang="en-US" sz="1100" dirty="0"/>
          </a:p>
          <a:p>
            <a:pPr>
              <a:spcAft>
                <a:spcPts val="0"/>
              </a:spcAft>
            </a:pPr>
            <a:r>
              <a:rPr lang="en-US" sz="1100" i="1" dirty="0"/>
              <a:t>--- Apply configuration and configure connections to </a:t>
            </a:r>
            <a:r>
              <a:rPr lang="en-US" sz="1100" i="1" dirty="0" err="1"/>
              <a:t>db</a:t>
            </a:r>
            <a:r>
              <a:rPr lang="en-US" sz="1100" i="1" dirty="0"/>
              <a:t> for glassfish </a:t>
            </a:r>
          </a:p>
          <a:p>
            <a:pPr>
              <a:spcAft>
                <a:spcPts val="0"/>
              </a:spcAft>
            </a:pPr>
            <a:r>
              <a:rPr lang="en-US" sz="1100" dirty="0"/>
              <a:t>make configure-web-portal</a:t>
            </a:r>
          </a:p>
          <a:p>
            <a:pPr>
              <a:spcAft>
                <a:spcPts val="0"/>
              </a:spcAft>
            </a:pPr>
            <a:r>
              <a:rPr lang="en-US" sz="1100" i="1" dirty="0"/>
              <a:t>--- finally deploy the portal </a:t>
            </a:r>
          </a:p>
          <a:p>
            <a:pPr>
              <a:spcAft>
                <a:spcPts val="0"/>
              </a:spcAft>
            </a:pPr>
            <a:r>
              <a:rPr lang="en-US" sz="1100" dirty="0"/>
              <a:t>make deploy-web-portal	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9E2042C-00BE-D544-844A-6F4DEE87B204}"/>
              </a:ext>
            </a:extLst>
          </p:cNvPr>
          <p:cNvSpPr txBox="1">
            <a:spLocks/>
          </p:cNvSpPr>
          <p:nvPr/>
        </p:nvSpPr>
        <p:spPr bwMode="auto">
          <a:xfrm>
            <a:off x="457200" y="6137"/>
            <a:ext cx="8228013" cy="4918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0 </a:t>
            </a:r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  <a:sym typeface="Wingdings" pitchFamily="2" charset="2"/>
              </a:rPr>
              <a:t></a:t>
            </a:r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 CDB in 4:59 </a:t>
            </a:r>
            <a:r>
              <a:rPr lang="en-US" sz="1200" dirty="0">
                <a:latin typeface="Trebuchet MS" charset="0"/>
                <a:ea typeface="ＭＳ Ｐゴシック" charset="0"/>
                <a:cs typeface="ＭＳ Ｐゴシック" charset="0"/>
              </a:rPr>
              <a:t>(our aspiration)</a:t>
            </a:r>
          </a:p>
        </p:txBody>
      </p:sp>
    </p:spTree>
    <p:extLst>
      <p:ext uri="{BB962C8B-B14F-4D97-AF65-F5344CB8AC3E}">
        <p14:creationId xmlns:p14="http://schemas.microsoft.com/office/powerpoint/2010/main" val="113518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FDC65-4461-7146-B454-0042D11CBCD1}"/>
              </a:ext>
            </a:extLst>
          </p:cNvPr>
          <p:cNvSpPr/>
          <p:nvPr/>
        </p:nvSpPr>
        <p:spPr>
          <a:xfrm>
            <a:off x="251460" y="1462365"/>
            <a:ext cx="8892540" cy="49736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56405" y="6137"/>
            <a:ext cx="8228013" cy="50440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Component Database (CDB)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D2A92-7533-E644-8BCF-DB30B5BDE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510541"/>
            <a:ext cx="8892540" cy="987276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86EFE84-5573-0F4C-B55A-D8E763627A36}"/>
              </a:ext>
            </a:extLst>
          </p:cNvPr>
          <p:cNvSpPr txBox="1">
            <a:spLocks/>
          </p:cNvSpPr>
          <p:nvPr/>
        </p:nvSpPr>
        <p:spPr>
          <a:xfrm>
            <a:off x="418674" y="1558604"/>
            <a:ext cx="8725326" cy="4866272"/>
          </a:xfrm>
          <a:prstGeom prst="rect">
            <a:avLst/>
          </a:prstGeom>
          <a:noFill/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b="1" u="sng" dirty="0">
                <a:solidFill>
                  <a:srgbClr val="303030"/>
                </a:solidFill>
              </a:rPr>
              <a:t>Assists staff</a:t>
            </a:r>
            <a:r>
              <a:rPr lang="en-US" dirty="0">
                <a:solidFill>
                  <a:srgbClr val="303030"/>
                </a:solidFill>
              </a:rPr>
              <a:t> in tracking components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Provides a mechanism to associate drawings, documents, specifications, requisitions, </a:t>
            </a:r>
            <a:r>
              <a:rPr lang="is-IS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 to a component</a:t>
            </a:r>
            <a:endParaRPr lang="en-GB" dirty="0">
              <a:solidFill>
                <a:schemeClr val="tx1"/>
              </a:solidFill>
            </a:endParaRP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Define additional properties that a set of components have in common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Allows for identifying and tracking inventory items (where installed, repair record, periodic maintenance, </a:t>
            </a:r>
            <a:r>
              <a:rPr lang="is-IS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…)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Captures installed components (type / instance / location) </a:t>
            </a:r>
            <a:endParaRPr lang="en-GB" dirty="0">
              <a:solidFill>
                <a:schemeClr val="tx1"/>
              </a:solidFill>
            </a:endParaRPr>
          </a:p>
          <a:p>
            <a:pPr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GB" b="1" u="wavyHeavy" dirty="0">
                <a:solidFill>
                  <a:schemeClr val="tx1"/>
                </a:solidFill>
              </a:rPr>
              <a:t>Allows</a:t>
            </a:r>
            <a:r>
              <a:rPr lang="en-GB" b="1" u="sng" dirty="0">
                <a:solidFill>
                  <a:schemeClr val="tx1"/>
                </a:solidFill>
              </a:rPr>
              <a:t> for “Project-wide” processes</a:t>
            </a:r>
            <a:r>
              <a:rPr lang="en-GB" dirty="0">
                <a:solidFill>
                  <a:schemeClr val="tx1"/>
                </a:solidFill>
              </a:rPr>
              <a:t> to be applied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GB" dirty="0">
                <a:solidFill>
                  <a:schemeClr val="tx1"/>
                </a:solidFill>
              </a:rPr>
              <a:t>Common naming conventions (good luck)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GB" dirty="0">
                <a:solidFill>
                  <a:schemeClr val="tx1"/>
                </a:solidFill>
              </a:rPr>
              <a:t>QA Properties and work flow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GB" dirty="0">
                <a:solidFill>
                  <a:schemeClr val="tx1"/>
                </a:solidFill>
              </a:rPr>
              <a:t>Organizing of eTravelers</a:t>
            </a:r>
          </a:p>
          <a:p>
            <a:pPr fontAlgn="auto"/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4923560-6BA9-B447-9AD6-15FFB6E30248}"/>
              </a:ext>
            </a:extLst>
          </p:cNvPr>
          <p:cNvSpPr txBox="1">
            <a:spLocks/>
          </p:cNvSpPr>
          <p:nvPr/>
        </p:nvSpPr>
        <p:spPr bwMode="auto">
          <a:xfrm>
            <a:off x="418675" y="957962"/>
            <a:ext cx="8393062" cy="50440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What Does It Do 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E897D-AFD1-854B-A101-EC9A6EDB1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7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FDC65-4461-7146-B454-0042D11CBCD1}"/>
              </a:ext>
            </a:extLst>
          </p:cNvPr>
          <p:cNvSpPr/>
          <p:nvPr/>
        </p:nvSpPr>
        <p:spPr>
          <a:xfrm>
            <a:off x="251460" y="1462365"/>
            <a:ext cx="8892540" cy="49736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56405" y="6137"/>
            <a:ext cx="8228013" cy="50440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Component Database (CDB)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D2A92-7533-E644-8BCF-DB30B5BDE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510541"/>
            <a:ext cx="8892540" cy="98727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E4923560-6BA9-B447-9AD6-15FFB6E30248}"/>
              </a:ext>
            </a:extLst>
          </p:cNvPr>
          <p:cNvSpPr txBox="1">
            <a:spLocks/>
          </p:cNvSpPr>
          <p:nvPr/>
        </p:nvSpPr>
        <p:spPr bwMode="auto">
          <a:xfrm>
            <a:off x="418675" y="957962"/>
            <a:ext cx="8393062" cy="50440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Vocabulary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31C2EAD-5134-3947-975F-7FF651600B96}"/>
              </a:ext>
            </a:extLst>
          </p:cNvPr>
          <p:cNvSpPr txBox="1">
            <a:spLocks/>
          </p:cNvSpPr>
          <p:nvPr/>
        </p:nvSpPr>
        <p:spPr>
          <a:xfrm>
            <a:off x="418674" y="1625968"/>
            <a:ext cx="8372901" cy="4866272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rgbClr val="303030"/>
                </a:solidFill>
              </a:rPr>
              <a:t>What is a ”component”?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rgbClr val="303030"/>
                </a:solidFill>
              </a:rPr>
              <a:t>Something you design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rgbClr val="303030"/>
                </a:solidFill>
              </a:rPr>
              <a:t>Something you buy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rgbClr val="303030"/>
                </a:solidFill>
              </a:rPr>
              <a:t>Something you build/assemble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rgbClr val="303030"/>
                </a:solidFill>
              </a:rPr>
              <a:t>Something you refer to … even if it doesn’t exist</a:t>
            </a:r>
          </a:p>
          <a:p>
            <a:pPr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endParaRPr lang="en-US" sz="1200" dirty="0">
              <a:solidFill>
                <a:srgbClr val="303030"/>
              </a:solidFill>
            </a:endParaRPr>
          </a:p>
          <a:p>
            <a:pPr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rgbClr val="303030"/>
                </a:solidFill>
              </a:rPr>
              <a:t>What do you call it?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rgbClr val="303030"/>
                </a:solidFill>
              </a:rPr>
              <a:t>Part / assembly / widget / …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rgbClr val="303030"/>
                </a:solidFill>
              </a:rPr>
              <a:t>Component / component-type / component instance / …</a:t>
            </a:r>
          </a:p>
          <a:p>
            <a:pPr lvl="1" fontAlgn="auto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lang="en-US" dirty="0">
                <a:solidFill>
                  <a:srgbClr val="303030"/>
                </a:solidFill>
              </a:rPr>
              <a:t>Configuration item / lattice element / accelerator component / …</a:t>
            </a:r>
          </a:p>
          <a:p>
            <a:pPr fontAlgn="auto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3AAF03-C6A6-AD40-B636-A193ECE51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88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FDC65-4461-7146-B454-0042D11CBCD1}"/>
              </a:ext>
            </a:extLst>
          </p:cNvPr>
          <p:cNvSpPr/>
          <p:nvPr/>
        </p:nvSpPr>
        <p:spPr>
          <a:xfrm>
            <a:off x="251460" y="1462365"/>
            <a:ext cx="8892540" cy="49736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56405" y="6137"/>
            <a:ext cx="8228013" cy="50440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Component Database (CDB)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D2A92-7533-E644-8BCF-DB30B5BDE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510541"/>
            <a:ext cx="8892540" cy="98727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E4923560-6BA9-B447-9AD6-15FFB6E30248}"/>
              </a:ext>
            </a:extLst>
          </p:cNvPr>
          <p:cNvSpPr txBox="1">
            <a:spLocks/>
          </p:cNvSpPr>
          <p:nvPr/>
        </p:nvSpPr>
        <p:spPr bwMode="auto">
          <a:xfrm>
            <a:off x="418675" y="957962"/>
            <a:ext cx="8393062" cy="50440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586EF-6D5A-4546-99A9-4B4F6C1D7B31}"/>
              </a:ext>
            </a:extLst>
          </p:cNvPr>
          <p:cNvSpPr txBox="1"/>
          <p:nvPr/>
        </p:nvSpPr>
        <p:spPr>
          <a:xfrm>
            <a:off x="245445" y="1507561"/>
            <a:ext cx="261043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Catalog 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(each unique 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type of component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 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component design or COTS item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properties/drawings/specification/</a:t>
            </a:r>
            <a:r>
              <a:rPr lang="is-I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..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B25A53-E5D9-BD46-A3B1-BBDDD4111F68}"/>
              </a:ext>
            </a:extLst>
          </p:cNvPr>
          <p:cNvSpPr txBox="1"/>
          <p:nvPr/>
        </p:nvSpPr>
        <p:spPr>
          <a:xfrm>
            <a:off x="2770195" y="1507561"/>
            <a:ext cx="373667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Inventory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(each unique 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instance of component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procured or fabricated) + properties/serial #/QR code/travelers/pictures/</a:t>
            </a:r>
            <a:r>
              <a:rPr lang="is-I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612F06-29FB-B648-9878-33EA8D1295E5}"/>
              </a:ext>
            </a:extLst>
          </p:cNvPr>
          <p:cNvSpPr txBox="1"/>
          <p:nvPr/>
        </p:nvSpPr>
        <p:spPr>
          <a:xfrm>
            <a:off x="6495433" y="1507561"/>
            <a:ext cx="249775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Machine Designs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(A group of catalog components to perform a particular function + inventory items to build it +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Properties/pictures/locations/</a:t>
            </a:r>
            <a:r>
              <a:rPr lang="is-I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pic>
        <p:nvPicPr>
          <p:cNvPr id="12" name="Picture 2" descr="ttps://cdb.aps.anl.gov/cdb/propertyValue/images/image.3676942313801822123.jpg.original">
            <a:extLst>
              <a:ext uri="{FF2B5EF4-FFF2-40B4-BE49-F238E27FC236}">
                <a16:creationId xmlns:a16="http://schemas.microsoft.com/office/drawing/2014/main" id="{D012D5F0-9F6E-F144-8FEE-E625D58DE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7519" y="2829019"/>
            <a:ext cx="2269512" cy="122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E0B66C-93C4-144E-A2D7-095F76AC5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47" y="2336245"/>
            <a:ext cx="2026124" cy="2151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0009FD-F24F-6442-BE5B-01CD353CF2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145" y="4144432"/>
            <a:ext cx="1631599" cy="21754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BF99CC-17F6-6348-90EF-5758D56AF1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447" y="2881155"/>
            <a:ext cx="3189816" cy="3189816"/>
          </a:xfrm>
          <a:prstGeom prst="rect">
            <a:avLst/>
          </a:prstGeom>
        </p:spPr>
      </p:pic>
      <p:pic>
        <p:nvPicPr>
          <p:cNvPr id="14" name="Picture 4" descr="ttp://voceanship.com/wp-content/uploads/2016/01/LA7.jpg">
            <a:extLst>
              <a:ext uri="{FF2B5EF4-FFF2-40B4-BE49-F238E27FC236}">
                <a16:creationId xmlns:a16="http://schemas.microsoft.com/office/drawing/2014/main" id="{652DDBA6-4D27-ED45-AA7E-E775E19BC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7243" y="2526103"/>
            <a:ext cx="3042575" cy="161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97FBF8-1EB9-D24E-AECD-7FE3A7182C0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34" y="4311086"/>
            <a:ext cx="2624264" cy="150895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91C3F-B7F6-4746-B7A3-53257CC9C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5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FDC65-4461-7146-B454-0042D11CBCD1}"/>
              </a:ext>
            </a:extLst>
          </p:cNvPr>
          <p:cNvSpPr/>
          <p:nvPr/>
        </p:nvSpPr>
        <p:spPr>
          <a:xfrm>
            <a:off x="268915" y="1462366"/>
            <a:ext cx="8892540" cy="49736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56405" y="6137"/>
            <a:ext cx="8228013" cy="50440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Component Database (CDB)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D2A92-7533-E644-8BCF-DB30B5BDE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510541"/>
            <a:ext cx="8892540" cy="98727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E4923560-6BA9-B447-9AD6-15FFB6E30248}"/>
              </a:ext>
            </a:extLst>
          </p:cNvPr>
          <p:cNvSpPr txBox="1">
            <a:spLocks/>
          </p:cNvSpPr>
          <p:nvPr/>
        </p:nvSpPr>
        <p:spPr bwMode="auto">
          <a:xfrm>
            <a:off x="418675" y="957962"/>
            <a:ext cx="8393062" cy="50440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586EF-6D5A-4546-99A9-4B4F6C1D7B31}"/>
              </a:ext>
            </a:extLst>
          </p:cNvPr>
          <p:cNvSpPr txBox="1"/>
          <p:nvPr/>
        </p:nvSpPr>
        <p:spPr>
          <a:xfrm>
            <a:off x="245445" y="1538297"/>
            <a:ext cx="2610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Catalog Item 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DMM Quadrupole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612F06-29FB-B648-9878-33EA8D1295E5}"/>
              </a:ext>
            </a:extLst>
          </p:cNvPr>
          <p:cNvSpPr txBox="1"/>
          <p:nvPr/>
        </p:nvSpPr>
        <p:spPr>
          <a:xfrm>
            <a:off x="6186663" y="1538297"/>
            <a:ext cx="2497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Machine Design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CDB9A3-7423-E047-9F43-828C21CE3C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15" y="2114901"/>
            <a:ext cx="3845550" cy="19508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6D8845-7CB2-884F-B5F2-C879CCC2B685}"/>
              </a:ext>
            </a:extLst>
          </p:cNvPr>
          <p:cNvSpPr txBox="1"/>
          <p:nvPr/>
        </p:nvSpPr>
        <p:spPr>
          <a:xfrm>
            <a:off x="268915" y="4951098"/>
            <a:ext cx="27278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chemeClr val="tx1"/>
                </a:solidFill>
              </a:rPr>
              <a:t>Inventory Items</a:t>
            </a:r>
            <a:r>
              <a:rPr lang="en-US" sz="14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Specific units of “DMM Quadrupole” can be tracked for inspection, testing, where installed, maintenance log, etc.  </a:t>
            </a:r>
            <a:endParaRPr lang="is-IS" sz="1400" dirty="0">
              <a:solidFill>
                <a:schemeClr val="tx1"/>
              </a:solidFill>
            </a:endParaRPr>
          </a:p>
        </p:txBody>
      </p:sp>
      <p:pic>
        <p:nvPicPr>
          <p:cNvPr id="20" name="Picture 4" descr="ttps://cdb.aps.anl.gov/cdb/propertyValue/images/image.5648472353808412623.jpg.original">
            <a:extLst>
              <a:ext uri="{FF2B5EF4-FFF2-40B4-BE49-F238E27FC236}">
                <a16:creationId xmlns:a16="http://schemas.microsoft.com/office/drawing/2014/main" id="{C1B8EFC8-9C6F-0D40-8E05-7B60EE3F2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1130" y="4585817"/>
            <a:ext cx="1104616" cy="76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ttps://cdb.aps.anl.gov/cdb/propertyValue/images/image.5648472353808412623.jpg.original">
            <a:extLst>
              <a:ext uri="{FF2B5EF4-FFF2-40B4-BE49-F238E27FC236}">
                <a16:creationId xmlns:a16="http://schemas.microsoft.com/office/drawing/2014/main" id="{1C76B821-D63C-FA45-8ADA-778A1568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438" y="5159720"/>
            <a:ext cx="1104616" cy="76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ttps://cdb.aps.anl.gov/cdb/propertyValue/images/image.5648472353808412623.jpg.original">
            <a:extLst>
              <a:ext uri="{FF2B5EF4-FFF2-40B4-BE49-F238E27FC236}">
                <a16:creationId xmlns:a16="http://schemas.microsoft.com/office/drawing/2014/main" id="{1CE1DE4B-AC64-584D-B799-33BED8A3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893" y="5595549"/>
            <a:ext cx="1104616" cy="76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FD6B2EE-04A9-A74F-94F7-6477524241A1}"/>
              </a:ext>
            </a:extLst>
          </p:cNvPr>
          <p:cNvSpPr txBox="1"/>
          <p:nvPr/>
        </p:nvSpPr>
        <p:spPr>
          <a:xfrm>
            <a:off x="3400527" y="4669761"/>
            <a:ext cx="1614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>
                <a:solidFill>
                  <a:schemeClr val="tx1"/>
                </a:solidFill>
              </a:rPr>
              <a:t>Q1 Production - </a:t>
            </a:r>
            <a:r>
              <a:rPr lang="en-US" sz="1000" i="1" dirty="0">
                <a:solidFill>
                  <a:schemeClr val="tx1"/>
                </a:solidFill>
              </a:rPr>
              <a:t>[Unit: 1]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E03EEC-5BA6-6D4A-96DE-D09F8A4A3450}"/>
              </a:ext>
            </a:extLst>
          </p:cNvPr>
          <p:cNvSpPr txBox="1"/>
          <p:nvPr/>
        </p:nvSpPr>
        <p:spPr>
          <a:xfrm>
            <a:off x="3961462" y="5206715"/>
            <a:ext cx="15821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tx1"/>
                </a:solidFill>
              </a:rPr>
              <a:t>Q1 Production - [Unit: 2]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E0FC43-9B6D-5046-9ACB-0AD418CEBA91}"/>
              </a:ext>
            </a:extLst>
          </p:cNvPr>
          <p:cNvSpPr txBox="1"/>
          <p:nvPr/>
        </p:nvSpPr>
        <p:spPr>
          <a:xfrm>
            <a:off x="4503345" y="5661212"/>
            <a:ext cx="15729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tx1"/>
                </a:solidFill>
              </a:rPr>
              <a:t>Q1 Production - [Unit: 3]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6" name="Picture 2" descr="ttps://cdb.aps.anl.gov/cdb/propertyValue/images/image.3676942313801822123.jpg.original">
            <a:extLst>
              <a:ext uri="{FF2B5EF4-FFF2-40B4-BE49-F238E27FC236}">
                <a16:creationId xmlns:a16="http://schemas.microsoft.com/office/drawing/2014/main" id="{939C8D6A-2F08-FD4F-8E63-9D3E047BC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2683" y="2042338"/>
            <a:ext cx="3441317" cy="186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8AFBA5-1320-5943-8203-FAD9D3B5AD4B}"/>
              </a:ext>
            </a:extLst>
          </p:cNvPr>
          <p:cNvSpPr txBox="1"/>
          <p:nvPr/>
        </p:nvSpPr>
        <p:spPr>
          <a:xfrm>
            <a:off x="5922463" y="2098925"/>
            <a:ext cx="815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 b="1" dirty="0">
                <a:solidFill>
                  <a:schemeClr val="tx1"/>
                </a:solidFill>
              </a:rPr>
              <a:t>S27A:Q1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D69D5A-48A2-4A41-BF31-E95073E1F425}"/>
              </a:ext>
            </a:extLst>
          </p:cNvPr>
          <p:cNvSpPr txBox="1"/>
          <p:nvPr/>
        </p:nvSpPr>
        <p:spPr>
          <a:xfrm>
            <a:off x="5757065" y="3889364"/>
            <a:ext cx="33331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Machine Design Item is a place holder or ”address”. It has </a:t>
            </a:r>
            <a:r>
              <a:rPr lang="is-IS" sz="1400" b="1" dirty="0">
                <a:solidFill>
                  <a:schemeClr val="tx1"/>
                </a:solidFill>
              </a:rPr>
              <a:t>…</a:t>
            </a:r>
          </a:p>
          <a:p>
            <a:pPr marL="228600" indent="-228600">
              <a:buFont typeface="Arial" charset="0"/>
              <a:buChar char="•"/>
            </a:pPr>
            <a:r>
              <a:rPr lang="is-IS" sz="1400" dirty="0">
                <a:solidFill>
                  <a:schemeClr val="tx1"/>
                </a:solidFill>
              </a:rPr>
              <a:t>A reference to a Catalog Item</a:t>
            </a:r>
          </a:p>
          <a:p>
            <a:pPr marL="228600" indent="-228600">
              <a:buFont typeface="Arial" charset="0"/>
              <a:buChar char="•"/>
            </a:pPr>
            <a:r>
              <a:rPr lang="is-IS" sz="1400" dirty="0">
                <a:solidFill>
                  <a:schemeClr val="tx1"/>
                </a:solidFill>
              </a:rPr>
              <a:t>A reference to an Inventory Item</a:t>
            </a:r>
          </a:p>
          <a:p>
            <a:pPr marL="228600" indent="-228600">
              <a:buFont typeface="Arial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It’s own properties, history, etc.</a:t>
            </a:r>
            <a:endParaRPr lang="is-IS" sz="1400" dirty="0">
              <a:solidFill>
                <a:schemeClr val="tx1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D2B7365-21B6-0C43-80D9-8E1155C0B5CB}"/>
              </a:ext>
            </a:extLst>
          </p:cNvPr>
          <p:cNvSpPr txBox="1">
            <a:spLocks/>
          </p:cNvSpPr>
          <p:nvPr/>
        </p:nvSpPr>
        <p:spPr bwMode="auto">
          <a:xfrm>
            <a:off x="245446" y="525665"/>
            <a:ext cx="8898554" cy="5044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rebuchet MS" charset="0"/>
                <a:ea typeface="ＭＳ Ｐゴシック" charset="0"/>
                <a:cs typeface="ＭＳ Ｐゴシック" charset="0"/>
              </a:rPr>
              <a:t>WARNING!!!! THREE DIFFERENT NAME SPACES!!!!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A564C05-8CDD-AA45-8819-4ACF1031FFB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118981" y="3312134"/>
            <a:ext cx="4915402" cy="118374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667BCF2-1AC8-D246-B932-D50B0DFE82D9}"/>
              </a:ext>
            </a:extLst>
          </p:cNvPr>
          <p:cNvCxnSpPr>
            <a:cxnSpLocks/>
          </p:cNvCxnSpPr>
          <p:nvPr/>
        </p:nvCxnSpPr>
        <p:spPr bwMode="auto">
          <a:xfrm flipH="1">
            <a:off x="5440297" y="4699946"/>
            <a:ext cx="594086" cy="56303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8DA0840E-386E-0F4A-9663-539D9CB93E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FDC65-4461-7146-B454-0042D11CBCD1}"/>
              </a:ext>
            </a:extLst>
          </p:cNvPr>
          <p:cNvSpPr/>
          <p:nvPr/>
        </p:nvSpPr>
        <p:spPr>
          <a:xfrm>
            <a:off x="268915" y="1462366"/>
            <a:ext cx="8892540" cy="49736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56405" y="6137"/>
            <a:ext cx="8228013" cy="50440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Component Database (CDB)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D2A92-7533-E644-8BCF-DB30B5BDE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510541"/>
            <a:ext cx="8892540" cy="98727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E4923560-6BA9-B447-9AD6-15FFB6E30248}"/>
              </a:ext>
            </a:extLst>
          </p:cNvPr>
          <p:cNvSpPr txBox="1">
            <a:spLocks/>
          </p:cNvSpPr>
          <p:nvPr/>
        </p:nvSpPr>
        <p:spPr bwMode="auto">
          <a:xfrm>
            <a:off x="418675" y="957962"/>
            <a:ext cx="8393062" cy="50440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586EF-6D5A-4546-99A9-4B4F6C1D7B31}"/>
              </a:ext>
            </a:extLst>
          </p:cNvPr>
          <p:cNvSpPr txBox="1"/>
          <p:nvPr/>
        </p:nvSpPr>
        <p:spPr>
          <a:xfrm>
            <a:off x="245445" y="1538297"/>
            <a:ext cx="2610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Catalog Item </a:t>
            </a:r>
          </a:p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Libera Brilliance+ (APS Model)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612F06-29FB-B648-9878-33EA8D1295E5}"/>
              </a:ext>
            </a:extLst>
          </p:cNvPr>
          <p:cNvSpPr txBox="1"/>
          <p:nvPr/>
        </p:nvSpPr>
        <p:spPr>
          <a:xfrm>
            <a:off x="6672860" y="1538297"/>
            <a:ext cx="201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Machine Design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D8845-7CB2-884F-B5F2-C879CCC2B685}"/>
              </a:ext>
            </a:extLst>
          </p:cNvPr>
          <p:cNvSpPr txBox="1"/>
          <p:nvPr/>
        </p:nvSpPr>
        <p:spPr>
          <a:xfrm>
            <a:off x="268915" y="4951098"/>
            <a:ext cx="26088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chemeClr val="tx1"/>
                </a:solidFill>
              </a:rPr>
              <a:t>Inventory Items</a:t>
            </a:r>
            <a:r>
              <a:rPr lang="en-US" sz="14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400" dirty="0"/>
              <a:t>Specific units of “Libera Brilliance+ (APS Model)” can be tracked for inspection, testing, where installed, maintenance, etc.  </a:t>
            </a:r>
            <a:endParaRPr lang="is-I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D69D5A-48A2-4A41-BF31-E95073E1F425}"/>
              </a:ext>
            </a:extLst>
          </p:cNvPr>
          <p:cNvSpPr txBox="1"/>
          <p:nvPr/>
        </p:nvSpPr>
        <p:spPr>
          <a:xfrm>
            <a:off x="6240786" y="4689677"/>
            <a:ext cx="29381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Machine Design Item is a place holder or ”address”. It has </a:t>
            </a:r>
            <a:r>
              <a:rPr lang="is-IS" sz="1400" b="1" dirty="0">
                <a:solidFill>
                  <a:schemeClr val="tx1"/>
                </a:solidFill>
              </a:rPr>
              <a:t>…</a:t>
            </a:r>
          </a:p>
          <a:p>
            <a:pPr marL="228600" indent="-228600">
              <a:buFont typeface="Arial" charset="0"/>
              <a:buChar char="•"/>
            </a:pPr>
            <a:r>
              <a:rPr lang="is-IS" sz="1400" dirty="0">
                <a:solidFill>
                  <a:schemeClr val="tx1"/>
                </a:solidFill>
              </a:rPr>
              <a:t>A reference to a Catalog Item</a:t>
            </a:r>
          </a:p>
          <a:p>
            <a:pPr marL="228600" indent="-228600">
              <a:buFont typeface="Arial" charset="0"/>
              <a:buChar char="•"/>
            </a:pPr>
            <a:r>
              <a:rPr lang="is-IS" sz="1400" dirty="0">
                <a:solidFill>
                  <a:schemeClr val="tx1"/>
                </a:solidFill>
              </a:rPr>
              <a:t>A reference to an Inventory Item</a:t>
            </a:r>
          </a:p>
          <a:p>
            <a:pPr marL="228600" indent="-228600">
              <a:buFont typeface="Arial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It’s own properties, history, etc.</a:t>
            </a:r>
            <a:endParaRPr lang="is-IS" sz="1400" dirty="0">
              <a:solidFill>
                <a:schemeClr val="tx1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D2B7365-21B6-0C43-80D9-8E1155C0B5CB}"/>
              </a:ext>
            </a:extLst>
          </p:cNvPr>
          <p:cNvSpPr txBox="1">
            <a:spLocks/>
          </p:cNvSpPr>
          <p:nvPr/>
        </p:nvSpPr>
        <p:spPr bwMode="auto">
          <a:xfrm>
            <a:off x="245446" y="525665"/>
            <a:ext cx="8898554" cy="5044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rebuchet MS" charset="0"/>
                <a:ea typeface="ＭＳ Ｐゴシック" charset="0"/>
                <a:cs typeface="ＭＳ Ｐゴシック" charset="0"/>
              </a:rPr>
              <a:t>WARNING!!!! THREE DIFFERENT NAME SPACES!!!!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667BCF2-1AC8-D246-B932-D50B0DFE82D9}"/>
              </a:ext>
            </a:extLst>
          </p:cNvPr>
          <p:cNvCxnSpPr>
            <a:cxnSpLocks/>
          </p:cNvCxnSpPr>
          <p:nvPr/>
        </p:nvCxnSpPr>
        <p:spPr bwMode="auto">
          <a:xfrm flipH="1">
            <a:off x="5883853" y="5491382"/>
            <a:ext cx="594086" cy="56303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A249E643-17FB-BA43-8347-DE98DA9C7A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36676" y="2279264"/>
            <a:ext cx="2689472" cy="201710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5F9E3D6-8725-FC44-AD92-470EFBAF8947}"/>
              </a:ext>
            </a:extLst>
          </p:cNvPr>
          <p:cNvSpPr txBox="1"/>
          <p:nvPr/>
        </p:nvSpPr>
        <p:spPr>
          <a:xfrm>
            <a:off x="7122140" y="4418986"/>
            <a:ext cx="1123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92D050"/>
                </a:solidFill>
              </a:rPr>
              <a:t>S28A:LIB1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FA74CF-C2C9-084F-B281-486B00F2AEFE}"/>
              </a:ext>
            </a:extLst>
          </p:cNvPr>
          <p:cNvSpPr txBox="1"/>
          <p:nvPr/>
        </p:nvSpPr>
        <p:spPr>
          <a:xfrm>
            <a:off x="7074658" y="1989942"/>
            <a:ext cx="1120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92D050"/>
                </a:solidFill>
              </a:rPr>
              <a:t>01-ID-AR-RR02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87CFAC-D71B-7C45-AEB4-F7FE5BCF5D34}"/>
              </a:ext>
            </a:extLst>
          </p:cNvPr>
          <p:cNvSpPr txBox="1"/>
          <p:nvPr/>
        </p:nvSpPr>
        <p:spPr>
          <a:xfrm>
            <a:off x="7114142" y="4031530"/>
            <a:ext cx="1120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92D050"/>
                </a:solidFill>
              </a:rPr>
              <a:t>S27A:LIB1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BF046E2-31E3-8747-83B5-1AABEB2547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15" y="2139216"/>
            <a:ext cx="3271302" cy="20836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826D94D-34AE-854E-B482-4956D5E6C0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722" y="4770443"/>
            <a:ext cx="1117854" cy="75872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67F6564-E4D0-434D-B6D2-3A0E3D79D4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169" y="5486233"/>
            <a:ext cx="1117854" cy="75872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A9FB6C7-445F-D54E-89A4-8159BB974806}"/>
              </a:ext>
            </a:extLst>
          </p:cNvPr>
          <p:cNvSpPr txBox="1"/>
          <p:nvPr/>
        </p:nvSpPr>
        <p:spPr>
          <a:xfrm>
            <a:off x="2638300" y="6089872"/>
            <a:ext cx="369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3/16/2022: Installed </a:t>
            </a:r>
            <a:r>
              <a:rPr lang="en-US" sz="1000" i="1" dirty="0">
                <a:solidFill>
                  <a:srgbClr val="0070C0"/>
                </a:solidFill>
              </a:rPr>
              <a:t>Libera+/APS Unit 19 </a:t>
            </a:r>
            <a:r>
              <a:rPr lang="en-US" sz="1000" dirty="0">
                <a:solidFill>
                  <a:srgbClr val="0070C0"/>
                </a:solidFill>
              </a:rPr>
              <a:t>into S28A:LIB1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87C5F6-816B-C941-8EF4-0A7C6ABB980F}"/>
              </a:ext>
            </a:extLst>
          </p:cNvPr>
          <p:cNvSpPr txBox="1"/>
          <p:nvPr/>
        </p:nvSpPr>
        <p:spPr>
          <a:xfrm>
            <a:off x="2638300" y="5345766"/>
            <a:ext cx="34827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3/15/2022: Installed </a:t>
            </a:r>
            <a:r>
              <a:rPr lang="en-US" sz="1000" i="1" dirty="0">
                <a:solidFill>
                  <a:srgbClr val="0070C0"/>
                </a:solidFill>
              </a:rPr>
              <a:t>Libera+/APS Unit 14 </a:t>
            </a:r>
            <a:r>
              <a:rPr lang="en-US" sz="1000" dirty="0">
                <a:solidFill>
                  <a:srgbClr val="0070C0"/>
                </a:solidFill>
              </a:rPr>
              <a:t>into S27A:LIB1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A564C05-8CDD-AA45-8819-4ACF1031FFB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964" y="3686704"/>
            <a:ext cx="5200975" cy="159514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C9372-DE27-F548-8775-B7ACD3BDD5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12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0722A4-1FF6-994E-BE4D-52033BE95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15" y="497954"/>
            <a:ext cx="8861585" cy="587733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82415" y="1436914"/>
            <a:ext cx="2837303" cy="2320577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18738" y="1085875"/>
            <a:ext cx="575510" cy="296779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6136"/>
            <a:ext cx="8228013" cy="86013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algn="ctr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Catalog Entry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78D4B-D17A-484E-963B-4A31E6C52D77}"/>
              </a:ext>
            </a:extLst>
          </p:cNvPr>
          <p:cNvSpPr txBox="1"/>
          <p:nvPr/>
        </p:nvSpPr>
        <p:spPr>
          <a:xfrm>
            <a:off x="618846" y="1674438"/>
            <a:ext cx="225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Common Properties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8A5C0-3712-D946-A43B-F8595BFE4041}"/>
              </a:ext>
            </a:extLst>
          </p:cNvPr>
          <p:cNvSpPr txBox="1"/>
          <p:nvPr/>
        </p:nvSpPr>
        <p:spPr>
          <a:xfrm>
            <a:off x="4773638" y="1309494"/>
            <a:ext cx="225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Optional Properties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92083-6FF9-434B-A941-7D625C9D7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N. Arnold – EPICS Collaboration Meeting – June 2018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E5D351-FFBE-E645-81C1-AED1273EE593}"/>
              </a:ext>
            </a:extLst>
          </p:cNvPr>
          <p:cNvSpPr/>
          <p:nvPr/>
        </p:nvSpPr>
        <p:spPr>
          <a:xfrm>
            <a:off x="3506762" y="4503989"/>
            <a:ext cx="575510" cy="296779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c1d72c6-42f8-434b-b2e3-facad2d01f31">APSU-1305-184</_dlc_DocId>
    <_dlc_DocIdUrl xmlns="3c1d72c6-42f8-434b-b2e3-facad2d01f31">
      <Url>https://apsshare.aps.anl.gov/apsu/ProjectReviews/MAC_201707/_layouts/DocIdRedir.aspx?ID=APSU-1305-184</Url>
      <Description>APSU-1305-184</Description>
    </_dlc_DocIdUrl>
    <_dlc_ExpireDateSaved xmlns="http://schemas.microsoft.com/sharepoint/v3" xsi:nil="true"/>
    <_dlc_ExpireDate xmlns="http://schemas.microsoft.com/sharepoint/v3">2019-07-21T20:56:17+00:00</_dlc_ExpireDa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A91E413B90044392AD0236F2A2F423" ma:contentTypeVersion="5" ma:contentTypeDescription="Create a new document." ma:contentTypeScope="" ma:versionID="2f31fac017ab3d31e9e69787b7317cd4">
  <xsd:schema xmlns:xsd="http://www.w3.org/2001/XMLSchema" xmlns:xs="http://www.w3.org/2001/XMLSchema" xmlns:p="http://schemas.microsoft.com/office/2006/metadata/properties" xmlns:ns1="http://schemas.microsoft.com/sharepoint/v3" xmlns:ns2="3c1d72c6-42f8-434b-b2e3-facad2d01f31" targetNamespace="http://schemas.microsoft.com/office/2006/metadata/properties" ma:root="true" ma:fieldsID="b687152834d4c23f767fa084bdfe00bf" ns1:_="" ns2:_="">
    <xsd:import namespace="http://schemas.microsoft.com/sharepoint/v3"/>
    <xsd:import namespace="3c1d72c6-42f8-434b-b2e3-facad2d01f3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_dlc_Exempt" minOccurs="0"/>
                <xsd:element ref="ns1:_dlc_ExpireDateSaved" minOccurs="0"/>
                <xsd:element ref="ns1:_dlc_Expire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1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12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13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1d72c6-42f8-434b-b2e3-facad2d01f3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 staticId="0x010100FCA91E413B90044392AD0236F2A2F423|-708745469" UniqueId="666b4748-82d8-4fb2-9c18-dc114ba2804e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2</number>
                  <property>Created</property>
                  <propertyId>8c06beca-0777-48f7-91c7-6da68bc07b69</propertyId>
                  <period>years</period>
                </formula>
                <action type="action" id="Microsoft.Office.RecordsManagement.PolicyFeatures.Expiration.Action.DeletePreviousVersions"/>
              </data>
            </stages>
          </Schedule>
        </Schedules>
      </p:CustomData>
    </p:PolicyItem>
  </p:PolicyItems>
</p:Policy>
</file>

<file path=customXml/itemProps1.xml><?xml version="1.0" encoding="utf-8"?>
<ds:datastoreItem xmlns:ds="http://schemas.openxmlformats.org/officeDocument/2006/customXml" ds:itemID="{D7814DE2-2DC7-4065-B3AA-DA94A9EC0D0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65D87AA5-AC93-408D-9952-DFEAC508E1D6}">
  <ds:schemaRefs>
    <ds:schemaRef ds:uri="http://schemas.microsoft.com/office/2006/metadata/properties"/>
    <ds:schemaRef ds:uri="http://schemas.microsoft.com/office/infopath/2007/PartnerControls"/>
    <ds:schemaRef ds:uri="3c1d72c6-42f8-434b-b2e3-facad2d01f31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21B4E96F-E6B6-404A-851E-0D67AC46CA7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DD889FB-A755-48B4-9B10-685ACD633B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c1d72c6-42f8-434b-b2e3-facad2d01f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CE7CDF97-367C-4DBA-B390-74EA4656B992}">
  <ds:schemaRefs>
    <ds:schemaRef ds:uri="office.server.policy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28098</TotalTime>
  <Words>1805</Words>
  <Application>Microsoft Macintosh PowerPoint</Application>
  <PresentationFormat>On-screen Show (4:3)</PresentationFormat>
  <Paragraphs>356</Paragraphs>
  <Slides>30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ＭＳ Ｐゴシック</vt:lpstr>
      <vt:lpstr>ＭＳ Ｐゴシック</vt:lpstr>
      <vt:lpstr>Arial</vt:lpstr>
      <vt:lpstr>Calibri</vt:lpstr>
      <vt:lpstr>Lucida Grande</vt:lpstr>
      <vt:lpstr>Times New Roman</vt:lpstr>
      <vt:lpstr>Trebuchet MS</vt:lpstr>
      <vt:lpstr>WenQuanYi Zen Hei</vt:lpstr>
      <vt:lpstr>Wingdings</vt:lpstr>
      <vt:lpstr>1_presentation_4x3</vt:lpstr>
      <vt:lpstr>2_presentation_4x3</vt:lpstr>
      <vt:lpstr>3_presentation_4x3</vt:lpstr>
      <vt:lpstr>APS-U Component Database eTraveler …</vt:lpstr>
      <vt:lpstr>The Need …</vt:lpstr>
      <vt:lpstr>The Need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 System</dc:title>
  <dc:creator>Microsoft Office User</dc:creator>
  <cp:lastModifiedBy>Microsoft Office User</cp:lastModifiedBy>
  <cp:revision>936</cp:revision>
  <cp:lastPrinted>2017-11-02T18:48:49Z</cp:lastPrinted>
  <dcterms:created xsi:type="dcterms:W3CDTF">2016-03-31T16:17:22Z</dcterms:created>
  <dcterms:modified xsi:type="dcterms:W3CDTF">2018-06-15T13:26:01Z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0x010100FCA91E413B90044392AD0236F2A2F423</vt:lpwstr>
  </property>
  <property fmtid="{D5CDD505-2E9C-101B-9397-08002B2CF9AE}" pid="3" name="_dlc_DocIdItemGuid">
    <vt:lpwstr>0dbff014-4690-4b15-bbed-eb067b547ea1</vt:lpwstr>
  </property>
  <property fmtid="{D5CDD505-2E9C-101B-9397-08002B2CF9AE}" pid="4" name="ItemRetentionFormula">
    <vt:lpwstr>&lt;formula id="Microsoft.Office.RecordsManagement.PolicyFeatures.Expiration.Formula.BuiltIn"&gt;&lt;number&gt;2&lt;/number&gt;&lt;property&gt;Created&lt;/property&gt;&lt;propertyId&gt;8c06beca-0777-48f7-91c7-6da68bc07b69&lt;/propertyId&gt;&lt;period&gt;years&lt;/period&gt;&lt;/formula&gt;</vt:lpwstr>
  </property>
  <property fmtid="{D5CDD505-2E9C-101B-9397-08002B2CF9AE}" pid="5" name="_dlc_policyId">
    <vt:lpwstr>0x010100FCA91E413B90044392AD0236F2A2F423|-708745469</vt:lpwstr>
  </property>
</Properties>
</file>