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11"/>
  </p:notesMasterIdLst>
  <p:handoutMasterIdLst>
    <p:handoutMasterId r:id="rId12"/>
  </p:handoutMasterIdLst>
  <p:sldIdLst>
    <p:sldId id="279" r:id="rId2"/>
    <p:sldId id="289" r:id="rId3"/>
    <p:sldId id="296" r:id="rId4"/>
    <p:sldId id="290" r:id="rId5"/>
    <p:sldId id="291" r:id="rId6"/>
    <p:sldId id="292" r:id="rId7"/>
    <p:sldId id="293" r:id="rId8"/>
    <p:sldId id="294" r:id="rId9"/>
    <p:sldId id="27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88FB8"/>
    <a:srgbClr val="475A97"/>
    <a:srgbClr val="4B91C5"/>
    <a:srgbClr val="3B94D5"/>
    <a:srgbClr val="3853A5"/>
    <a:srgbClr val="5188A1"/>
    <a:srgbClr val="3B7CB7"/>
    <a:srgbClr val="18334B"/>
    <a:srgbClr val="A91D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55" autoAdjust="0"/>
    <p:restoredTop sz="50000" autoAdjust="0"/>
  </p:normalViewPr>
  <p:slideViewPr>
    <p:cSldViewPr snapToGrid="0">
      <p:cViewPr varScale="1">
        <p:scale>
          <a:sx n="79" d="100"/>
          <a:sy n="79" d="100"/>
        </p:scale>
        <p:origin x="91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9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5E76C91-9915-4458-B23D-3EA6540160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6FB7AE3-DFD2-49AA-A887-7324B1F10A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E58FE-3AE1-4995-80E6-8AF0F1DA0E4E}" type="datetimeFigureOut">
              <a:rPr lang="de-DE" smtClean="0"/>
              <a:t>14.06.18</a:t>
            </a:fld>
            <a:endParaRPr lang="de-DE"/>
          </a:p>
        </p:txBody>
      </p:sp>
      <p:sp>
        <p:nvSpPr>
          <p:cNvPr id="4" name="Fußzeilenplatzhalter 3">
            <a:extLst>
              <a:ext uri="{FF2B5EF4-FFF2-40B4-BE49-F238E27FC236}">
                <a16:creationId xmlns:a16="http://schemas.microsoft.com/office/drawing/2014/main" id="{4FC00001-5093-43F7-BD9F-EF265DE522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453EC2C-99A1-4C15-A25C-1C6F2B3A8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747158-EF9E-49A5-B018-E307E4952F00}" type="slidenum">
              <a:rPr lang="de-DE" smtClean="0"/>
              <a:t>‹#›</a:t>
            </a:fld>
            <a:endParaRPr lang="de-DE"/>
          </a:p>
        </p:txBody>
      </p:sp>
    </p:spTree>
    <p:extLst>
      <p:ext uri="{BB962C8B-B14F-4D97-AF65-F5344CB8AC3E}">
        <p14:creationId xmlns:p14="http://schemas.microsoft.com/office/powerpoint/2010/main" val="1615321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91381-FB9B-4B1C-99E3-890DFD4525D3}" type="datetimeFigureOut">
              <a:rPr lang="de-DE" smtClean="0"/>
              <a:t>14.06.18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9B650-A7F0-464D-8688-D88779A13E29}" type="slidenum">
              <a:rPr lang="de-DE" smtClean="0"/>
              <a:t>‹#›</a:t>
            </a:fld>
            <a:endParaRPr lang="de-DE"/>
          </a:p>
        </p:txBody>
      </p:sp>
    </p:spTree>
    <p:extLst>
      <p:ext uri="{BB962C8B-B14F-4D97-AF65-F5344CB8AC3E}">
        <p14:creationId xmlns:p14="http://schemas.microsoft.com/office/powerpoint/2010/main" val="39765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2</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413804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3</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399106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4</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326024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5</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329103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6</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256912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7</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398211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3ECF60AC-1CF2-5741-91B4-9CD1EAC3E5DF}" type="slidenum">
              <a:rPr lang="de-DE"/>
              <a:pPr/>
              <a:t>8</a:t>
            </a:fld>
            <a:endParaRPr lang="de-DE"/>
          </a:p>
        </p:txBody>
      </p:sp>
      <p:sp>
        <p:nvSpPr>
          <p:cNvPr id="21507" name="Rectangle 2"/>
          <p:cNvSpPr>
            <a:spLocks noGrp="1" noRot="1" noChangeAspect="1" noChangeArrowheads="1"/>
          </p:cNvSpPr>
          <p:nvPr>
            <p:ph type="sldImg"/>
          </p:nvPr>
        </p:nvSpPr>
        <p:spPr>
          <a:xfrm>
            <a:off x="1143000" y="685800"/>
            <a:ext cx="4572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0"/>
              </a:spcBef>
              <a:spcAft>
                <a:spcPts val="0"/>
              </a:spcAft>
            </a:pPr>
            <a:endParaRPr lang="de-DE"/>
          </a:p>
        </p:txBody>
      </p:sp>
    </p:spTree>
    <p:extLst>
      <p:ext uri="{BB962C8B-B14F-4D97-AF65-F5344CB8AC3E}">
        <p14:creationId xmlns:p14="http://schemas.microsoft.com/office/powerpoint/2010/main" val="57957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DAA5189-E3C0-5541-BCD2-55708D4D52CC}" type="slidenum">
              <a:rPr lang="de-DE"/>
              <a:pPr/>
              <a:t>9</a:t>
            </a:fld>
            <a:endParaRPr lang="de-DE"/>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0251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2346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schnitts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7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49344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61614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99133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a:t>6/14/18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84649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a:t>6/14/18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47024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6/14/18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31850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05023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09491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pierung 1">
            <a:extLst>
              <a:ext uri="{FF2B5EF4-FFF2-40B4-BE49-F238E27FC236}">
                <a16:creationId xmlns:a16="http://schemas.microsoft.com/office/drawing/2014/main" id="{F90D309A-D0D1-4696-A2BC-8FBA1E208D39}"/>
              </a:ext>
            </a:extLst>
          </p:cNvPr>
          <p:cNvGrpSpPr>
            <a:grpSpLocks noChangeAspect="1"/>
          </p:cNvGrpSpPr>
          <p:nvPr userDrawn="1"/>
        </p:nvGrpSpPr>
        <p:grpSpPr>
          <a:xfrm>
            <a:off x="0" y="0"/>
            <a:ext cx="9144000" cy="6858000"/>
            <a:chOff x="-2" y="0"/>
            <a:chExt cx="9149781" cy="6858000"/>
          </a:xfrm>
          <a:effectLst>
            <a:outerShdw dir="5400000" sx="1000" sy="1000" algn="ctr" rotWithShape="0">
              <a:srgbClr val="000000"/>
            </a:outerShdw>
          </a:effectLst>
        </p:grpSpPr>
        <p:cxnSp>
          <p:nvCxnSpPr>
            <p:cNvPr id="9" name="Gerade Verbindung 24">
              <a:extLst>
                <a:ext uri="{FF2B5EF4-FFF2-40B4-BE49-F238E27FC236}">
                  <a16:creationId xmlns:a16="http://schemas.microsoft.com/office/drawing/2014/main" id="{2B32699C-55C3-4B50-90B5-3820F7F20C6B}"/>
                </a:ext>
              </a:extLst>
            </p:cNvPr>
            <p:cNvCxnSpPr/>
            <p:nvPr/>
          </p:nvCxnSpPr>
          <p:spPr bwMode="auto">
            <a:xfrm>
              <a:off x="363650"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0" name="Gerade Verbindung 25">
              <a:extLst>
                <a:ext uri="{FF2B5EF4-FFF2-40B4-BE49-F238E27FC236}">
                  <a16:creationId xmlns:a16="http://schemas.microsoft.com/office/drawing/2014/main" id="{DE8D5FDF-00FF-4792-8A89-DCF3F3C33F03}"/>
                </a:ext>
              </a:extLst>
            </p:cNvPr>
            <p:cNvCxnSpPr/>
            <p:nvPr/>
          </p:nvCxnSpPr>
          <p:spPr bwMode="auto">
            <a:xfrm>
              <a:off x="646449"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1" name="Gerade Verbindung 26">
              <a:extLst>
                <a:ext uri="{FF2B5EF4-FFF2-40B4-BE49-F238E27FC236}">
                  <a16:creationId xmlns:a16="http://schemas.microsoft.com/office/drawing/2014/main" id="{0B8201F6-B613-4070-AB8F-C5B62205D0B3}"/>
                </a:ext>
              </a:extLst>
            </p:cNvPr>
            <p:cNvCxnSpPr/>
            <p:nvPr/>
          </p:nvCxnSpPr>
          <p:spPr bwMode="auto">
            <a:xfrm>
              <a:off x="992762"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2" name="Gerade Verbindung 27">
              <a:extLst>
                <a:ext uri="{FF2B5EF4-FFF2-40B4-BE49-F238E27FC236}">
                  <a16:creationId xmlns:a16="http://schemas.microsoft.com/office/drawing/2014/main" id="{7B97748B-6C0E-4CCE-826F-7FFF69A8D989}"/>
                </a:ext>
              </a:extLst>
            </p:cNvPr>
            <p:cNvCxnSpPr/>
            <p:nvPr/>
          </p:nvCxnSpPr>
          <p:spPr bwMode="auto">
            <a:xfrm>
              <a:off x="8274561"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3" name="Gerade Verbindung 28">
              <a:extLst>
                <a:ext uri="{FF2B5EF4-FFF2-40B4-BE49-F238E27FC236}">
                  <a16:creationId xmlns:a16="http://schemas.microsoft.com/office/drawing/2014/main" id="{75F205C4-D980-468F-9ADA-831AD12FC1A2}"/>
                </a:ext>
              </a:extLst>
            </p:cNvPr>
            <p:cNvCxnSpPr/>
            <p:nvPr/>
          </p:nvCxnSpPr>
          <p:spPr bwMode="auto">
            <a:xfrm>
              <a:off x="8458200"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4" name="Gerade Verbindung 29">
              <a:extLst>
                <a:ext uri="{FF2B5EF4-FFF2-40B4-BE49-F238E27FC236}">
                  <a16:creationId xmlns:a16="http://schemas.microsoft.com/office/drawing/2014/main" id="{0379FF98-7009-4A7A-BCFF-80A66B2AF9A2}"/>
                </a:ext>
              </a:extLst>
            </p:cNvPr>
            <p:cNvCxnSpPr/>
            <p:nvPr/>
          </p:nvCxnSpPr>
          <p:spPr bwMode="auto">
            <a:xfrm>
              <a:off x="8754228"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5" name="Gerade Verbindung 30">
              <a:extLst>
                <a:ext uri="{FF2B5EF4-FFF2-40B4-BE49-F238E27FC236}">
                  <a16:creationId xmlns:a16="http://schemas.microsoft.com/office/drawing/2014/main" id="{D8548D9E-53EC-4193-8903-F463C84E6CEB}"/>
                </a:ext>
              </a:extLst>
            </p:cNvPr>
            <p:cNvCxnSpPr/>
            <p:nvPr/>
          </p:nvCxnSpPr>
          <p:spPr bwMode="auto">
            <a:xfrm flipH="1">
              <a:off x="5778" y="368668"/>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6" name="Gerade Verbindung 31">
              <a:extLst>
                <a:ext uri="{FF2B5EF4-FFF2-40B4-BE49-F238E27FC236}">
                  <a16:creationId xmlns:a16="http://schemas.microsoft.com/office/drawing/2014/main" id="{9BE6F4F3-27B4-4824-8D49-56A1A7746158}"/>
                </a:ext>
              </a:extLst>
            </p:cNvPr>
            <p:cNvCxnSpPr/>
            <p:nvPr/>
          </p:nvCxnSpPr>
          <p:spPr bwMode="auto">
            <a:xfrm flipH="1">
              <a:off x="-2" y="1006108"/>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7" name="Gerade Verbindung 32">
              <a:extLst>
                <a:ext uri="{FF2B5EF4-FFF2-40B4-BE49-F238E27FC236}">
                  <a16:creationId xmlns:a16="http://schemas.microsoft.com/office/drawing/2014/main" id="{5DB27A50-065B-4BC9-9AA4-399F8ABA2EAD}"/>
                </a:ext>
              </a:extLst>
            </p:cNvPr>
            <p:cNvCxnSpPr/>
            <p:nvPr/>
          </p:nvCxnSpPr>
          <p:spPr bwMode="auto">
            <a:xfrm flipH="1">
              <a:off x="-2" y="188004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8" name="Gerade Verbindung 33">
              <a:extLst>
                <a:ext uri="{FF2B5EF4-FFF2-40B4-BE49-F238E27FC236}">
                  <a16:creationId xmlns:a16="http://schemas.microsoft.com/office/drawing/2014/main" id="{64ED4C2C-999C-46E5-84A5-93B730E2ADD7}"/>
                </a:ext>
              </a:extLst>
            </p:cNvPr>
            <p:cNvCxnSpPr/>
            <p:nvPr/>
          </p:nvCxnSpPr>
          <p:spPr bwMode="auto">
            <a:xfrm flipH="1">
              <a:off x="-2" y="221820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19" name="Gerade Verbindung 34">
              <a:extLst>
                <a:ext uri="{FF2B5EF4-FFF2-40B4-BE49-F238E27FC236}">
                  <a16:creationId xmlns:a16="http://schemas.microsoft.com/office/drawing/2014/main" id="{481F956B-7E0E-480F-AF3B-2EED958CC29A}"/>
                </a:ext>
              </a:extLst>
            </p:cNvPr>
            <p:cNvCxnSpPr/>
            <p:nvPr/>
          </p:nvCxnSpPr>
          <p:spPr bwMode="auto">
            <a:xfrm flipH="1">
              <a:off x="-2" y="4924217"/>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0" name="Gerade Verbindung 35">
              <a:extLst>
                <a:ext uri="{FF2B5EF4-FFF2-40B4-BE49-F238E27FC236}">
                  <a16:creationId xmlns:a16="http://schemas.microsoft.com/office/drawing/2014/main" id="{9DEFE97C-EEEA-4C3B-9629-B6DB0628D159}"/>
                </a:ext>
              </a:extLst>
            </p:cNvPr>
            <p:cNvCxnSpPr/>
            <p:nvPr/>
          </p:nvCxnSpPr>
          <p:spPr bwMode="auto">
            <a:xfrm flipH="1">
              <a:off x="-2" y="6470760"/>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1" name="Gerade Verbindung 36">
              <a:extLst>
                <a:ext uri="{FF2B5EF4-FFF2-40B4-BE49-F238E27FC236}">
                  <a16:creationId xmlns:a16="http://schemas.microsoft.com/office/drawing/2014/main" id="{641967CD-35FA-4FA5-93E1-FE0042135114}"/>
                </a:ext>
              </a:extLst>
            </p:cNvPr>
            <p:cNvCxnSpPr/>
            <p:nvPr/>
          </p:nvCxnSpPr>
          <p:spPr bwMode="auto">
            <a:xfrm>
              <a:off x="7941439" y="0"/>
              <a:ext cx="0" cy="6858000"/>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cxnSp>
          <p:nvCxnSpPr>
            <p:cNvPr id="22" name="Gerade Verbindung 17">
              <a:extLst>
                <a:ext uri="{FF2B5EF4-FFF2-40B4-BE49-F238E27FC236}">
                  <a16:creationId xmlns:a16="http://schemas.microsoft.com/office/drawing/2014/main" id="{E3836F55-D55A-4D78-A5D0-2CA0C16BEA8D}"/>
                </a:ext>
              </a:extLst>
            </p:cNvPr>
            <p:cNvCxnSpPr/>
            <p:nvPr/>
          </p:nvCxnSpPr>
          <p:spPr bwMode="auto">
            <a:xfrm flipH="1">
              <a:off x="5778" y="4523774"/>
              <a:ext cx="9144001" cy="1"/>
            </a:xfrm>
            <a:prstGeom prst="line">
              <a:avLst/>
            </a:prstGeom>
            <a:solidFill>
              <a:schemeClr val="accent1"/>
            </a:solidFill>
            <a:ln w="9525" cap="flat" cmpd="sng" algn="ctr">
              <a:solidFill>
                <a:schemeClr val="tx1">
                  <a:alpha val="0"/>
                </a:schemeClr>
              </a:solidFill>
              <a:prstDash val="lgDash"/>
              <a:round/>
              <a:headEnd type="none" w="med" len="med"/>
              <a:tailEnd type="none" w="med" len="med"/>
            </a:ln>
            <a:effectLst/>
          </p:spPr>
        </p:cxnSp>
      </p:gr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6/14/18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pic>
        <p:nvPicPr>
          <p:cNvPr id="7" name="Grafik 10">
            <a:extLst>
              <a:ext uri="{FF2B5EF4-FFF2-40B4-BE49-F238E27FC236}">
                <a16:creationId xmlns:a16="http://schemas.microsoft.com/office/drawing/2014/main" id="{75A2585C-25E1-4F1B-9BAF-7724F661577A}"/>
              </a:ext>
            </a:extLst>
          </p:cNvPr>
          <p:cNvPicPr>
            <a:picLocks noChangeAspect="1"/>
          </p:cNvPicPr>
          <p:nvPr userDrawn="1"/>
        </p:nvPicPr>
        <p:blipFill>
          <a:blip r:embed="rId12"/>
          <a:stretch>
            <a:fillRect/>
          </a:stretch>
        </p:blipFill>
        <p:spPr>
          <a:xfrm>
            <a:off x="8269132" y="6219827"/>
            <a:ext cx="485400" cy="256593"/>
          </a:xfrm>
          <a:prstGeom prst="rect">
            <a:avLst/>
          </a:prstGeom>
        </p:spPr>
      </p:pic>
    </p:spTree>
    <p:extLst>
      <p:ext uri="{BB962C8B-B14F-4D97-AF65-F5344CB8AC3E}">
        <p14:creationId xmlns:p14="http://schemas.microsoft.com/office/powerpoint/2010/main" val="22044453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0C6F27-EDF4-4351-8F62-2E041AF6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feld 3">
            <a:extLst>
              <a:ext uri="{FF2B5EF4-FFF2-40B4-BE49-F238E27FC236}">
                <a16:creationId xmlns:a16="http://schemas.microsoft.com/office/drawing/2014/main" id="{46378E54-04EF-4DF2-8303-28A184E83BB8}"/>
              </a:ext>
            </a:extLst>
          </p:cNvPr>
          <p:cNvSpPr txBox="1"/>
          <p:nvPr/>
        </p:nvSpPr>
        <p:spPr>
          <a:xfrm>
            <a:off x="509784" y="469432"/>
            <a:ext cx="5988866" cy="1947197"/>
          </a:xfrm>
          <a:prstGeom prst="rect">
            <a:avLst/>
          </a:prstGeom>
          <a:noFill/>
        </p:spPr>
        <p:txBody>
          <a:bodyPr wrap="square" lIns="0" tIns="0" rIns="0" bIns="0" rtlCol="0">
            <a:noAutofit/>
          </a:bodyPr>
          <a:lstStyle/>
          <a:p>
            <a:pPr eaLnBrk="0" hangingPunct="0"/>
            <a:r>
              <a:rPr lang="en-US" sz="4400" spc="30" dirty="0">
                <a:solidFill>
                  <a:srgbClr val="C7DE37"/>
                </a:solidFill>
                <a:latin typeface="Oswald Regular"/>
                <a:cs typeface="Oswald Regular"/>
              </a:rPr>
              <a:t>Report from the </a:t>
            </a:r>
            <a:br>
              <a:rPr lang="en-US" sz="4400" spc="30" dirty="0">
                <a:solidFill>
                  <a:srgbClr val="C7DE37"/>
                </a:solidFill>
                <a:latin typeface="Oswald Regular"/>
                <a:cs typeface="Oswald Regular"/>
              </a:rPr>
            </a:br>
            <a:r>
              <a:rPr lang="en-US" sz="4400" spc="30" dirty="0">
                <a:solidFill>
                  <a:srgbClr val="C7DE37"/>
                </a:solidFill>
                <a:latin typeface="Oswald Regular"/>
                <a:cs typeface="Oswald Regular"/>
              </a:rPr>
              <a:t>EPICS Council</a:t>
            </a:r>
          </a:p>
          <a:p>
            <a:pPr eaLnBrk="0" hangingPunct="0"/>
            <a:r>
              <a:rPr lang="en-US" sz="2800" spc="30" dirty="0">
                <a:solidFill>
                  <a:srgbClr val="C7DE37"/>
                </a:solidFill>
                <a:latin typeface="Oswald Regular"/>
                <a:cs typeface="Oswald Regular"/>
              </a:rPr>
              <a:t>June 15, 2018</a:t>
            </a:r>
          </a:p>
        </p:txBody>
      </p:sp>
      <p:pic>
        <p:nvPicPr>
          <p:cNvPr id="9" name="Grafik 8">
            <a:extLst>
              <a:ext uri="{FF2B5EF4-FFF2-40B4-BE49-F238E27FC236}">
                <a16:creationId xmlns:a16="http://schemas.microsoft.com/office/drawing/2014/main" id="{EC544E34-662F-4CD5-9395-A2DC301EE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84" y="5982159"/>
            <a:ext cx="934992" cy="494257"/>
          </a:xfrm>
          <a:prstGeom prst="rect">
            <a:avLst/>
          </a:prstGeom>
        </p:spPr>
      </p:pic>
      <p:sp>
        <p:nvSpPr>
          <p:cNvPr id="3" name="Rectangle 2">
            <a:extLst>
              <a:ext uri="{FF2B5EF4-FFF2-40B4-BE49-F238E27FC236}">
                <a16:creationId xmlns:a16="http://schemas.microsoft.com/office/drawing/2014/main" id="{AD4B0CC0-BFDC-4D45-A62A-E93B1BFD8C3A}"/>
              </a:ext>
            </a:extLst>
          </p:cNvPr>
          <p:cNvSpPr/>
          <p:nvPr/>
        </p:nvSpPr>
        <p:spPr>
          <a:xfrm>
            <a:off x="509783" y="2516729"/>
            <a:ext cx="3629080" cy="2862322"/>
          </a:xfrm>
          <a:prstGeom prst="rect">
            <a:avLst/>
          </a:prstGeom>
        </p:spPr>
        <p:txBody>
          <a:bodyPr wrap="square">
            <a:spAutoFit/>
          </a:bodyPr>
          <a:lstStyle/>
          <a:p>
            <a:pPr eaLnBrk="0" hangingPunct="0"/>
            <a:r>
              <a:rPr lang="en-US" b="1" spc="30" dirty="0">
                <a:solidFill>
                  <a:srgbClr val="C7DE37"/>
                </a:solidFill>
                <a:latin typeface="Oswald Regular"/>
                <a:cs typeface="Oswald Regular"/>
              </a:rPr>
              <a:t>Meeting Attendees:</a:t>
            </a:r>
            <a:br>
              <a:rPr lang="en-US" spc="30" dirty="0">
                <a:solidFill>
                  <a:srgbClr val="C7DE37"/>
                </a:solidFill>
                <a:latin typeface="Oswald Regular"/>
                <a:cs typeface="Oswald Regular"/>
              </a:rPr>
            </a:br>
            <a:r>
              <a:rPr lang="en-US" spc="30" dirty="0">
                <a:solidFill>
                  <a:srgbClr val="C7DE37"/>
                </a:solidFill>
                <a:latin typeface="Oswald Regular"/>
                <a:cs typeface="Oswald Regular"/>
              </a:rPr>
              <a:t>Richard Farnsworth (BNL)</a:t>
            </a:r>
            <a:br>
              <a:rPr lang="en-US" spc="30" dirty="0">
                <a:solidFill>
                  <a:srgbClr val="C7DE37"/>
                </a:solidFill>
                <a:latin typeface="Oswald Regular"/>
                <a:cs typeface="Oswald Regular"/>
              </a:rPr>
            </a:br>
            <a:r>
              <a:rPr lang="en-US" spc="30" dirty="0">
                <a:solidFill>
                  <a:srgbClr val="C7DE37"/>
                </a:solidFill>
                <a:latin typeface="Oswald Regular"/>
                <a:cs typeface="Oswald Regular"/>
              </a:rPr>
              <a:t>Daniel </a:t>
            </a:r>
            <a:r>
              <a:rPr lang="en-US" spc="30" dirty="0" err="1">
                <a:solidFill>
                  <a:srgbClr val="C7DE37"/>
                </a:solidFill>
                <a:latin typeface="Oswald Regular"/>
                <a:cs typeface="Oswald Regular"/>
              </a:rPr>
              <a:t>Flath</a:t>
            </a:r>
            <a:r>
              <a:rPr lang="en-US" spc="30" dirty="0">
                <a:solidFill>
                  <a:srgbClr val="C7DE37"/>
                </a:solidFill>
                <a:latin typeface="Oswald Regular"/>
                <a:cs typeface="Oswald Regular"/>
              </a:rPr>
              <a:t> (SLAC)</a:t>
            </a:r>
            <a:br>
              <a:rPr lang="en-US" spc="30" dirty="0">
                <a:solidFill>
                  <a:srgbClr val="C7DE37"/>
                </a:solidFill>
                <a:latin typeface="Oswald Regular"/>
                <a:cs typeface="Oswald Regular"/>
              </a:rPr>
            </a:br>
            <a:r>
              <a:rPr lang="en-US" spc="30" dirty="0">
                <a:solidFill>
                  <a:srgbClr val="C7DE37"/>
                </a:solidFill>
                <a:latin typeface="Oswald Regular"/>
                <a:cs typeface="Oswald Regular"/>
              </a:rPr>
              <a:t>Steven Hartman (ORNL)</a:t>
            </a:r>
            <a:br>
              <a:rPr lang="en-US" spc="30" dirty="0">
                <a:solidFill>
                  <a:srgbClr val="C7DE37"/>
                </a:solidFill>
                <a:latin typeface="Oswald Regular"/>
                <a:cs typeface="Oswald Regular"/>
              </a:rPr>
            </a:br>
            <a:r>
              <a:rPr lang="en-US" spc="30" dirty="0">
                <a:solidFill>
                  <a:srgbClr val="C7DE37"/>
                </a:solidFill>
                <a:latin typeface="Oswald Regular"/>
                <a:cs typeface="Oswald Regular"/>
              </a:rPr>
              <a:t>Jeff Hill (LANL)</a:t>
            </a:r>
            <a:br>
              <a:rPr lang="en-US" spc="30" dirty="0">
                <a:solidFill>
                  <a:srgbClr val="C7DE37"/>
                </a:solidFill>
                <a:latin typeface="Oswald Regular"/>
                <a:cs typeface="Oswald Regular"/>
              </a:rPr>
            </a:br>
            <a:r>
              <a:rPr lang="en-US" spc="30" dirty="0">
                <a:solidFill>
                  <a:srgbClr val="C7DE37"/>
                </a:solidFill>
                <a:latin typeface="Oswald Regular"/>
                <a:cs typeface="Oswald Regular"/>
              </a:rPr>
              <a:t>Timo </a:t>
            </a:r>
            <a:r>
              <a:rPr lang="en-US" spc="30" dirty="0" err="1">
                <a:solidFill>
                  <a:srgbClr val="C7DE37"/>
                </a:solidFill>
                <a:latin typeface="Oswald Regular"/>
                <a:cs typeface="Oswald Regular"/>
              </a:rPr>
              <a:t>Korhonen</a:t>
            </a:r>
            <a:r>
              <a:rPr lang="en-US" spc="30" dirty="0">
                <a:solidFill>
                  <a:srgbClr val="C7DE37"/>
                </a:solidFill>
                <a:latin typeface="Oswald Regular"/>
                <a:cs typeface="Oswald Regular"/>
              </a:rPr>
              <a:t> (ESS)</a:t>
            </a:r>
            <a:br>
              <a:rPr lang="en-US" spc="30" dirty="0">
                <a:solidFill>
                  <a:srgbClr val="C7DE37"/>
                </a:solidFill>
                <a:latin typeface="Oswald Regular"/>
                <a:cs typeface="Oswald Regular"/>
              </a:rPr>
            </a:br>
            <a:r>
              <a:rPr lang="en-US" spc="30" dirty="0">
                <a:solidFill>
                  <a:srgbClr val="C7DE37"/>
                </a:solidFill>
                <a:latin typeface="Oswald Regular"/>
                <a:cs typeface="Oswald Regular"/>
              </a:rPr>
              <a:t>Ralph Lange (ITER)</a:t>
            </a:r>
            <a:br>
              <a:rPr lang="en-US" spc="30" dirty="0">
                <a:solidFill>
                  <a:srgbClr val="C7DE37"/>
                </a:solidFill>
                <a:latin typeface="Oswald Regular"/>
                <a:cs typeface="Oswald Regular"/>
              </a:rPr>
            </a:br>
            <a:r>
              <a:rPr lang="en-US" spc="30" dirty="0">
                <a:solidFill>
                  <a:srgbClr val="C7DE37"/>
                </a:solidFill>
                <a:latin typeface="Oswald Regular"/>
                <a:cs typeface="Oswald Regular"/>
              </a:rPr>
              <a:t>John Maclean (ANL)</a:t>
            </a:r>
            <a:br>
              <a:rPr lang="en-US" spc="30" dirty="0">
                <a:solidFill>
                  <a:srgbClr val="C7DE37"/>
                </a:solidFill>
                <a:latin typeface="Oswald Regular"/>
                <a:cs typeface="Oswald Regular"/>
              </a:rPr>
            </a:br>
            <a:r>
              <a:rPr lang="en-US" spc="30" dirty="0" err="1">
                <a:solidFill>
                  <a:srgbClr val="C7DE37"/>
                </a:solidFill>
                <a:latin typeface="Oswald Regular"/>
                <a:cs typeface="Oswald Regular"/>
              </a:rPr>
              <a:t>Ulrik</a:t>
            </a:r>
            <a:r>
              <a:rPr lang="en-US" spc="30" dirty="0">
                <a:solidFill>
                  <a:srgbClr val="C7DE37"/>
                </a:solidFill>
                <a:latin typeface="Oswald Regular"/>
                <a:cs typeface="Oswald Regular"/>
              </a:rPr>
              <a:t> Pedersen (DLS)</a:t>
            </a:r>
            <a:br>
              <a:rPr lang="en-US" spc="30" dirty="0">
                <a:solidFill>
                  <a:srgbClr val="C7DE37"/>
                </a:solidFill>
                <a:latin typeface="Oswald Regular"/>
                <a:cs typeface="Oswald Regular"/>
              </a:rPr>
            </a:br>
            <a:r>
              <a:rPr lang="en-US" spc="30" dirty="0">
                <a:solidFill>
                  <a:srgbClr val="C7DE37"/>
                </a:solidFill>
                <a:latin typeface="Oswald Regular"/>
                <a:cs typeface="Oswald Regular"/>
              </a:rPr>
              <a:t>Karen White (ORNL)</a:t>
            </a:r>
          </a:p>
        </p:txBody>
      </p:sp>
    </p:spTree>
    <p:extLst>
      <p:ext uri="{BB962C8B-B14F-4D97-AF65-F5344CB8AC3E}">
        <p14:creationId xmlns:p14="http://schemas.microsoft.com/office/powerpoint/2010/main" val="317433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92137" y="1569665"/>
            <a:ext cx="7277198" cy="4385816"/>
          </a:xfrm>
          <a:prstGeom prst="rect">
            <a:avLst/>
          </a:prstGeom>
          <a:noFill/>
        </p:spPr>
        <p:txBody>
          <a:bodyPr wrap="square" lIns="0" tIns="0" rIns="0" bIns="0" rtlCol="0">
            <a:spAutoFit/>
          </a:bodyPr>
          <a:lstStyle/>
          <a:p>
            <a:r>
              <a:rPr lang="en-US" sz="1900" dirty="0"/>
              <a:t>The EPICS Council is formed to optimize the use of resources available at investing facilities to ensure the ongoing viability of EPICS as the control system toolkit of choice for scientific facilities. To that end, the Council will:</a:t>
            </a:r>
          </a:p>
          <a:p>
            <a:pPr marL="285750" indent="-285750">
              <a:buFont typeface="Arial" panose="020B0604020202020204" pitchFamily="34" charset="0"/>
              <a:buChar char="•"/>
            </a:pPr>
            <a:r>
              <a:rPr lang="en-US" sz="1900" dirty="0"/>
              <a:t>Prioritize major EPICS upgrade projects for Base and Extensions to guide resource allocation decisions at investing facilities.</a:t>
            </a:r>
          </a:p>
          <a:p>
            <a:pPr marL="285750" indent="-285750">
              <a:buFont typeface="Arial" panose="020B0604020202020204" pitchFamily="34" charset="0"/>
              <a:buChar char="•"/>
            </a:pPr>
            <a:r>
              <a:rPr lang="en-US" sz="1900" dirty="0"/>
              <a:t>Develop a roadmap for future EPICS Core and Extensions development to facilitate planning for all EPICS sites. The roadmap will be developed using technical input from the chairs of relevant working groups (currently EPICS Core Working Group and CS-Studio Working Group).</a:t>
            </a:r>
          </a:p>
          <a:p>
            <a:pPr marL="285750" indent="-285750">
              <a:buFont typeface="Arial" panose="020B0604020202020204" pitchFamily="34" charset="0"/>
              <a:buChar char="•"/>
            </a:pPr>
            <a:r>
              <a:rPr lang="en-US" sz="1900" dirty="0"/>
              <a:t>Provide support to control system managers in promoting EPICS development efforts to their organization leadership.</a:t>
            </a:r>
          </a:p>
          <a:p>
            <a:pPr marL="285750" indent="-285750">
              <a:buFont typeface="Arial" panose="020B0604020202020204" pitchFamily="34" charset="0"/>
              <a:buChar char="•"/>
            </a:pPr>
            <a:r>
              <a:rPr lang="en-US" sz="1900" dirty="0"/>
              <a:t>Select semi-annual EPICS Collaboration Meeting sites and dates.</a:t>
            </a:r>
          </a:p>
          <a:p>
            <a:pPr marL="285750" indent="-285750">
              <a:buFont typeface="Arial" panose="020B0604020202020204" pitchFamily="34" charset="0"/>
              <a:buChar char="•"/>
            </a:pPr>
            <a:r>
              <a:rPr lang="en-US" sz="1900" dirty="0"/>
              <a:t>Ensure that EPICS continues to be an open collaboration and that contributions are open-source.</a:t>
            </a:r>
          </a:p>
        </p:txBody>
      </p:sp>
      <p:sp>
        <p:nvSpPr>
          <p:cNvPr id="5" name="Textfeld 4">
            <a:extLst>
              <a:ext uri="{FF2B5EF4-FFF2-40B4-BE49-F238E27FC236}">
                <a16:creationId xmlns:a16="http://schemas.microsoft.com/office/drawing/2014/main" id="{2BD26A0D-52AC-4359-866C-38F10BB5E782}"/>
              </a:ext>
            </a:extLst>
          </p:cNvPr>
          <p:cNvSpPr txBox="1"/>
          <p:nvPr/>
        </p:nvSpPr>
        <p:spPr>
          <a:xfrm>
            <a:off x="992137" y="1006108"/>
            <a:ext cx="7563304" cy="4091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dirty="0">
                <a:solidFill>
                  <a:srgbClr val="18334B"/>
                </a:solidFill>
                <a:latin typeface="Oswald Regular"/>
                <a:ea typeface="Milo-Medium"/>
                <a:cs typeface="Oswald Regular"/>
              </a:rPr>
              <a:t>The EPICS Council was created in September 2016 </a:t>
            </a:r>
          </a:p>
        </p:txBody>
      </p:sp>
      <p:sp>
        <p:nvSpPr>
          <p:cNvPr id="2" name="TextBox 1">
            <a:extLst>
              <a:ext uri="{FF2B5EF4-FFF2-40B4-BE49-F238E27FC236}">
                <a16:creationId xmlns:a16="http://schemas.microsoft.com/office/drawing/2014/main" id="{284B6C36-07F2-644E-913E-75373598963C}"/>
              </a:ext>
            </a:extLst>
          </p:cNvPr>
          <p:cNvSpPr txBox="1"/>
          <p:nvPr/>
        </p:nvSpPr>
        <p:spPr>
          <a:xfrm>
            <a:off x="3902534" y="6008913"/>
            <a:ext cx="3949223" cy="369332"/>
          </a:xfrm>
          <a:prstGeom prst="rect">
            <a:avLst/>
          </a:prstGeom>
          <a:noFill/>
        </p:spPr>
        <p:txBody>
          <a:bodyPr wrap="none" rtlCol="0">
            <a:spAutoFit/>
          </a:bodyPr>
          <a:lstStyle/>
          <a:p>
            <a:r>
              <a:rPr lang="en-US" i="1" dirty="0"/>
              <a:t>—from The EPICS Council Charter (2018)</a:t>
            </a:r>
          </a:p>
        </p:txBody>
      </p:sp>
    </p:spTree>
    <p:extLst>
      <p:ext uri="{BB962C8B-B14F-4D97-AF65-F5344CB8AC3E}">
        <p14:creationId xmlns:p14="http://schemas.microsoft.com/office/powerpoint/2010/main" val="2038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92137" y="1569665"/>
            <a:ext cx="7277198" cy="4431983"/>
          </a:xfrm>
          <a:prstGeom prst="rect">
            <a:avLst/>
          </a:prstGeom>
          <a:noFill/>
        </p:spPr>
        <p:txBody>
          <a:bodyPr wrap="square" lIns="0" tIns="0" rIns="0" bIns="0" rtlCol="0">
            <a:spAutoFit/>
          </a:bodyPr>
          <a:lstStyle/>
          <a:p>
            <a:r>
              <a:rPr lang="en-US" sz="2400" dirty="0">
                <a:cs typeface="Calibri"/>
              </a:rPr>
              <a:t>The Council can</a:t>
            </a:r>
          </a:p>
          <a:p>
            <a:pPr marL="800100" lvl="1" indent="-342900">
              <a:buFont typeface="Arial" panose="020B0604020202020204" pitchFamily="34" charset="0"/>
              <a:buChar char="•"/>
            </a:pPr>
            <a:r>
              <a:rPr lang="en-US" sz="2400" dirty="0">
                <a:cs typeface="Calibri"/>
              </a:rPr>
              <a:t>Help coordinate and optimize the use of resources </a:t>
            </a:r>
          </a:p>
          <a:p>
            <a:pPr marL="800100" lvl="1" indent="-342900">
              <a:buFont typeface="Arial" panose="020B0604020202020204" pitchFamily="34" charset="0"/>
              <a:buChar char="•"/>
            </a:pPr>
            <a:r>
              <a:rPr lang="en-US" sz="2400" dirty="0">
                <a:cs typeface="Calibri"/>
              </a:rPr>
              <a:t>Facilitate sharing of development effort and support across projects</a:t>
            </a:r>
          </a:p>
          <a:p>
            <a:pPr marL="800100" lvl="1" indent="-342900">
              <a:buFont typeface="Arial" panose="020B0604020202020204" pitchFamily="34" charset="0"/>
              <a:buChar char="•"/>
            </a:pPr>
            <a:r>
              <a:rPr lang="en-US" sz="2400" dirty="0">
                <a:cs typeface="Calibri"/>
              </a:rPr>
              <a:t>Develop roadmaps in collaboration with technical working groups</a:t>
            </a:r>
          </a:p>
          <a:p>
            <a:pPr marL="800100" lvl="1" indent="-342900">
              <a:buFont typeface="Arial" panose="020B0604020202020204" pitchFamily="34" charset="0"/>
              <a:buChar char="•"/>
            </a:pPr>
            <a:r>
              <a:rPr lang="en-US" sz="2400" dirty="0">
                <a:cs typeface="Calibri"/>
              </a:rPr>
              <a:t>Encourage the growth and the long term viability of the collaboration</a:t>
            </a:r>
          </a:p>
          <a:p>
            <a:r>
              <a:rPr lang="en-US" sz="2400" dirty="0">
                <a:cs typeface="Calibri"/>
              </a:rPr>
              <a:t>The Council cannot</a:t>
            </a:r>
            <a:endParaRPr lang="en-US" sz="2400" dirty="0"/>
          </a:p>
          <a:p>
            <a:pPr marL="800100" lvl="1" indent="-342900">
              <a:buFont typeface="Arial" panose="020B0604020202020204" pitchFamily="34" charset="0"/>
              <a:buChar char="•"/>
            </a:pPr>
            <a:r>
              <a:rPr lang="en-US" sz="2400" dirty="0">
                <a:cs typeface="Calibri"/>
              </a:rPr>
              <a:t>Direct people to do things</a:t>
            </a:r>
          </a:p>
          <a:p>
            <a:pPr marL="800100" lvl="1" indent="-342900">
              <a:buFont typeface="Arial" panose="020B0604020202020204" pitchFamily="34" charset="0"/>
              <a:buChar char="•"/>
            </a:pPr>
            <a:r>
              <a:rPr lang="en-US" sz="2400" dirty="0">
                <a:cs typeface="Calibri"/>
              </a:rPr>
              <a:t>Direct people on how to do things</a:t>
            </a:r>
          </a:p>
          <a:p>
            <a:pPr marL="800100" lvl="1" indent="-342900">
              <a:buFont typeface="Arial" panose="020B0604020202020204" pitchFamily="34" charset="0"/>
              <a:buChar char="•"/>
            </a:pPr>
            <a:r>
              <a:rPr lang="en-US" sz="2400" dirty="0">
                <a:cs typeface="Calibri"/>
              </a:rPr>
              <a:t>Provide resources or budget</a:t>
            </a:r>
          </a:p>
        </p:txBody>
      </p:sp>
      <p:sp>
        <p:nvSpPr>
          <p:cNvPr id="6" name="Textfeld 4">
            <a:extLst>
              <a:ext uri="{FF2B5EF4-FFF2-40B4-BE49-F238E27FC236}">
                <a16:creationId xmlns:a16="http://schemas.microsoft.com/office/drawing/2014/main" id="{752AF492-E286-D147-91C1-6AD941F4E2E7}"/>
              </a:ext>
            </a:extLst>
          </p:cNvPr>
          <p:cNvSpPr txBox="1"/>
          <p:nvPr/>
        </p:nvSpPr>
        <p:spPr>
          <a:xfrm>
            <a:off x="992137" y="1006108"/>
            <a:ext cx="7563304" cy="4091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dirty="0">
                <a:solidFill>
                  <a:srgbClr val="18334B"/>
                </a:solidFill>
                <a:latin typeface="Oswald Regular"/>
                <a:ea typeface="Milo-Medium"/>
                <a:cs typeface="Oswald Regular"/>
              </a:rPr>
              <a:t>What the Council is and is not</a:t>
            </a:r>
          </a:p>
        </p:txBody>
      </p:sp>
    </p:spTree>
    <p:extLst>
      <p:ext uri="{BB962C8B-B14F-4D97-AF65-F5344CB8AC3E}">
        <p14:creationId xmlns:p14="http://schemas.microsoft.com/office/powerpoint/2010/main" val="17883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BD26A0D-52AC-4359-866C-38F10BB5E782}"/>
              </a:ext>
            </a:extLst>
          </p:cNvPr>
          <p:cNvSpPr txBox="1"/>
          <p:nvPr/>
        </p:nvSpPr>
        <p:spPr>
          <a:xfrm>
            <a:off x="992137" y="1006108"/>
            <a:ext cx="7563304" cy="10718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a:solidFill>
                  <a:srgbClr val="18334B"/>
                </a:solidFill>
                <a:latin typeface="Oswald Regular"/>
                <a:ea typeface="Milo-Medium"/>
                <a:cs typeface="Oswald Regular"/>
              </a:rPr>
              <a:t>The Council currently has representation from 11 projects. Karen White (ORNL) is the Council Chair.  </a:t>
            </a:r>
          </a:p>
        </p:txBody>
      </p:sp>
      <p:sp>
        <p:nvSpPr>
          <p:cNvPr id="6" name="Textfeld 3">
            <a:extLst>
              <a:ext uri="{FF2B5EF4-FFF2-40B4-BE49-F238E27FC236}">
                <a16:creationId xmlns:a16="http://schemas.microsoft.com/office/drawing/2014/main" id="{DFA1CF14-7F71-B145-A924-F76B84E6F86F}"/>
              </a:ext>
            </a:extLst>
          </p:cNvPr>
          <p:cNvSpPr txBox="1"/>
          <p:nvPr/>
        </p:nvSpPr>
        <p:spPr>
          <a:xfrm>
            <a:off x="997868" y="2077963"/>
            <a:ext cx="6932825" cy="4395306"/>
          </a:xfrm>
          <a:prstGeom prst="rect">
            <a:avLst/>
          </a:prstGeom>
          <a:noFill/>
          <a:ln>
            <a:noFill/>
          </a:ln>
        </p:spPr>
        <p:txBody>
          <a:bodyPr wrap="square" lIns="0" tIns="0" rIns="0" bIns="0" rtlCol="0">
            <a:spAutoFit/>
          </a:bodyPr>
          <a:lstStyle/>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APS (John Maclean)</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Diamond Light Source (Mark Herron)</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European Spallation Source (Henrik Carling)</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ITER (Anders Wallander)</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LANSCE (Jeff Hill)</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NSLS-II (Richard Farnsworth)</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PSI (Markus) </a:t>
            </a:r>
            <a:r>
              <a:rPr lang="en-US" dirty="0" err="1">
                <a:solidFill>
                  <a:srgbClr val="60737F"/>
                </a:solidFill>
                <a:latin typeface="Source Sans Pro"/>
                <a:ea typeface="Milo-Medium"/>
                <a:cs typeface="Source Sans Pro"/>
              </a:rPr>
              <a:t>Janousch</a:t>
            </a:r>
            <a:endParaRPr lang="en-US" dirty="0">
              <a:solidFill>
                <a:srgbClr val="60737F"/>
              </a:solidFill>
              <a:latin typeface="Source Sans Pro"/>
              <a:ea typeface="Milo-Medium"/>
              <a:cs typeface="Source Sans Pro"/>
            </a:endParaRP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SLAC Accelerator (Joe DeLong)</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SLAC Instruments (Daniel </a:t>
            </a:r>
            <a:r>
              <a:rPr lang="en-US" dirty="0" err="1">
                <a:solidFill>
                  <a:srgbClr val="60737F"/>
                </a:solidFill>
                <a:latin typeface="Source Sans Pro"/>
                <a:ea typeface="Milo-Medium"/>
                <a:cs typeface="Source Sans Pro"/>
              </a:rPr>
              <a:t>Flath</a:t>
            </a:r>
            <a:r>
              <a:rPr lang="en-US" dirty="0">
                <a:solidFill>
                  <a:srgbClr val="60737F"/>
                </a:solidFill>
                <a:latin typeface="Source Sans Pro"/>
                <a:ea typeface="Milo-Medium"/>
                <a:cs typeface="Source Sans Pro"/>
              </a:rPr>
              <a:t>)</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SNS Accelerator (Karen White)</a:t>
            </a:r>
          </a:p>
          <a:p>
            <a:pPr marL="477183" indent="-477183" eaLnBrk="0" hangingPunct="0">
              <a:lnSpc>
                <a:spcPct val="120000"/>
              </a:lnSpc>
              <a:spcAft>
                <a:spcPts val="627"/>
              </a:spcAft>
              <a:buClr>
                <a:srgbClr val="C7DE27"/>
              </a:buClr>
              <a:buSzPct val="100000"/>
              <a:buFont typeface="Arial"/>
              <a:buChar char="•"/>
              <a:tabLst>
                <a:tab pos="392682" algn="l"/>
              </a:tabLst>
            </a:pPr>
            <a:r>
              <a:rPr lang="en-US">
                <a:solidFill>
                  <a:srgbClr val="60737F"/>
                </a:solidFill>
                <a:latin typeface="Source Sans Pro"/>
                <a:ea typeface="Milo-Medium"/>
                <a:cs typeface="Source Sans Pro"/>
              </a:rPr>
              <a:t>SNS and HFIR </a:t>
            </a:r>
            <a:r>
              <a:rPr lang="en-US" dirty="0">
                <a:solidFill>
                  <a:srgbClr val="60737F"/>
                </a:solidFill>
                <a:latin typeface="Source Sans Pro"/>
                <a:ea typeface="Milo-Medium"/>
                <a:cs typeface="Source Sans Pro"/>
              </a:rPr>
              <a:t>Instruments (Steven Hartman)</a:t>
            </a:r>
          </a:p>
        </p:txBody>
      </p:sp>
    </p:spTree>
    <p:extLst>
      <p:ext uri="{BB962C8B-B14F-4D97-AF65-F5344CB8AC3E}">
        <p14:creationId xmlns:p14="http://schemas.microsoft.com/office/powerpoint/2010/main" val="372211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BD26A0D-52AC-4359-866C-38F10BB5E782}"/>
              </a:ext>
            </a:extLst>
          </p:cNvPr>
          <p:cNvSpPr txBox="1"/>
          <p:nvPr/>
        </p:nvSpPr>
        <p:spPr>
          <a:xfrm>
            <a:off x="992137" y="1006108"/>
            <a:ext cx="6607876" cy="9576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dirty="0">
                <a:solidFill>
                  <a:srgbClr val="18334B"/>
                </a:solidFill>
                <a:latin typeface="Oswald Regular"/>
                <a:ea typeface="Milo-Medium"/>
                <a:cs typeface="Oswald Regular"/>
              </a:rPr>
              <a:t>The Council met Tuesday June 12, 2018 prior to the EPICS Collaboration Meeting</a:t>
            </a:r>
          </a:p>
        </p:txBody>
      </p:sp>
      <p:sp>
        <p:nvSpPr>
          <p:cNvPr id="6" name="Textfeld 3">
            <a:extLst>
              <a:ext uri="{FF2B5EF4-FFF2-40B4-BE49-F238E27FC236}">
                <a16:creationId xmlns:a16="http://schemas.microsoft.com/office/drawing/2014/main" id="{DFA1CF14-7F71-B145-A924-F76B84E6F86F}"/>
              </a:ext>
            </a:extLst>
          </p:cNvPr>
          <p:cNvSpPr txBox="1"/>
          <p:nvPr/>
        </p:nvSpPr>
        <p:spPr>
          <a:xfrm>
            <a:off x="997868" y="2077963"/>
            <a:ext cx="7996503" cy="4395306"/>
          </a:xfrm>
          <a:prstGeom prst="rect">
            <a:avLst/>
          </a:prstGeom>
          <a:noFill/>
          <a:ln>
            <a:noFill/>
          </a:ln>
        </p:spPr>
        <p:txBody>
          <a:bodyPr wrap="square" lIns="0" tIns="0" rIns="0" bIns="0" rtlCol="0">
            <a:spAutoFit/>
          </a:bodyPr>
          <a:lstStyle/>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Collaboration resources</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New EPICS website development</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Documentation initiative</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Collaboration member recognition</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Network security proposal</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Vendor management</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PVA Gateway needs</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Training</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Council Membership</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Reports from working groups (EPICS-Core, </a:t>
            </a:r>
            <a:r>
              <a:rPr lang="en-US" dirty="0" err="1">
                <a:solidFill>
                  <a:srgbClr val="60737F"/>
                </a:solidFill>
                <a:latin typeface="Source Sans Pro"/>
                <a:ea typeface="Milo-Medium"/>
                <a:cs typeface="Source Sans Pro"/>
              </a:rPr>
              <a:t>areaDetector</a:t>
            </a:r>
            <a:r>
              <a:rPr lang="en-US" dirty="0">
                <a:solidFill>
                  <a:srgbClr val="60737F"/>
                </a:solidFill>
                <a:latin typeface="Source Sans Pro"/>
                <a:ea typeface="Milo-Medium"/>
                <a:cs typeface="Source Sans Pro"/>
              </a:rPr>
              <a:t>, CS-Studio)</a:t>
            </a:r>
          </a:p>
          <a:p>
            <a:pPr marL="477183" indent="-477183" eaLnBrk="0" hangingPunct="0">
              <a:lnSpc>
                <a:spcPct val="120000"/>
              </a:lnSpc>
              <a:spcAft>
                <a:spcPts val="627"/>
              </a:spcAft>
              <a:buClr>
                <a:srgbClr val="C7DE27"/>
              </a:buClr>
              <a:buSzPct val="100000"/>
              <a:buFont typeface="Arial"/>
              <a:buChar char="•"/>
              <a:tabLst>
                <a:tab pos="392682" algn="l"/>
              </a:tabLst>
            </a:pPr>
            <a:r>
              <a:rPr lang="en-US" dirty="0">
                <a:solidFill>
                  <a:srgbClr val="60737F"/>
                </a:solidFill>
                <a:latin typeface="Source Sans Pro"/>
                <a:ea typeface="Milo-Medium"/>
                <a:cs typeface="Source Sans Pro"/>
              </a:rPr>
              <a:t>Working session</a:t>
            </a:r>
          </a:p>
        </p:txBody>
      </p:sp>
    </p:spTree>
    <p:extLst>
      <p:ext uri="{BB962C8B-B14F-4D97-AF65-F5344CB8AC3E}">
        <p14:creationId xmlns:p14="http://schemas.microsoft.com/office/powerpoint/2010/main" val="123130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7127" y="1764535"/>
            <a:ext cx="7277198" cy="4616648"/>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000" dirty="0"/>
              <a:t>A new EPICS website is under development</a:t>
            </a:r>
          </a:p>
          <a:p>
            <a:pPr marL="800100" lvl="1" indent="-342900">
              <a:buFont typeface="Arial" panose="020B0604020202020204" pitchFamily="34" charset="0"/>
              <a:buChar char="•"/>
            </a:pPr>
            <a:r>
              <a:rPr lang="en-US" sz="2000" dirty="0"/>
              <a:t>We need volunteers for porting existing web content and developing / editing new content for the site</a:t>
            </a:r>
          </a:p>
          <a:p>
            <a:pPr marL="342900" indent="-342900">
              <a:buFont typeface="Arial" panose="020B0604020202020204" pitchFamily="34" charset="0"/>
              <a:buChar char="•"/>
            </a:pPr>
            <a:r>
              <a:rPr lang="en-US" sz="2000" dirty="0"/>
              <a:t>Documentation needs</a:t>
            </a:r>
          </a:p>
          <a:p>
            <a:pPr marL="800100" lvl="1" indent="-342900">
              <a:buFont typeface="Arial" panose="020B0604020202020204" pitchFamily="34" charset="0"/>
              <a:buChar char="•"/>
            </a:pPr>
            <a:r>
              <a:rPr lang="en-US" sz="2000" dirty="0"/>
              <a:t>We need volunteers for producing user documentation, particularly documentation for new application developers</a:t>
            </a:r>
          </a:p>
          <a:p>
            <a:pPr marL="342900" indent="-342900">
              <a:buFont typeface="Arial" panose="020B0604020202020204" pitchFamily="34" charset="0"/>
              <a:buChar char="•"/>
            </a:pPr>
            <a:r>
              <a:rPr lang="en-US" sz="2000" dirty="0"/>
              <a:t>We will explore opportunities for using the leverage of the larger EPICS community for device support from hardware vendors</a:t>
            </a:r>
          </a:p>
          <a:p>
            <a:pPr marL="342900" indent="-342900">
              <a:buFont typeface="Arial" panose="020B0604020202020204" pitchFamily="34" charset="0"/>
              <a:buChar char="•"/>
            </a:pPr>
            <a:r>
              <a:rPr lang="en-US" sz="2000" dirty="0"/>
              <a:t>We will work to collect existing training materials and encourage that new training materials developed be shared across the collaboration</a:t>
            </a:r>
          </a:p>
          <a:p>
            <a:pPr marL="342900" indent="-342900">
              <a:buFont typeface="Arial" panose="020B0604020202020204" pitchFamily="34" charset="0"/>
              <a:buChar char="•"/>
            </a:pPr>
            <a:r>
              <a:rPr lang="en-US" sz="2000" dirty="0"/>
              <a:t>We will work with existing working groups and facility representatives to facilitate contributions to the collaboration</a:t>
            </a:r>
          </a:p>
          <a:p>
            <a:pPr marL="800100" lvl="1" indent="-342900">
              <a:buFont typeface="Arial" panose="020B0604020202020204" pitchFamily="34" charset="0"/>
              <a:buChar char="•"/>
            </a:pPr>
            <a:r>
              <a:rPr lang="en-US" sz="2000" dirty="0"/>
              <a:t>The working groups are serving the community effectively</a:t>
            </a:r>
          </a:p>
          <a:p>
            <a:r>
              <a:rPr lang="en-US" sz="2000" dirty="0"/>
              <a:t>  </a:t>
            </a:r>
          </a:p>
        </p:txBody>
      </p:sp>
      <p:sp>
        <p:nvSpPr>
          <p:cNvPr id="5" name="Textfeld 4">
            <a:extLst>
              <a:ext uri="{FF2B5EF4-FFF2-40B4-BE49-F238E27FC236}">
                <a16:creationId xmlns:a16="http://schemas.microsoft.com/office/drawing/2014/main" id="{2BD26A0D-52AC-4359-866C-38F10BB5E782}"/>
              </a:ext>
            </a:extLst>
          </p:cNvPr>
          <p:cNvSpPr txBox="1"/>
          <p:nvPr/>
        </p:nvSpPr>
        <p:spPr>
          <a:xfrm>
            <a:off x="992137" y="1006108"/>
            <a:ext cx="7563304" cy="4091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dirty="0">
                <a:solidFill>
                  <a:srgbClr val="18334B"/>
                </a:solidFill>
                <a:latin typeface="Oswald Regular"/>
                <a:ea typeface="Milo-Medium"/>
                <a:cs typeface="Oswald Regular"/>
              </a:rPr>
              <a:t>Highlights from the June 12 Council Meeting</a:t>
            </a:r>
          </a:p>
        </p:txBody>
      </p:sp>
    </p:spTree>
    <p:extLst>
      <p:ext uri="{BB962C8B-B14F-4D97-AF65-F5344CB8AC3E}">
        <p14:creationId xmlns:p14="http://schemas.microsoft.com/office/powerpoint/2010/main" val="107950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BD26A0D-52AC-4359-866C-38F10BB5E782}"/>
              </a:ext>
            </a:extLst>
          </p:cNvPr>
          <p:cNvSpPr txBox="1"/>
          <p:nvPr/>
        </p:nvSpPr>
        <p:spPr>
          <a:xfrm>
            <a:off x="992137" y="1006108"/>
            <a:ext cx="6952650" cy="9426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dirty="0">
                <a:solidFill>
                  <a:srgbClr val="18334B"/>
                </a:solidFill>
                <a:latin typeface="Oswald Regular"/>
                <a:ea typeface="Milo-Medium"/>
                <a:cs typeface="Oswald Regular"/>
              </a:rPr>
              <a:t>The Council needs ongoing input and support from the broader EPICS community</a:t>
            </a:r>
          </a:p>
        </p:txBody>
      </p:sp>
      <p:sp>
        <p:nvSpPr>
          <p:cNvPr id="6" name="Textfeld 3">
            <a:extLst>
              <a:ext uri="{FF2B5EF4-FFF2-40B4-BE49-F238E27FC236}">
                <a16:creationId xmlns:a16="http://schemas.microsoft.com/office/drawing/2014/main" id="{0C5AD87E-C6C9-2745-98EF-72FFA327ACDD}"/>
              </a:ext>
            </a:extLst>
          </p:cNvPr>
          <p:cNvSpPr txBox="1"/>
          <p:nvPr/>
        </p:nvSpPr>
        <p:spPr>
          <a:xfrm>
            <a:off x="1007127" y="2109305"/>
            <a:ext cx="7277198" cy="4462760"/>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800" dirty="0"/>
              <a:t>Projects with emerging needs from the collaboration should work with the Council and/or join the Council to facilitate shared development efforts</a:t>
            </a:r>
          </a:p>
          <a:p>
            <a:pPr marL="342900" indent="-342900">
              <a:spcAft>
                <a:spcPts val="1200"/>
              </a:spcAft>
              <a:buFont typeface="Arial" panose="020B0604020202020204" pitchFamily="34" charset="0"/>
              <a:buChar char="•"/>
            </a:pPr>
            <a:r>
              <a:rPr lang="en-US" sz="2800" dirty="0"/>
              <a:t>The collaboration needs new contributors. Support at all technical levels is helpful: documentation, testing, software development, training</a:t>
            </a:r>
          </a:p>
          <a:p>
            <a:pPr algn="ctr"/>
            <a:r>
              <a:rPr lang="en-US" sz="2800" i="1" dirty="0"/>
              <a:t>Contact a Council member or the respective working group for more information</a:t>
            </a:r>
            <a:r>
              <a:rPr lang="en-US" sz="2800" dirty="0"/>
              <a:t>. </a:t>
            </a:r>
          </a:p>
        </p:txBody>
      </p:sp>
    </p:spTree>
    <p:extLst>
      <p:ext uri="{BB962C8B-B14F-4D97-AF65-F5344CB8AC3E}">
        <p14:creationId xmlns:p14="http://schemas.microsoft.com/office/powerpoint/2010/main" val="6099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92137" y="2214237"/>
            <a:ext cx="7277198" cy="4431983"/>
          </a:xfrm>
          <a:prstGeom prst="rect">
            <a:avLst/>
          </a:prstGeom>
          <a:noFill/>
        </p:spPr>
        <p:txBody>
          <a:bodyPr wrap="square" lIns="0" tIns="0" rIns="0" bIns="0" rtlCol="0">
            <a:spAutoFit/>
          </a:bodyPr>
          <a:lstStyle/>
          <a:p>
            <a:r>
              <a:rPr lang="en-US" sz="2400" dirty="0"/>
              <a:t>A page will be added to the EPICS website with information from the Council:</a:t>
            </a:r>
          </a:p>
          <a:p>
            <a:pPr marL="342900" indent="-342900">
              <a:buFont typeface="Arial" panose="020B0604020202020204" pitchFamily="34" charset="0"/>
              <a:buChar char="•"/>
            </a:pPr>
            <a:r>
              <a:rPr lang="en-US" sz="2400" dirty="0"/>
              <a:t>Council members and contact information</a:t>
            </a:r>
          </a:p>
          <a:p>
            <a:pPr marL="342900" indent="-342900">
              <a:buFont typeface="Arial" panose="020B0604020202020204" pitchFamily="34" charset="0"/>
              <a:buChar char="•"/>
            </a:pPr>
            <a:r>
              <a:rPr lang="en-US" sz="2400" dirty="0"/>
              <a:t>How to request representation on the council</a:t>
            </a:r>
          </a:p>
          <a:p>
            <a:pPr marL="342900" indent="-342900">
              <a:buFont typeface="Arial" panose="020B0604020202020204" pitchFamily="34" charset="0"/>
              <a:buChar char="•"/>
            </a:pPr>
            <a:r>
              <a:rPr lang="en-US" sz="2400" dirty="0"/>
              <a:t>Summaries of Council meeting minutes and closeout presentations (e.g., this document)</a:t>
            </a:r>
          </a:p>
          <a:p>
            <a:pPr marL="342900" indent="-342900">
              <a:buFont typeface="Arial" panose="020B0604020202020204" pitchFamily="34" charset="0"/>
              <a:buChar char="•"/>
            </a:pPr>
            <a:r>
              <a:rPr lang="en-US" sz="2400" dirty="0"/>
              <a:t>The Council will plan to hold monthly teleconference meetings and once per year face-to-face meetings</a:t>
            </a:r>
          </a:p>
          <a:p>
            <a:pPr marL="342900" indent="-342900">
              <a:buFont typeface="Arial" panose="020B0604020202020204" pitchFamily="34" charset="0"/>
              <a:buChar char="•"/>
            </a:pPr>
            <a:endParaRPr lang="en-US" sz="2400" dirty="0"/>
          </a:p>
          <a:p>
            <a:pPr algn="ctr"/>
            <a:r>
              <a:rPr lang="en-US" sz="2400" i="1" dirty="0"/>
              <a:t>The council needs input from the community and will endeavor to be open and transparent with the community.  </a:t>
            </a:r>
          </a:p>
        </p:txBody>
      </p:sp>
      <p:sp>
        <p:nvSpPr>
          <p:cNvPr id="5" name="Textfeld 4">
            <a:extLst>
              <a:ext uri="{FF2B5EF4-FFF2-40B4-BE49-F238E27FC236}">
                <a16:creationId xmlns:a16="http://schemas.microsoft.com/office/drawing/2014/main" id="{2BD26A0D-52AC-4359-866C-38F10BB5E782}"/>
              </a:ext>
            </a:extLst>
          </p:cNvPr>
          <p:cNvSpPr txBox="1"/>
          <p:nvPr/>
        </p:nvSpPr>
        <p:spPr>
          <a:xfrm>
            <a:off x="992137" y="1006108"/>
            <a:ext cx="7277198" cy="10186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r>
              <a:rPr lang="en-US" sz="3000" dirty="0">
                <a:solidFill>
                  <a:srgbClr val="18334B"/>
                </a:solidFill>
                <a:latin typeface="Oswald Regular"/>
                <a:ea typeface="Milo-Medium"/>
                <a:cs typeface="Oswald Regular"/>
              </a:rPr>
              <a:t>More information about the Council will be made available to the community</a:t>
            </a:r>
          </a:p>
        </p:txBody>
      </p:sp>
    </p:spTree>
    <p:extLst>
      <p:ext uri="{BB962C8B-B14F-4D97-AF65-F5344CB8AC3E}">
        <p14:creationId xmlns:p14="http://schemas.microsoft.com/office/powerpoint/2010/main" val="22910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29EC15-F475-4D22-A138-5BC98099464C}"/>
              </a:ext>
            </a:extLst>
          </p:cNvPr>
          <p:cNvSpPr/>
          <p:nvPr/>
        </p:nvSpPr>
        <p:spPr>
          <a:xfrm>
            <a:off x="0" y="-44970"/>
            <a:ext cx="9144000" cy="6858000"/>
          </a:xfrm>
          <a:prstGeom prst="rect">
            <a:avLst/>
          </a:prstGeom>
          <a:solidFill>
            <a:srgbClr val="183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197838" y="1526636"/>
            <a:ext cx="6746511" cy="956224"/>
          </a:xfrm>
          <a:prstGeom prst="rect">
            <a:avLst/>
          </a:prstGeom>
          <a:noFill/>
        </p:spPr>
        <p:txBody>
          <a:bodyPr wrap="square" lIns="0" tIns="0" rIns="0" bIns="0" rtlCol="0">
            <a:spAutoFit/>
          </a:bodyPr>
          <a:lstStyle/>
          <a:p>
            <a:pPr algn="ctr">
              <a:lnSpc>
                <a:spcPct val="110000"/>
              </a:lnSpc>
            </a:pPr>
            <a:r>
              <a:rPr lang="en-US" sz="3467" dirty="0">
                <a:solidFill>
                  <a:srgbClr val="C7DE27"/>
                </a:solidFill>
                <a:latin typeface="Oswald Regular"/>
                <a:ea typeface="Milo-Medium"/>
                <a:cs typeface="Oswald Regular"/>
              </a:rPr>
              <a:t>Thank You</a:t>
            </a:r>
            <a:endParaRPr lang="en-US" sz="1867" dirty="0">
              <a:solidFill>
                <a:srgbClr val="595959"/>
              </a:solidFill>
              <a:latin typeface="Source Sans Pro"/>
              <a:ea typeface="Milo-Medium"/>
              <a:cs typeface="Source Sans Pro"/>
            </a:endParaRPr>
          </a:p>
          <a:p>
            <a:endParaRPr lang="en-US" sz="2400" dirty="0">
              <a:solidFill>
                <a:srgbClr val="9C072D"/>
              </a:solidFill>
              <a:latin typeface="Milo-RegularItalic"/>
              <a:ea typeface="Milo-Medium"/>
              <a:cs typeface="Milo-RegularItalic"/>
            </a:endParaRPr>
          </a:p>
        </p:txBody>
      </p:sp>
      <p:pic>
        <p:nvPicPr>
          <p:cNvPr id="4" name="Grafik 4">
            <a:extLst>
              <a:ext uri="{FF2B5EF4-FFF2-40B4-BE49-F238E27FC236}">
                <a16:creationId xmlns:a16="http://schemas.microsoft.com/office/drawing/2014/main" id="{053CA6E8-E542-4AB2-B240-0F0E5FE8E50C}"/>
              </a:ext>
            </a:extLst>
          </p:cNvPr>
          <p:cNvPicPr>
            <a:picLocks noChangeAspect="1"/>
          </p:cNvPicPr>
          <p:nvPr/>
        </p:nvPicPr>
        <p:blipFill>
          <a:blip r:embed="rId3"/>
          <a:stretch>
            <a:fillRect/>
          </a:stretch>
        </p:blipFill>
        <p:spPr>
          <a:xfrm>
            <a:off x="4078884" y="5257348"/>
            <a:ext cx="984421" cy="520578"/>
          </a:xfrm>
          <a:prstGeom prst="rect">
            <a:avLst/>
          </a:prstGeom>
        </p:spPr>
      </p:pic>
    </p:spTree>
    <p:extLst>
      <p:ext uri="{BB962C8B-B14F-4D97-AF65-F5344CB8AC3E}">
        <p14:creationId xmlns:p14="http://schemas.microsoft.com/office/powerpoint/2010/main" val="246116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515</Words>
  <Application>Microsoft Macintosh PowerPoint</Application>
  <PresentationFormat>On-screen Show (4:3)</PresentationFormat>
  <Paragraphs>76</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Milo-Medium</vt:lpstr>
      <vt:lpstr>Milo-RegularItalic</vt:lpstr>
      <vt:lpstr>Oswald Regular</vt:lpstr>
      <vt:lpstr>Source Sans Pro</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cp:revision>
  <dcterms:created xsi:type="dcterms:W3CDTF">2017-09-22T20:19:22Z</dcterms:created>
  <dcterms:modified xsi:type="dcterms:W3CDTF">2018-06-14T19:24:16Z</dcterms:modified>
</cp:coreProperties>
</file>