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3" r:id="rId1"/>
  </p:sldMasterIdLst>
  <p:notesMasterIdLst>
    <p:notesMasterId r:id="rId8"/>
  </p:notesMasterIdLst>
  <p:handoutMasterIdLst>
    <p:handoutMasterId r:id="rId9"/>
  </p:handoutMasterIdLst>
  <p:sldIdLst>
    <p:sldId id="256" r:id="rId2"/>
    <p:sldId id="274" r:id="rId3"/>
    <p:sldId id="275" r:id="rId4"/>
    <p:sldId id="276" r:id="rId5"/>
    <p:sldId id="278" r:id="rId6"/>
    <p:sldId id="262" r:id="rId7"/>
  </p:sldIdLst>
  <p:sldSz cx="9144000" cy="6858000" type="screen4x3"/>
  <p:notesSz cx="6858000" cy="9144000"/>
  <p:defaultTextStyle>
    <a:defPPr>
      <a:defRPr lang="sl-S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2E24"/>
    <a:srgbClr val="ED1C24"/>
    <a:srgbClr val="3434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69" autoAdjust="0"/>
    <p:restoredTop sz="72707" autoAdjust="0"/>
  </p:normalViewPr>
  <p:slideViewPr>
    <p:cSldViewPr>
      <p:cViewPr varScale="1">
        <p:scale>
          <a:sx n="65" d="100"/>
          <a:sy n="65" d="100"/>
        </p:scale>
        <p:origin x="1536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6FE49794-E2E7-4B50-AA49-C058DBC26A1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B058E565-730E-497B-9E90-13FEE64B2C1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D7C2C28-F4C7-47DB-A95F-0DDC9CE3BF46}" type="datetimeFigureOut">
              <a:rPr lang="en-GB"/>
              <a:pPr>
                <a:defRPr/>
              </a:pPr>
              <a:t>05/10/2019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4179230-3185-45A9-99A6-47AA6CF99E8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9334A84-21ED-44EF-9360-1FC67690865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BCABF75-96AC-4638-A9C3-6A5F32D67554}" type="slidenum">
              <a:rPr lang="en-GB" altLang="x-none"/>
              <a:pPr>
                <a:defRPr/>
              </a:pPr>
              <a:t>‹#›</a:t>
            </a:fld>
            <a:endParaRPr lang="en-GB" altLang="x-none"/>
          </a:p>
        </p:txBody>
      </p:sp>
      <p:pic>
        <p:nvPicPr>
          <p:cNvPr id="16390" name="Picture 2">
            <a:extLst>
              <a:ext uri="{FF2B5EF4-FFF2-40B4-BE49-F238E27FC236}">
                <a16:creationId xmlns:a16="http://schemas.microsoft.com/office/drawing/2014/main" xmlns="" id="{BE8426D7-3059-47FE-9B66-5093E521F2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0800" y="8675688"/>
            <a:ext cx="2089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52471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4FD447CA-9E9B-4A8C-B02D-195F368A2B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BE058B0-CE96-4BAA-84C9-F9F625ADABB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7ECF31B-2725-4511-B6A9-B84A3C5E1347}" type="datetimeFigureOut">
              <a:rPr lang="sl-SI"/>
              <a:pPr>
                <a:defRPr/>
              </a:pPr>
              <a:t>2019-10-05</a:t>
            </a:fld>
            <a:endParaRPr lang="sl-SI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F4943884-E88E-431A-8FCC-1A812A436F3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l-SI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78670A58-3643-4CBB-B698-5AC4B3171E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sl-SI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AD681B6-5DC8-42C2-B776-777815B1DA7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1BEAD8F-232B-43D0-AA8D-C5CE0CFDE8F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055AE81-72D9-4209-A18A-E3B565298438}" type="slidenum">
              <a:rPr lang="sl-SI" altLang="x-none"/>
              <a:pPr>
                <a:defRPr/>
              </a:pPr>
              <a:t>‹#›</a:t>
            </a:fld>
            <a:endParaRPr lang="sl-SI" altLang="x-none"/>
          </a:p>
        </p:txBody>
      </p:sp>
      <p:pic>
        <p:nvPicPr>
          <p:cNvPr id="15368" name="Picture 2">
            <a:extLst>
              <a:ext uri="{FF2B5EF4-FFF2-40B4-BE49-F238E27FC236}">
                <a16:creationId xmlns:a16="http://schemas.microsoft.com/office/drawing/2014/main" xmlns="" id="{A3BDD750-FA85-4CCB-9A02-F2582669B7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0800" y="8675688"/>
            <a:ext cx="2089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40588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xmlns="" id="{C6BA80A7-5649-4469-A119-7B125E51B9E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xmlns="" id="{B4BBBB61-4083-4637-ACCF-4E143F04435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x-none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xmlns="" id="{986069C8-7C84-4152-95BB-DB8C6F6FB0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6DEE4B4-D7D8-42CD-A458-FE05F346A222}" type="slidenum">
              <a:rPr lang="sl-SI" altLang="x-none"/>
              <a:pPr>
                <a:spcBef>
                  <a:spcPct val="0"/>
                </a:spcBef>
              </a:pPr>
              <a:t>1</a:t>
            </a:fld>
            <a:endParaRPr lang="sl-SI" altLang="x-none"/>
          </a:p>
        </p:txBody>
      </p:sp>
    </p:spTree>
    <p:extLst>
      <p:ext uri="{BB962C8B-B14F-4D97-AF65-F5344CB8AC3E}">
        <p14:creationId xmlns:p14="http://schemas.microsoft.com/office/powerpoint/2010/main" val="1707016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036C28A-DF0A-42D9-8903-F93E189A416A}" type="slidenum">
              <a:t>3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l-SI" dirty="0" smtClean="0"/>
              <a:t>Remove the need for domain knowledge and MTCA.4-specific training – expose the system as any other device in the control system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8177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E8EFD5E2-7186-45D4-AC16-6CEAE84FDF59}" type="slidenum">
              <a:t>4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7203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E8EFD5E2-7186-45D4-AC16-6CEAE84FDF59}" type="slidenum">
              <a:t>5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539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solidFill>
          <a:srgbClr val="EE2E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A32E6ABA-2045-4BA9-BD5A-39B28BAC18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6381750"/>
            <a:ext cx="2274887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761605"/>
            <a:ext cx="7342584" cy="2475707"/>
          </a:xfrm>
        </p:spPr>
        <p:txBody>
          <a:bodyPr>
            <a:noAutofit/>
          </a:bodyPr>
          <a:lstStyle>
            <a:lvl1pPr algn="l">
              <a:spcBef>
                <a:spcPts val="0"/>
              </a:spcBef>
              <a:spcAft>
                <a:spcPts val="0"/>
              </a:spcAft>
              <a:defRPr sz="4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sl-S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1988840"/>
            <a:ext cx="7344816" cy="1752600"/>
          </a:xfrm>
        </p:spPr>
        <p:txBody>
          <a:bodyPr anchor="b"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69034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DE60DC40-ED53-4BEB-B3C3-860EA6254A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515938"/>
            <a:ext cx="2087562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xmlns="" id="{A44E4502-3D88-4552-A30E-22A7D61476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515938"/>
            <a:ext cx="2087562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 rot="5400000">
            <a:off x="2179304" y="-636376"/>
            <a:ext cx="4808040" cy="8474299"/>
          </a:xfrm>
        </p:spPr>
        <p:txBody>
          <a:bodyPr/>
          <a:lstStyle>
            <a:lvl1pPr>
              <a:defRPr sz="2400"/>
            </a:lvl1pPr>
            <a:lvl2pPr>
              <a:buNone/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 baseline="0"/>
            </a:lvl5pPr>
            <a:lvl6pPr>
              <a:defRPr sz="1600" baseline="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xmlns="" id="{B34151BF-FF32-4DB1-8246-6BFB2E3374D7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7551738" y="6453188"/>
            <a:ext cx="112395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07F70B9B-D7E9-4F96-B9A5-BF61DF9659A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xmlns="" id="{1C865342-5470-4C24-8ADE-C786449316E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C29FABB-0EF2-4ECA-A32B-1F330F46DBE0}" type="slidenum">
              <a:rPr lang="sl-SI" altLang="x-none"/>
              <a:pPr>
                <a:defRPr/>
              </a:pPr>
              <a:t>‹#›</a:t>
            </a:fld>
            <a:endParaRPr lang="sl-SI" altLang="x-none"/>
          </a:p>
        </p:txBody>
      </p:sp>
    </p:spTree>
    <p:extLst>
      <p:ext uri="{BB962C8B-B14F-4D97-AF65-F5344CB8AC3E}">
        <p14:creationId xmlns:p14="http://schemas.microsoft.com/office/powerpoint/2010/main" val="2346983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E4A6E23C-549B-41B3-89F3-EA314B5E2F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515938"/>
            <a:ext cx="2087562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xmlns="" id="{897B3E1E-5538-476D-B488-F085D53C21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515938"/>
            <a:ext cx="2087562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08720"/>
            <a:ext cx="2057400" cy="521744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 rot="5400000">
            <a:off x="838905" y="415989"/>
            <a:ext cx="5184577" cy="6170042"/>
          </a:xfrm>
        </p:spPr>
        <p:txBody>
          <a:bodyPr/>
          <a:lstStyle>
            <a:lvl1pPr>
              <a:defRPr sz="2400"/>
            </a:lvl1pPr>
            <a:lvl2pPr>
              <a:buNone/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 baseline="0"/>
            </a:lvl5pPr>
            <a:lvl6pPr>
              <a:defRPr sz="1600" baseline="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xmlns="" id="{DD972E57-B669-48AA-BD9D-4F16F8E021FD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7551738" y="6453188"/>
            <a:ext cx="112395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4F86FE12-FD3C-4B8D-9411-607D15DC542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xmlns="" id="{3BB9A000-E16E-45E0-B12F-192700CB1EF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87B20ED-B1DB-4A68-89F5-5F3352A76F4B}" type="slidenum">
              <a:rPr lang="sl-SI" altLang="x-none"/>
              <a:pPr>
                <a:defRPr/>
              </a:pPr>
              <a:t>‹#›</a:t>
            </a:fld>
            <a:endParaRPr lang="sl-SI" altLang="x-none"/>
          </a:p>
        </p:txBody>
      </p:sp>
    </p:spTree>
    <p:extLst>
      <p:ext uri="{BB962C8B-B14F-4D97-AF65-F5344CB8AC3E}">
        <p14:creationId xmlns:p14="http://schemas.microsoft.com/office/powerpoint/2010/main" val="29808381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70AA8078-9B32-4EE1-8D8E-718A7C5B0D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062E0BA3-82AC-4D1A-9EFB-FAFE365D86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A76AE-4B50-4D19-BA6E-F45DC0525C58}" type="slidenum">
              <a:rPr lang="sl-SI" altLang="x-none"/>
              <a:pPr>
                <a:defRPr/>
              </a:pPr>
              <a:t>‹#›</a:t>
            </a:fld>
            <a:endParaRPr lang="sl-SI" altLang="x-none"/>
          </a:p>
        </p:txBody>
      </p:sp>
    </p:spTree>
    <p:extLst>
      <p:ext uri="{BB962C8B-B14F-4D97-AF65-F5344CB8AC3E}">
        <p14:creationId xmlns:p14="http://schemas.microsoft.com/office/powerpoint/2010/main" val="524093832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EE2E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8">
            <a:extLst>
              <a:ext uri="{FF2B5EF4-FFF2-40B4-BE49-F238E27FC236}">
                <a16:creationId xmlns:a16="http://schemas.microsoft.com/office/drawing/2014/main" xmlns="" id="{6FA2D808-1FF4-43F2-BB5A-3839AAFF5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49275"/>
            <a:ext cx="1079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sl-SI" altLang="sl-SI">
                <a:solidFill>
                  <a:srgbClr val="ED1C24"/>
                </a:solidFill>
              </a:rPr>
              <a:t>Agenda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xmlns="" id="{2D29EA92-E61F-4B8C-8A29-90950E5CDA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9725" y="6392863"/>
            <a:ext cx="2274888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761605"/>
            <a:ext cx="7342584" cy="2475707"/>
          </a:xfrm>
        </p:spPr>
        <p:txBody>
          <a:bodyPr>
            <a:noAutofit/>
          </a:bodyPr>
          <a:lstStyle>
            <a:lvl1pPr algn="l">
              <a:spcBef>
                <a:spcPts val="0"/>
              </a:spcBef>
              <a:spcAft>
                <a:spcPts val="0"/>
              </a:spcAft>
              <a:defRPr sz="4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sl-S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1988840"/>
            <a:ext cx="7344816" cy="1752600"/>
          </a:xfrm>
        </p:spPr>
        <p:txBody>
          <a:bodyPr anchor="b"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0015094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17233E14-D4B1-4925-8330-E6CFCF02E1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515938"/>
            <a:ext cx="2087562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="1" baseline="0"/>
            </a:lvl1pPr>
          </a:lstStyle>
          <a:p>
            <a:r>
              <a:rPr lang="en-US"/>
              <a:t>Click to edit Master title style</a:t>
            </a:r>
            <a:endParaRPr lang="sl-SI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7544" y="1124744"/>
            <a:ext cx="8352928" cy="5001419"/>
          </a:xfrm>
        </p:spPr>
        <p:txBody>
          <a:bodyPr/>
          <a:lstStyle>
            <a:lvl1pPr>
              <a:defRPr sz="2400"/>
            </a:lvl1pPr>
            <a:lvl2pPr>
              <a:buNone/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 baseline="0"/>
            </a:lvl5pPr>
            <a:lvl6pPr>
              <a:defRPr sz="1600" baseline="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10">
            <a:extLst>
              <a:ext uri="{FF2B5EF4-FFF2-40B4-BE49-F238E27FC236}">
                <a16:creationId xmlns:a16="http://schemas.microsoft.com/office/drawing/2014/main" xmlns="" id="{EFC6918A-298E-4694-B063-FA53B4233866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7551738" y="6448425"/>
            <a:ext cx="112395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11">
            <a:extLst>
              <a:ext uri="{FF2B5EF4-FFF2-40B4-BE49-F238E27FC236}">
                <a16:creationId xmlns:a16="http://schemas.microsoft.com/office/drawing/2014/main" xmlns="" id="{8E4D1371-8A66-4644-B244-80727C21F84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9CCBF28-AE94-429B-A945-19626ED8545A}" type="slidenum">
              <a:rPr lang="sl-SI" altLang="x-none"/>
              <a:pPr>
                <a:defRPr/>
              </a:pPr>
              <a:t>‹#›</a:t>
            </a:fld>
            <a:endParaRPr lang="sl-SI" altLang="x-none"/>
          </a:p>
        </p:txBody>
      </p:sp>
      <p:sp>
        <p:nvSpPr>
          <p:cNvPr id="7" name="Footer Placeholder 12">
            <a:extLst>
              <a:ext uri="{FF2B5EF4-FFF2-40B4-BE49-F238E27FC236}">
                <a16:creationId xmlns:a16="http://schemas.microsoft.com/office/drawing/2014/main" xmlns="" id="{6CBDD850-A3C0-4707-AF3E-D478263F0FA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06944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09635630-B4AA-4DEE-8C8B-2E161FF289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91D4E602-E555-45D1-AC18-1DFEAFEFEC6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91F35-DD29-41A0-B49F-9C757D9B3F68}" type="slidenum">
              <a:rPr lang="sl-SI" altLang="x-none"/>
              <a:pPr>
                <a:defRPr/>
              </a:pPr>
              <a:t>‹#›</a:t>
            </a:fld>
            <a:endParaRPr lang="sl-SI" altLang="x-none"/>
          </a:p>
        </p:txBody>
      </p:sp>
    </p:spTree>
    <p:extLst>
      <p:ext uri="{BB962C8B-B14F-4D97-AF65-F5344CB8AC3E}">
        <p14:creationId xmlns:p14="http://schemas.microsoft.com/office/powerpoint/2010/main" val="1681627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E217A527-B0FC-4F11-848A-B0DEC3051D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515938"/>
            <a:ext cx="2087562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xmlns="" id="{FF079230-CE50-4405-870C-746FCD0198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515938"/>
            <a:ext cx="2087562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60363" indent="-360363">
              <a:tabLst>
                <a:tab pos="360363" algn="l"/>
              </a:tabLst>
              <a:defRPr sz="2400"/>
            </a:lvl1pPr>
            <a:lvl2pPr marL="538163" indent="-273050">
              <a:buSzPct val="80000"/>
              <a:buFont typeface="Wingdings 2" pitchFamily="18" charset="2"/>
              <a:buChar char=""/>
              <a:defRPr sz="2200"/>
            </a:lvl2pPr>
            <a:lvl3pPr marL="711200" indent="-261938">
              <a:defRPr lang="en-US" sz="2000" kern="120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98525" indent="-273050" defTabSz="804863">
              <a:buSzPct val="80000"/>
              <a:buFont typeface="Wingdings 2" pitchFamily="18" charset="2"/>
              <a:buChar char="¢"/>
              <a:defRPr sz="1800"/>
            </a:lvl4pPr>
            <a:lvl5pPr marL="1074738" indent="-265113">
              <a:defRPr sz="1600"/>
            </a:lvl5pPr>
            <a:lvl6pPr>
              <a:buSzPct val="70000"/>
              <a:buFont typeface="Wingdings" pitchFamily="2" charset="2"/>
              <a:buNone/>
              <a:defRPr/>
            </a:lvl6pPr>
            <a:lvl8pPr>
              <a:buSzPct val="70000"/>
              <a:buFont typeface="Wingdings" pitchFamily="2" charset="2"/>
              <a:buChar char="q"/>
              <a:defRPr/>
            </a:lvl8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="1" baseline="0"/>
            </a:lvl1pPr>
          </a:lstStyle>
          <a:p>
            <a:r>
              <a:rPr lang="en-US"/>
              <a:t>Click to edit Master title style</a:t>
            </a:r>
            <a:endParaRPr lang="sl-SI" dirty="0"/>
          </a:p>
        </p:txBody>
      </p:sp>
      <p:sp>
        <p:nvSpPr>
          <p:cNvPr id="6" name="Date Placeholder 10">
            <a:extLst>
              <a:ext uri="{FF2B5EF4-FFF2-40B4-BE49-F238E27FC236}">
                <a16:creationId xmlns:a16="http://schemas.microsoft.com/office/drawing/2014/main" xmlns="" id="{095D84ED-1C29-4024-A316-95B3F76A42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51738" y="6448425"/>
            <a:ext cx="112395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11">
            <a:extLst>
              <a:ext uri="{FF2B5EF4-FFF2-40B4-BE49-F238E27FC236}">
                <a16:creationId xmlns:a16="http://schemas.microsoft.com/office/drawing/2014/main" xmlns="" id="{3C82B466-AF55-4C7A-B07D-A74CAC9FF5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B629465-3478-4FBA-B663-BB09216006B8}" type="slidenum">
              <a:rPr lang="sl-SI" altLang="x-none"/>
              <a:pPr>
                <a:defRPr/>
              </a:pPr>
              <a:t>‹#›</a:t>
            </a:fld>
            <a:endParaRPr lang="sl-SI" altLang="x-none"/>
          </a:p>
        </p:txBody>
      </p:sp>
      <p:sp>
        <p:nvSpPr>
          <p:cNvPr id="8" name="Footer Placeholder 12">
            <a:extLst>
              <a:ext uri="{FF2B5EF4-FFF2-40B4-BE49-F238E27FC236}">
                <a16:creationId xmlns:a16="http://schemas.microsoft.com/office/drawing/2014/main" xmlns="" id="{5EBDA465-5BC1-4AB6-B49C-2D4B268141D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20910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E2E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4362F8B6-1D50-434A-A214-AD1875D317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9725" y="6319838"/>
            <a:ext cx="2274888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378079" cy="1830412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sl-S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30607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0427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xmlns="" id="{3212FC9D-5434-4EB8-AB3D-E747FF4829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515938"/>
            <a:ext cx="2087562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xmlns="" id="{EFC5616B-512D-4F44-84FC-5765E23C1D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515938"/>
            <a:ext cx="2087562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80728"/>
            <a:ext cx="4038600" cy="5145435"/>
          </a:xfrm>
        </p:spPr>
        <p:txBody>
          <a:bodyPr/>
          <a:lstStyle>
            <a:lvl1pPr>
              <a:defRPr sz="2400"/>
            </a:lvl1pPr>
            <a:lvl2pPr>
              <a:buNone/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 baseline="0"/>
            </a:lvl5pPr>
            <a:lvl6pPr>
              <a:defRPr sz="1600" baseline="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09864" y="980728"/>
            <a:ext cx="4038600" cy="5145435"/>
          </a:xfrm>
        </p:spPr>
        <p:txBody>
          <a:bodyPr/>
          <a:lstStyle>
            <a:lvl1pPr>
              <a:defRPr sz="2400"/>
            </a:lvl1pPr>
            <a:lvl2pPr>
              <a:buNone/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 baseline="0"/>
            </a:lvl5pPr>
            <a:lvl6pPr>
              <a:defRPr sz="1600" baseline="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xmlns="" id="{4C67ACB5-4BA2-47AD-9E00-5659438449D1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7551738" y="6453188"/>
            <a:ext cx="112395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xmlns="" id="{A8E5160F-F0C1-4815-A619-C3511567F3A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xmlns="" id="{8BDCC30A-20CE-4DEA-A8F0-96621561F81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EB81EAA-5131-41B0-9891-87AFB990F03C}" type="slidenum">
              <a:rPr lang="sl-SI" altLang="x-none"/>
              <a:pPr>
                <a:defRPr/>
              </a:pPr>
              <a:t>‹#›</a:t>
            </a:fld>
            <a:endParaRPr lang="sl-SI" altLang="x-none"/>
          </a:p>
        </p:txBody>
      </p:sp>
    </p:spTree>
    <p:extLst>
      <p:ext uri="{BB962C8B-B14F-4D97-AF65-F5344CB8AC3E}">
        <p14:creationId xmlns:p14="http://schemas.microsoft.com/office/powerpoint/2010/main" val="27908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xmlns="" id="{964538C4-7963-40FC-B80C-F828D75025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515938"/>
            <a:ext cx="2087562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xmlns="" id="{F0C2B192-507C-4C88-8DFB-15C43371FB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515938"/>
            <a:ext cx="2087562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l-S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80729"/>
            <a:ext cx="4040188" cy="7920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80729"/>
            <a:ext cx="4041775" cy="7920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13"/>
          </p:nvPr>
        </p:nvSpPr>
        <p:spPr>
          <a:xfrm>
            <a:off x="467544" y="1844824"/>
            <a:ext cx="4038600" cy="4281339"/>
          </a:xfrm>
        </p:spPr>
        <p:txBody>
          <a:bodyPr/>
          <a:lstStyle>
            <a:lvl1pPr>
              <a:defRPr sz="2400"/>
            </a:lvl1pPr>
            <a:lvl2pPr>
              <a:buNone/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 baseline="0"/>
            </a:lvl5pPr>
            <a:lvl6pPr>
              <a:defRPr sz="1600" baseline="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637856" y="1844824"/>
            <a:ext cx="4038600" cy="4281339"/>
          </a:xfrm>
        </p:spPr>
        <p:txBody>
          <a:bodyPr/>
          <a:lstStyle>
            <a:lvl1pPr>
              <a:defRPr sz="2400"/>
            </a:lvl1pPr>
            <a:lvl2pPr>
              <a:buNone/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 baseline="0"/>
            </a:lvl5pPr>
            <a:lvl6pPr>
              <a:defRPr sz="1600" baseline="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Date Placeholder 6">
            <a:extLst>
              <a:ext uri="{FF2B5EF4-FFF2-40B4-BE49-F238E27FC236}">
                <a16:creationId xmlns:a16="http://schemas.microsoft.com/office/drawing/2014/main" xmlns="" id="{D947470E-EB44-44B7-9D7D-BA70610774A2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7551738" y="6453188"/>
            <a:ext cx="112395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xmlns="" id="{6D219262-72A8-4FF0-BB9D-2B1D9F886D2C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1" name="Slide Number Placeholder 8">
            <a:extLst>
              <a:ext uri="{FF2B5EF4-FFF2-40B4-BE49-F238E27FC236}">
                <a16:creationId xmlns:a16="http://schemas.microsoft.com/office/drawing/2014/main" xmlns="" id="{5B1BE0AF-B684-4226-B188-60DD58FFF50F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89C832-B3D9-40B3-B4BF-C810BF878226}" type="slidenum">
              <a:rPr lang="sl-SI" altLang="x-none"/>
              <a:pPr>
                <a:defRPr/>
              </a:pPr>
              <a:t>‹#›</a:t>
            </a:fld>
            <a:endParaRPr lang="sl-SI" altLang="x-none"/>
          </a:p>
        </p:txBody>
      </p:sp>
    </p:spTree>
    <p:extLst>
      <p:ext uri="{BB962C8B-B14F-4D97-AF65-F5344CB8AC3E}">
        <p14:creationId xmlns:p14="http://schemas.microsoft.com/office/powerpoint/2010/main" val="1774172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>
            <a:extLst>
              <a:ext uri="{FF2B5EF4-FFF2-40B4-BE49-F238E27FC236}">
                <a16:creationId xmlns:a16="http://schemas.microsoft.com/office/drawing/2014/main" xmlns="" id="{B91FD61E-AD70-4675-9CE3-7A81552C6F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515938"/>
            <a:ext cx="2087562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C5F53446-978A-4CDD-9867-EE3F8592E6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515938"/>
            <a:ext cx="2087562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 dirty="0"/>
          </a:p>
        </p:txBody>
      </p:sp>
      <p:sp>
        <p:nvSpPr>
          <p:cNvPr id="5" name="Date Placeholder 2">
            <a:extLst>
              <a:ext uri="{FF2B5EF4-FFF2-40B4-BE49-F238E27FC236}">
                <a16:creationId xmlns:a16="http://schemas.microsoft.com/office/drawing/2014/main" xmlns="" id="{7F000E29-9AB2-453A-A1A8-21B0ED90205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51738" y="6453188"/>
            <a:ext cx="112395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xmlns="" id="{E17C16CF-FEAA-4099-970C-E0F1E7665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xmlns="" id="{B819F317-85F0-4946-A97B-0D72F6C28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8259635-B748-4E30-B1B6-3583B834CAC9}" type="slidenum">
              <a:rPr lang="sl-SI" altLang="x-none"/>
              <a:pPr>
                <a:defRPr/>
              </a:pPr>
              <a:t>‹#›</a:t>
            </a:fld>
            <a:endParaRPr lang="sl-SI" altLang="x-none"/>
          </a:p>
        </p:txBody>
      </p:sp>
    </p:spTree>
    <p:extLst>
      <p:ext uri="{BB962C8B-B14F-4D97-AF65-F5344CB8AC3E}">
        <p14:creationId xmlns:p14="http://schemas.microsoft.com/office/powerpoint/2010/main" val="787225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xmlns="" id="{D63676C3-C87C-4BC9-ACE2-D1EB01A81B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515938"/>
            <a:ext cx="2087562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9">
            <a:extLst>
              <a:ext uri="{FF2B5EF4-FFF2-40B4-BE49-F238E27FC236}">
                <a16:creationId xmlns:a16="http://schemas.microsoft.com/office/drawing/2014/main" xmlns="" id="{328AA7BB-AB00-4199-BC1E-CBCE885FA4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515938"/>
            <a:ext cx="2087562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1">
            <a:extLst>
              <a:ext uri="{FF2B5EF4-FFF2-40B4-BE49-F238E27FC236}">
                <a16:creationId xmlns:a16="http://schemas.microsoft.com/office/drawing/2014/main" xmlns="" id="{3FF44E43-DF3B-4A9E-9B0A-233F64BDA8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51738" y="6453188"/>
            <a:ext cx="112395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xmlns="" id="{E0C8D123-13E5-4371-A6C1-2525C259C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xmlns="" id="{D95A4F21-9FFE-4D8E-96A9-FF7A03BC0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9E16997-4DE7-4FE2-9AF3-6745419F0697}" type="slidenum">
              <a:rPr lang="sl-SI" altLang="x-none"/>
              <a:pPr>
                <a:defRPr/>
              </a:pPr>
              <a:t>‹#›</a:t>
            </a:fld>
            <a:endParaRPr lang="sl-SI" altLang="x-none"/>
          </a:p>
        </p:txBody>
      </p:sp>
    </p:spTree>
    <p:extLst>
      <p:ext uri="{BB962C8B-B14F-4D97-AF65-F5344CB8AC3E}">
        <p14:creationId xmlns:p14="http://schemas.microsoft.com/office/powerpoint/2010/main" val="3468189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xmlns="" id="{6683C266-56C1-4FD7-90F0-B755D1752B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515938"/>
            <a:ext cx="2087562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xmlns="" id="{306C6EBD-4784-4448-BD98-2D2C4B8D40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515938"/>
            <a:ext cx="2087562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8143" y="908720"/>
            <a:ext cx="3008313" cy="648072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l-SI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68143" y="1628800"/>
            <a:ext cx="3008313" cy="475252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539552" y="476671"/>
            <a:ext cx="5040560" cy="5904657"/>
          </a:xfrm>
        </p:spPr>
        <p:txBody>
          <a:bodyPr/>
          <a:lstStyle>
            <a:lvl1pPr>
              <a:defRPr sz="2400"/>
            </a:lvl1pPr>
            <a:lvl2pPr>
              <a:buNone/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 baseline="0"/>
            </a:lvl5pPr>
            <a:lvl6pPr>
              <a:defRPr sz="1600" baseline="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xmlns="" id="{6BB5D19E-F9FF-4C68-8609-05B0396292D6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7551738" y="6453188"/>
            <a:ext cx="112395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xmlns="" id="{B0706878-7CD6-4583-B21B-0E326B7DC64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xmlns="" id="{6B399E34-F9B1-4723-B164-D6F6E6ED062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01D2388-C82B-4379-8B6F-EAE754B1CDB7}" type="slidenum">
              <a:rPr lang="sl-SI" altLang="x-none"/>
              <a:pPr>
                <a:defRPr/>
              </a:pPr>
              <a:t>‹#›</a:t>
            </a:fld>
            <a:endParaRPr lang="sl-SI" altLang="x-none"/>
          </a:p>
        </p:txBody>
      </p:sp>
    </p:spTree>
    <p:extLst>
      <p:ext uri="{BB962C8B-B14F-4D97-AF65-F5344CB8AC3E}">
        <p14:creationId xmlns:p14="http://schemas.microsoft.com/office/powerpoint/2010/main" val="212436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xmlns="" id="{673C173E-F82E-4AC8-9768-9E62B187D1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515938"/>
            <a:ext cx="2087562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xmlns="" id="{DC69D6FF-9D0A-4794-9A34-C6840A1595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515938"/>
            <a:ext cx="2087562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90872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2346449"/>
            <a:ext cx="5486400" cy="381885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sl-S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147545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xmlns="" id="{AA725289-7D64-4145-9544-111AEE8234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51738" y="6453188"/>
            <a:ext cx="112395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xmlns="" id="{D4E411A2-3E37-43DC-9017-C24BE066B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xmlns="" id="{82CC762B-7601-47D1-B0DD-FAE633FF9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1A137CB-4D79-413B-B05D-4562E10F64B3}" type="slidenum">
              <a:rPr lang="sl-SI" altLang="x-none"/>
              <a:pPr>
                <a:defRPr/>
              </a:pPr>
              <a:t>‹#›</a:t>
            </a:fld>
            <a:endParaRPr lang="sl-SI" altLang="x-none"/>
          </a:p>
        </p:txBody>
      </p:sp>
    </p:spTree>
    <p:extLst>
      <p:ext uri="{BB962C8B-B14F-4D97-AF65-F5344CB8AC3E}">
        <p14:creationId xmlns:p14="http://schemas.microsoft.com/office/powerpoint/2010/main" val="507018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C2A45600-44D1-4280-8DD2-79B5E1A4178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115888"/>
            <a:ext cx="6275388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title style</a:t>
            </a:r>
            <a:endParaRPr lang="sl-SI" alt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73A3229-0E7C-4BB4-9943-0C161B7AEE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981075"/>
            <a:ext cx="8229600" cy="5400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64A9AD2-7D86-40F0-8CE2-BC7FF7FEAD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8313" y="6448425"/>
            <a:ext cx="828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23AF567-1F3B-407E-BE55-B4DC7A81F0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476250"/>
            <a:ext cx="44132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 b="1"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842E8E8A-4C66-4359-92AB-ACBDA01E6F89}" type="slidenum">
              <a:rPr lang="sl-SI" altLang="x-none"/>
              <a:pPr>
                <a:defRPr/>
              </a:pPr>
              <a:t>‹#›</a:t>
            </a:fld>
            <a:endParaRPr lang="sl-SI" altLang="x-none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B4455B84-2F6A-4B12-908C-161DCF30E85F}"/>
              </a:ext>
            </a:extLst>
          </p:cNvPr>
          <p:cNvCxnSpPr/>
          <p:nvPr/>
        </p:nvCxnSpPr>
        <p:spPr>
          <a:xfrm>
            <a:off x="0" y="836613"/>
            <a:ext cx="323850" cy="0"/>
          </a:xfrm>
          <a:prstGeom prst="line">
            <a:avLst/>
          </a:prstGeom>
          <a:ln>
            <a:solidFill>
              <a:srgbClr val="EE2E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1" name="Picture 3">
            <a:extLst>
              <a:ext uri="{FF2B5EF4-FFF2-40B4-BE49-F238E27FC236}">
                <a16:creationId xmlns:a16="http://schemas.microsoft.com/office/drawing/2014/main" xmlns="" id="{5AFC4F65-4CDB-4BEB-BEEA-45DCBA4D14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6483350"/>
            <a:ext cx="2873375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  <p:sldLayoutId id="2147483805" r:id="rId12"/>
    <p:sldLayoutId id="2147483818" r:id="rId13"/>
    <p:sldLayoutId id="2147483819" r:id="rId14"/>
    <p:sldLayoutId id="2147483806" r:id="rId15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b="1" kern="1200">
          <a:solidFill>
            <a:srgbClr val="EE2E24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EE2E24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EE2E24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EE2E24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EE2E24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EE2E24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EE2E24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EE2E24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EE2E24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ED1C24"/>
        </a:buClr>
        <a:buFont typeface="Wingdings" panose="05000000000000000000" pitchFamily="2" charset="2"/>
        <a:buChar char="q"/>
        <a:defRPr sz="3200" kern="1200">
          <a:solidFill>
            <a:srgbClr val="7F7F7F"/>
          </a:solidFill>
          <a:latin typeface="Arial" pitchFamily="34" charset="0"/>
          <a:ea typeface="+mn-ea"/>
          <a:cs typeface="Arial" pitchFamily="34" charset="0"/>
        </a:defRPr>
      </a:lvl1pPr>
      <a:lvl2pPr marL="360363" indent="-360363" algn="l" rtl="0" eaLnBrk="1" fontAlgn="base" hangingPunct="1">
        <a:spcBef>
          <a:spcPct val="20000"/>
        </a:spcBef>
        <a:spcAft>
          <a:spcPct val="0"/>
        </a:spcAft>
        <a:buClr>
          <a:srgbClr val="EE2E24"/>
        </a:buClr>
        <a:buSzPct val="100000"/>
        <a:buFont typeface="Wingdings" panose="05000000000000000000" pitchFamily="2" charset="2"/>
        <a:buChar char="q"/>
        <a:defRPr sz="2400" kern="1200">
          <a:solidFill>
            <a:srgbClr val="7F7F7F"/>
          </a:solidFill>
          <a:latin typeface="Arial" pitchFamily="34" charset="0"/>
          <a:ea typeface="+mn-ea"/>
          <a:cs typeface="Arial" pitchFamily="34" charset="0"/>
        </a:defRPr>
      </a:lvl2pPr>
      <a:lvl3pPr marL="534988" indent="-269875" algn="l" rtl="0" eaLnBrk="1" fontAlgn="base" hangingPunct="1">
        <a:spcBef>
          <a:spcPct val="20000"/>
        </a:spcBef>
        <a:spcAft>
          <a:spcPct val="0"/>
        </a:spcAft>
        <a:buClr>
          <a:srgbClr val="EE2E24"/>
        </a:buClr>
        <a:buSzPct val="80000"/>
        <a:buFont typeface="Wingdings 2" panose="05020102010507070707" pitchFamily="18" charset="2"/>
        <a:buChar char="¢"/>
        <a:defRPr sz="2200" kern="1200">
          <a:solidFill>
            <a:srgbClr val="7F7F7F"/>
          </a:solidFill>
          <a:latin typeface="Arial" pitchFamily="34" charset="0"/>
          <a:ea typeface="+mn-ea"/>
          <a:cs typeface="Arial" pitchFamily="34" charset="0"/>
        </a:defRPr>
      </a:lvl3pPr>
      <a:lvl4pPr marL="714375" indent="-265113" algn="l" rtl="0" eaLnBrk="1" fontAlgn="base" hangingPunct="1">
        <a:spcBef>
          <a:spcPct val="20000"/>
        </a:spcBef>
        <a:spcAft>
          <a:spcPct val="0"/>
        </a:spcAft>
        <a:buClr>
          <a:srgbClr val="EE2E24"/>
        </a:buClr>
        <a:buSzPct val="80000"/>
        <a:buFont typeface="Wingdings 2" panose="05020102010507070707" pitchFamily="18" charset="2"/>
        <a:buChar char="¢"/>
        <a:defRPr sz="2000" kern="1200">
          <a:solidFill>
            <a:srgbClr val="7F7F7F"/>
          </a:solidFill>
          <a:latin typeface="Arial" pitchFamily="34" charset="0"/>
          <a:ea typeface="+mn-ea"/>
          <a:cs typeface="Arial" pitchFamily="34" charset="0"/>
        </a:defRPr>
      </a:lvl4pPr>
      <a:lvl5pPr marL="898525" indent="-273050" algn="l" defTabSz="1079500" rtl="0" eaLnBrk="1" fontAlgn="base" hangingPunct="1">
        <a:spcBef>
          <a:spcPct val="20000"/>
        </a:spcBef>
        <a:spcAft>
          <a:spcPct val="0"/>
        </a:spcAft>
        <a:buClr>
          <a:srgbClr val="ED1C24"/>
        </a:buClr>
        <a:buSzPct val="80000"/>
        <a:buFont typeface="Wingdings 2" panose="05020102010507070707" pitchFamily="18" charset="2"/>
        <a:buChar char="¢"/>
        <a:defRPr kern="1200">
          <a:solidFill>
            <a:srgbClr val="7F7F7F"/>
          </a:solidFill>
          <a:latin typeface="Arial" pitchFamily="34" charset="0"/>
          <a:ea typeface="+mn-ea"/>
          <a:cs typeface="Arial" pitchFamily="34" charset="0"/>
        </a:defRPr>
      </a:lvl5pPr>
      <a:lvl6pPr marL="1079500" indent="-269875" algn="l" defTabSz="914400" rtl="0" eaLnBrk="1" latinLnBrk="0" hangingPunct="1">
        <a:spcBef>
          <a:spcPct val="20000"/>
        </a:spcBef>
        <a:buClr>
          <a:srgbClr val="ED1C24"/>
        </a:buClr>
        <a:buSzPct val="80000"/>
        <a:buFont typeface="Wingdings 2" pitchFamily="18" charset="2"/>
        <a:buChar char="¢"/>
        <a:defRPr sz="16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rgbClr val="ED1C24"/>
        </a:buClr>
        <a:buFont typeface="Wingdings" pitchFamily="2" charset="2"/>
        <a:buChar char="§"/>
        <a:defRPr sz="16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rgbClr val="ED1C24"/>
        </a:buClr>
        <a:buFont typeface="Wingdings" pitchFamily="2" charset="2"/>
        <a:buChar char="§"/>
        <a:defRPr sz="14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rgbClr val="ED1C24"/>
        </a:buClr>
        <a:buFont typeface="Wingdings" pitchFamily="2" charset="2"/>
        <a:buChar char="§"/>
        <a:defRPr sz="12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ursa.rojec@cosylab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miroslav.pavleski@cosylab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Cosylab/nds3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/>
          <p:cNvSpPr txBox="1">
            <a:spLocks noGrp="1"/>
          </p:cNvSpPr>
          <p:nvPr>
            <p:ph type="subTitle" idx="4294967295"/>
          </p:nvPr>
        </p:nvSpPr>
        <p:spPr>
          <a:xfrm>
            <a:off x="395536" y="3429000"/>
            <a:ext cx="7343280" cy="1296144"/>
          </a:xfrm>
        </p:spPr>
        <p:txBody>
          <a:bodyPr wrap="square" lIns="91440" tIns="45720" rIns="91440" bIns="45720" anchor="b">
            <a:noAutofit/>
          </a:bodyPr>
          <a:lstStyle/>
          <a:p>
            <a:pPr lvl="0" rtl="0">
              <a:spcBef>
                <a:spcPts val="400"/>
              </a:spcBef>
              <a:tabLst>
                <a:tab pos="0" algn="l"/>
              </a:tabLst>
            </a:pPr>
            <a:endParaRPr lang="en-US" sz="2000" dirty="0" smtClean="0">
              <a:solidFill>
                <a:srgbClr val="FFFFFF"/>
              </a:solidFill>
              <a:latin typeface="Arial" pitchFamily="18"/>
              <a:cs typeface="Arial" pitchFamily="2"/>
            </a:endParaRPr>
          </a:p>
          <a:p>
            <a:pPr lvl="0" rtl="0">
              <a:spcBef>
                <a:spcPts val="400"/>
              </a:spcBef>
              <a:tabLst>
                <a:tab pos="0" algn="l"/>
              </a:tabLst>
            </a:pPr>
            <a:r>
              <a:rPr lang="en-US" sz="2000" dirty="0" smtClean="0">
                <a:solidFill>
                  <a:srgbClr val="FFFFFF"/>
                </a:solidFill>
                <a:latin typeface="Arial" pitchFamily="18"/>
                <a:cs typeface="Arial" pitchFamily="2"/>
              </a:rPr>
              <a:t>Ur</a:t>
            </a:r>
            <a:r>
              <a:rPr lang="sl-SI" sz="2000" dirty="0" smtClean="0">
                <a:solidFill>
                  <a:srgbClr val="FFFFFF"/>
                </a:solidFill>
                <a:latin typeface="Arial" pitchFamily="18"/>
                <a:cs typeface="Arial" pitchFamily="2"/>
              </a:rPr>
              <a:t>ša Rojec </a:t>
            </a:r>
            <a:r>
              <a:rPr lang="en-US" sz="2000" dirty="0" smtClean="0">
                <a:solidFill>
                  <a:srgbClr val="FFFFFF"/>
                </a:solidFill>
                <a:latin typeface="Arial" pitchFamily="18"/>
                <a:cs typeface="Arial" pitchFamily="2"/>
              </a:rPr>
              <a:t>&lt;</a:t>
            </a:r>
            <a:r>
              <a:rPr lang="en-US" sz="2000" dirty="0" smtClean="0">
                <a:solidFill>
                  <a:srgbClr val="FFFFFF"/>
                </a:solidFill>
                <a:latin typeface="Arial" pitchFamily="18"/>
                <a:cs typeface="Arial" pitchFamily="2"/>
                <a:hlinkClick r:id="rId3"/>
              </a:rPr>
              <a:t>ursa.rojec@cosylab.com</a:t>
            </a:r>
            <a:r>
              <a:rPr lang="en-US" sz="2000" dirty="0" smtClean="0">
                <a:solidFill>
                  <a:srgbClr val="FFFFFF"/>
                </a:solidFill>
                <a:latin typeface="Arial" pitchFamily="18"/>
                <a:cs typeface="Arial" pitchFamily="2"/>
              </a:rPr>
              <a:t>&gt;</a:t>
            </a:r>
          </a:p>
          <a:p>
            <a:pPr lvl="0" rtl="0">
              <a:spcBef>
                <a:spcPts val="400"/>
              </a:spcBef>
              <a:tabLst>
                <a:tab pos="0" algn="l"/>
              </a:tabLst>
            </a:pPr>
            <a:r>
              <a:rPr lang="en-US" sz="2000" dirty="0" smtClean="0">
                <a:solidFill>
                  <a:srgbClr val="FFFFFF"/>
                </a:solidFill>
                <a:latin typeface="Arial" pitchFamily="18"/>
                <a:cs typeface="Arial" pitchFamily="2"/>
              </a:rPr>
              <a:t>Miroslav Pavleski &lt;</a:t>
            </a:r>
            <a:r>
              <a:rPr lang="en-US" sz="2000" dirty="0" smtClean="0">
                <a:solidFill>
                  <a:srgbClr val="FFFFFF"/>
                </a:solidFill>
                <a:latin typeface="Arial" pitchFamily="18"/>
                <a:cs typeface="Arial" pitchFamily="2"/>
                <a:hlinkClick r:id="rId4"/>
              </a:rPr>
              <a:t>miroslav.pavleski@cosylab.com</a:t>
            </a:r>
            <a:r>
              <a:rPr lang="en-US" sz="2000" dirty="0" smtClean="0">
                <a:solidFill>
                  <a:srgbClr val="FFFFFF"/>
                </a:solidFill>
                <a:latin typeface="Arial" pitchFamily="18"/>
                <a:cs typeface="Arial" pitchFamily="2"/>
              </a:rPr>
              <a:t>&gt;</a:t>
            </a:r>
            <a:endParaRPr lang="en-US" sz="2000" dirty="0">
              <a:solidFill>
                <a:srgbClr val="FFFFFF"/>
              </a:solidFill>
              <a:latin typeface="Arial" pitchFamily="18"/>
              <a:cs typeface="Arial" pitchFamily="2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685799" y="1340768"/>
            <a:ext cx="7341840" cy="18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 b="1" kern="1200">
                <a:solidFill>
                  <a:srgbClr val="EE2E24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EE2E24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EE2E24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EE2E24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EE2E24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EE2E24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EE2E24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EE2E24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EE2E24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sl-SI" sz="5400" dirty="0" smtClean="0">
                <a:solidFill>
                  <a:schemeClr val="bg1"/>
                </a:solidFill>
                <a:latin typeface="Arial"/>
                <a:cs typeface="Arial"/>
              </a:rPr>
              <a:t>MTCA.4 Health </a:t>
            </a:r>
            <a:r>
              <a:rPr lang="en-US" sz="5400" dirty="0" smtClean="0">
                <a:solidFill>
                  <a:schemeClr val="bg1"/>
                </a:solidFill>
                <a:latin typeface="Arial"/>
                <a:cs typeface="Arial"/>
              </a:rPr>
              <a:t>monitoring </a:t>
            </a:r>
            <a:r>
              <a:rPr lang="sl-SI" sz="5400" dirty="0" smtClean="0">
                <a:solidFill>
                  <a:schemeClr val="bg1"/>
                </a:solidFill>
                <a:latin typeface="Arial"/>
                <a:cs typeface="Arial"/>
              </a:rPr>
              <a:t>in EPICS</a:t>
            </a:r>
            <a:endParaRPr lang="sl-SI" sz="540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SzPct val="100000"/>
              <a:buFont typeface="Wingdings" pitchFamily="2"/>
              <a:buChar char=""/>
            </a:pPr>
            <a:r>
              <a:rPr lang="sl-SI" sz="3200" dirty="0">
                <a:solidFill>
                  <a:srgbClr val="C9211E"/>
                </a:solidFill>
              </a:rPr>
              <a:t>MTCA.4 offers a lot of heath data</a:t>
            </a:r>
            <a:r>
              <a:rPr lang="sl-SI" sz="3200" dirty="0"/>
              <a:t> on the system</a:t>
            </a:r>
          </a:p>
          <a:p>
            <a:pPr lvl="1">
              <a:spcBef>
                <a:spcPts val="1417"/>
              </a:spcBef>
              <a:buNone/>
            </a:pPr>
            <a:endParaRPr lang="sl-SI" sz="3200" dirty="0"/>
          </a:p>
          <a:p>
            <a:pPr lvl="0">
              <a:buSzPct val="100000"/>
              <a:buFont typeface="Wingdings" pitchFamily="2"/>
              <a:buChar char=""/>
            </a:pPr>
            <a:r>
              <a:rPr lang="en-US" sz="3200" dirty="0"/>
              <a:t> </a:t>
            </a:r>
            <a:r>
              <a:rPr lang="sl-SI" sz="3200" dirty="0"/>
              <a:t>Currently this needs to be monitored trough the terminal or dedicated web interfaces</a:t>
            </a:r>
          </a:p>
          <a:p>
            <a:pPr lvl="1">
              <a:spcBef>
                <a:spcPts val="1417"/>
              </a:spcBef>
            </a:pPr>
            <a:r>
              <a:rPr lang="en-US" sz="3200" dirty="0" smtClean="0">
                <a:solidFill>
                  <a:srgbClr val="C9211E"/>
                </a:solidFill>
              </a:rPr>
              <a:t>specific MTCA4</a:t>
            </a:r>
            <a:r>
              <a:rPr lang="sl-SI" sz="3200" dirty="0" smtClean="0">
                <a:solidFill>
                  <a:srgbClr val="C9211E"/>
                </a:solidFill>
              </a:rPr>
              <a:t> </a:t>
            </a:r>
            <a:r>
              <a:rPr lang="sl-SI" sz="3200" dirty="0">
                <a:solidFill>
                  <a:srgbClr val="C9211E"/>
                </a:solidFill>
              </a:rPr>
              <a:t>knowledge is required</a:t>
            </a:r>
            <a:endParaRPr lang="sl-SI" sz="3200" dirty="0">
              <a:solidFill>
                <a:srgbClr val="C9211E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B629465-3478-4FBA-B663-BB09216006B8}" type="slidenum">
              <a:rPr lang="sl-SI" altLang="x-none" smtClean="0"/>
              <a:pPr>
                <a:defRPr/>
              </a:pPr>
              <a:t>2</a:t>
            </a:fld>
            <a:endParaRPr lang="sl-SI" altLang="x-none"/>
          </a:p>
        </p:txBody>
      </p:sp>
    </p:spTree>
    <p:extLst>
      <p:ext uri="{BB962C8B-B14F-4D97-AF65-F5344CB8AC3E}">
        <p14:creationId xmlns:p14="http://schemas.microsoft.com/office/powerpoint/2010/main" val="1405333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sl-SI" dirty="0"/>
              <a:t>Goal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type="body" idx="4294967295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Pull relevant monitoring data into EPICS –</a:t>
            </a:r>
          </a:p>
          <a:p>
            <a:pPr algn="ctr">
              <a:buNone/>
            </a:pPr>
            <a:r>
              <a:rPr lang="en-US" sz="2400" dirty="0" smtClean="0"/>
              <a:t>expose the crate health as any other device in the CS</a:t>
            </a:r>
            <a:r>
              <a:rPr lang="en-US" dirty="0" smtClean="0"/>
              <a:t> </a:t>
            </a:r>
            <a:endParaRPr lang="en-US" dirty="0" smtClean="0"/>
          </a:p>
          <a:p>
            <a:pPr lvl="0">
              <a:buClr>
                <a:srgbClr val="ED1C24"/>
              </a:buClr>
              <a:buSzPct val="100000"/>
              <a:buFont typeface="Wingdings" pitchFamily="2"/>
              <a:buChar char=""/>
            </a:pPr>
            <a:endParaRPr lang="en-US" dirty="0"/>
          </a:p>
          <a:p>
            <a:pPr lvl="0">
              <a:buClr>
                <a:srgbClr val="ED1C24"/>
              </a:buClr>
              <a:buSzPct val="100000"/>
              <a:buFont typeface="Wingdings" pitchFamily="2"/>
              <a:buChar char=""/>
            </a:pPr>
            <a:r>
              <a:rPr lang="sl-SI" dirty="0" smtClean="0"/>
              <a:t>Integrate </a:t>
            </a:r>
            <a:r>
              <a:rPr lang="sl-SI" dirty="0"/>
              <a:t>MTCA.4 health information into the CS</a:t>
            </a:r>
          </a:p>
          <a:p>
            <a:pPr marL="168275" lvl="1">
              <a:spcBef>
                <a:spcPts val="1417"/>
              </a:spcBef>
            </a:pPr>
            <a:r>
              <a:rPr lang="sl-SI" dirty="0">
                <a:solidFill>
                  <a:srgbClr val="C9211E"/>
                </a:solidFill>
              </a:rPr>
              <a:t>Information available directly on the operator </a:t>
            </a:r>
            <a:r>
              <a:rPr lang="sl-SI" dirty="0" smtClean="0">
                <a:solidFill>
                  <a:srgbClr val="C9211E"/>
                </a:solidFill>
              </a:rPr>
              <a:t>screen</a:t>
            </a:r>
            <a:r>
              <a:rPr lang="en-US" dirty="0" smtClean="0">
                <a:solidFill>
                  <a:srgbClr val="C9211E"/>
                </a:solidFill>
              </a:rPr>
              <a:t>s</a:t>
            </a:r>
            <a:endParaRPr lang="sl-SI" dirty="0">
              <a:solidFill>
                <a:srgbClr val="C9211E"/>
              </a:solidFill>
            </a:endParaRPr>
          </a:p>
          <a:p>
            <a:pPr marL="168275" lvl="1">
              <a:spcBef>
                <a:spcPts val="1417"/>
              </a:spcBef>
            </a:pPr>
            <a:r>
              <a:rPr lang="sl-SI" dirty="0"/>
              <a:t>Include </a:t>
            </a:r>
            <a:r>
              <a:rPr lang="sl-SI" dirty="0">
                <a:solidFill>
                  <a:srgbClr val="C9211E"/>
                </a:solidFill>
              </a:rPr>
              <a:t>alarms</a:t>
            </a:r>
            <a:r>
              <a:rPr lang="sl-SI" dirty="0"/>
              <a:t> in the CS alarm service</a:t>
            </a:r>
          </a:p>
          <a:p>
            <a:pPr marL="168275" lvl="1">
              <a:spcBef>
                <a:spcPts val="1417"/>
              </a:spcBef>
            </a:pPr>
            <a:r>
              <a:rPr lang="sl-SI" dirty="0"/>
              <a:t>Monitor trends and </a:t>
            </a:r>
            <a:r>
              <a:rPr lang="sl-SI" dirty="0">
                <a:solidFill>
                  <a:srgbClr val="C9211E"/>
                </a:solidFill>
              </a:rPr>
              <a:t>archive</a:t>
            </a:r>
            <a:r>
              <a:rPr lang="sl-SI" dirty="0"/>
              <a:t> </a:t>
            </a:r>
            <a:r>
              <a:rPr lang="sl-SI" dirty="0" smtClean="0"/>
              <a:t>data</a:t>
            </a:r>
            <a:endParaRPr lang="en-US" dirty="0" smtClean="0"/>
          </a:p>
          <a:p>
            <a:pPr marL="168275" lvl="1">
              <a:spcBef>
                <a:spcPts val="1417"/>
              </a:spcBef>
            </a:pPr>
            <a:endParaRPr lang="en-US" dirty="0"/>
          </a:p>
          <a:p>
            <a:pPr marL="150812">
              <a:spcBef>
                <a:spcPts val="1417"/>
              </a:spcBef>
            </a:pPr>
            <a:r>
              <a:rPr lang="en-US" dirty="0" smtClean="0"/>
              <a:t>Benefits</a:t>
            </a:r>
          </a:p>
          <a:p>
            <a:pPr marL="168275" lvl="1">
              <a:spcBef>
                <a:spcPts val="1417"/>
              </a:spcBef>
            </a:pPr>
            <a:r>
              <a:rPr lang="en-US" dirty="0" smtClean="0"/>
              <a:t>Predictive maintenance</a:t>
            </a:r>
          </a:p>
          <a:p>
            <a:pPr marL="168275" lvl="1">
              <a:spcBef>
                <a:spcPts val="1417"/>
              </a:spcBef>
            </a:pPr>
            <a:r>
              <a:rPr lang="en-US" dirty="0" smtClean="0"/>
              <a:t>allow operators to react to critical events</a:t>
            </a:r>
          </a:p>
          <a:p>
            <a:pPr marL="342900" lvl="2" indent="-342900">
              <a:spcBef>
                <a:spcPts val="1417"/>
              </a:spcBef>
            </a:pPr>
            <a:endParaRPr lang="en-US" dirty="0"/>
          </a:p>
          <a:p>
            <a:pPr marL="342900" lvl="2" indent="-342900">
              <a:spcBef>
                <a:spcPts val="1417"/>
              </a:spcBef>
            </a:pPr>
            <a:endParaRPr lang="sl-SI" dirty="0"/>
          </a:p>
          <a:p>
            <a:pPr lvl="0">
              <a:spcBef>
                <a:spcPts val="1417"/>
              </a:spcBef>
              <a:buClr>
                <a:srgbClr val="ED1C24"/>
              </a:buClr>
              <a:buSzPct val="100000"/>
              <a:buFont typeface="Wingdings" pitchFamily="2"/>
              <a:buChar char=""/>
            </a:pPr>
            <a:endParaRPr lang="sl-SI" dirty="0"/>
          </a:p>
          <a:p>
            <a:pPr lvl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028883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sl-SI"/>
              <a:t>Realization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type="body" idx="4294967295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None/>
            </a:pPr>
            <a:endParaRPr lang="sl-SI" dirty="0"/>
          </a:p>
          <a:p>
            <a:pPr lvl="0">
              <a:buClr>
                <a:srgbClr val="ED1C24"/>
              </a:buClr>
              <a:buSzPct val="100000"/>
              <a:buFont typeface="Wingdings" pitchFamily="2"/>
              <a:buChar char=""/>
            </a:pPr>
            <a:r>
              <a:rPr lang="sl-SI" dirty="0"/>
              <a:t>Use of </a:t>
            </a:r>
            <a:r>
              <a:rPr lang="sl-SI" dirty="0">
                <a:solidFill>
                  <a:srgbClr val="C9211E"/>
                </a:solidFill>
              </a:rPr>
              <a:t>standard Linux libraries</a:t>
            </a:r>
          </a:p>
          <a:p>
            <a:pPr lvl="0">
              <a:buClr>
                <a:srgbClr val="ED1C24"/>
              </a:buClr>
              <a:buSzPct val="100000"/>
              <a:buFont typeface="Wingdings" pitchFamily="2"/>
              <a:buChar char=""/>
            </a:pPr>
            <a:endParaRPr lang="sl-SI" dirty="0"/>
          </a:p>
          <a:p>
            <a:pPr lvl="0">
              <a:buClr>
                <a:srgbClr val="ED1C24"/>
              </a:buClr>
              <a:buSzPct val="100000"/>
              <a:buFont typeface="Wingdings" pitchFamily="2"/>
              <a:buChar char=""/>
            </a:pPr>
            <a:r>
              <a:rPr lang="sl-SI" dirty="0"/>
              <a:t>Device support </a:t>
            </a:r>
            <a:r>
              <a:rPr lang="en-US" dirty="0" smtClean="0"/>
              <a:t>for </a:t>
            </a:r>
            <a:r>
              <a:rPr lang="sl-SI" dirty="0" smtClean="0"/>
              <a:t>EPICS</a:t>
            </a:r>
            <a:endParaRPr lang="sl-SI" dirty="0"/>
          </a:p>
          <a:p>
            <a:pPr lvl="0">
              <a:buClr>
                <a:srgbClr val="ED1C24"/>
              </a:buClr>
              <a:buSzPct val="100000"/>
              <a:buFont typeface="Wingdings" pitchFamily="2"/>
              <a:buChar char=""/>
            </a:pPr>
            <a:endParaRPr lang="sl-SI" dirty="0">
              <a:solidFill>
                <a:srgbClr val="C9211E"/>
              </a:solidFill>
            </a:endParaRPr>
          </a:p>
          <a:p>
            <a:pPr lvl="0">
              <a:buClr>
                <a:srgbClr val="ED1C24"/>
              </a:buClr>
              <a:buSzPct val="100000"/>
              <a:buFont typeface="Wingdings" pitchFamily="2"/>
              <a:buChar char=""/>
            </a:pPr>
            <a:r>
              <a:rPr lang="sl-SI" dirty="0">
                <a:solidFill>
                  <a:srgbClr val="C9211E"/>
                </a:solidFill>
              </a:rPr>
              <a:t>Operator Screen provided</a:t>
            </a:r>
          </a:p>
          <a:p>
            <a:pPr lvl="0">
              <a:buClr>
                <a:srgbClr val="ED1C24"/>
              </a:buClr>
              <a:buSzPct val="100000"/>
              <a:buFont typeface="Wingdings" pitchFamily="2"/>
              <a:buChar char=""/>
            </a:pPr>
            <a:endParaRPr lang="sl-SI" dirty="0">
              <a:solidFill>
                <a:srgbClr val="C9211E"/>
              </a:solidFill>
            </a:endParaRPr>
          </a:p>
          <a:p>
            <a:pPr lvl="0">
              <a:buNone/>
            </a:pPr>
            <a:endParaRPr lang="sl-SI" dirty="0"/>
          </a:p>
          <a:p>
            <a:pPr lvl="0">
              <a:buClr>
                <a:srgbClr val="ED1C24"/>
              </a:buClr>
              <a:buSzPct val="100000"/>
              <a:buFont typeface="Wingdings" pitchFamily="2"/>
              <a:buChar char=""/>
            </a:pPr>
            <a:r>
              <a:rPr lang="sl-SI" dirty="0"/>
              <a:t>NAT specific commands integrated first</a:t>
            </a:r>
          </a:p>
          <a:p>
            <a:pPr lvl="0">
              <a:buClr>
                <a:srgbClr val="ED1C24"/>
              </a:buClr>
              <a:buSzPct val="100000"/>
              <a:buFont typeface="Wingdings" pitchFamily="2"/>
              <a:buChar char=""/>
            </a:pPr>
            <a:endParaRPr lang="en-US" dirty="0" smtClean="0"/>
          </a:p>
          <a:p>
            <a:pPr lvl="0">
              <a:buClr>
                <a:srgbClr val="ED1C24"/>
              </a:buClr>
              <a:buSzPct val="100000"/>
              <a:buFont typeface="Wingdings" pitchFamily="2"/>
              <a:buChar char=""/>
            </a:pPr>
            <a:r>
              <a:rPr lang="sl-SI" dirty="0" smtClean="0"/>
              <a:t>Device </a:t>
            </a:r>
            <a:r>
              <a:rPr lang="sl-SI" dirty="0"/>
              <a:t>support will allow for including other MCHs</a:t>
            </a:r>
          </a:p>
          <a:p>
            <a:pPr lvl="0">
              <a:buClr>
                <a:srgbClr val="ED1C24"/>
              </a:buClr>
              <a:buSzPct val="100000"/>
              <a:buFont typeface="Wingdings" pitchFamily="2"/>
              <a:buChar char=""/>
            </a:pPr>
            <a:endParaRPr lang="sl-SI" dirty="0"/>
          </a:p>
          <a:p>
            <a:pPr lvl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1194947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 dirty="0" smtClean="0"/>
              <a:t>NDS vision</a:t>
            </a:r>
            <a:endParaRPr lang="sl-SI" dirty="0"/>
          </a:p>
        </p:txBody>
      </p:sp>
      <p:sp>
        <p:nvSpPr>
          <p:cNvPr id="3" name="Content Placeholder 2"/>
          <p:cNvSpPr txBox="1">
            <a:spLocks noGrp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endParaRPr lang="sl-SI" dirty="0"/>
          </a:p>
          <a:p>
            <a:pPr lvl="0">
              <a:buClr>
                <a:srgbClr val="ED1C24"/>
              </a:buClr>
              <a:buSzPct val="100000"/>
              <a:buFont typeface="Wingdings" pitchFamily="2"/>
              <a:buChar char=""/>
            </a:pPr>
            <a:r>
              <a:rPr lang="en-US" dirty="0" smtClean="0"/>
              <a:t> Nominal Device Support v3</a:t>
            </a:r>
          </a:p>
          <a:p>
            <a:pPr lvl="3">
              <a:buFont typeface="Wingdings" pitchFamily="2"/>
              <a:buChar char=""/>
            </a:pPr>
            <a:r>
              <a:rPr lang="sl-SI" dirty="0">
                <a:hlinkClick r:id="rId3"/>
              </a:rPr>
              <a:t>https://github.com/Cosylab/nds3</a:t>
            </a:r>
            <a:endParaRPr lang="sl-SI" dirty="0"/>
          </a:p>
          <a:p>
            <a:pPr lvl="0">
              <a:buClr>
                <a:srgbClr val="ED1C24"/>
              </a:buClr>
              <a:buSzPct val="100000"/>
              <a:buFont typeface="Wingdings" pitchFamily="2"/>
              <a:buChar char=""/>
            </a:pPr>
            <a:endParaRPr lang="sl-SI" dirty="0">
              <a:solidFill>
                <a:srgbClr val="C9211E"/>
              </a:solidFill>
            </a:endParaRPr>
          </a:p>
          <a:p>
            <a:pPr lvl="0">
              <a:buSzPct val="100000"/>
              <a:buFont typeface="Wingdings" pitchFamily="2"/>
              <a:buChar char=""/>
            </a:pPr>
            <a:r>
              <a:rPr lang="en-US" dirty="0" smtClean="0"/>
              <a:t> abstraction layer for digitizers / FMC carriers</a:t>
            </a:r>
          </a:p>
          <a:p>
            <a:pPr lvl="0">
              <a:buNone/>
            </a:pPr>
            <a:endParaRPr lang="sl-SI" dirty="0"/>
          </a:p>
          <a:p>
            <a:pPr lvl="0">
              <a:buClr>
                <a:srgbClr val="ED1C24"/>
              </a:buClr>
              <a:buSzPct val="100000"/>
              <a:buFont typeface="Wingdings" pitchFamily="2"/>
              <a:buChar char=""/>
            </a:pPr>
            <a:r>
              <a:rPr lang="en-US" dirty="0" smtClean="0"/>
              <a:t> future FPGA side abstraction – define inputs / outputs and use Simulink to do the application specific stuff</a:t>
            </a:r>
            <a:endParaRPr lang="sl-SI" dirty="0"/>
          </a:p>
          <a:p>
            <a:pPr lvl="0">
              <a:buClr>
                <a:srgbClr val="ED1C24"/>
              </a:buClr>
              <a:buSzPct val="100000"/>
              <a:buFont typeface="Wingdings" pitchFamily="2"/>
              <a:buChar char=""/>
            </a:pPr>
            <a:endParaRPr lang="en-US" dirty="0" smtClean="0"/>
          </a:p>
          <a:p>
            <a:pPr lvl="0">
              <a:buClr>
                <a:srgbClr val="ED1C24"/>
              </a:buClr>
              <a:buSzPct val="100000"/>
              <a:buFont typeface="Wingdings" pitchFamily="2"/>
              <a:buChar char=""/>
            </a:pPr>
            <a:endParaRPr lang="sl-SI" dirty="0"/>
          </a:p>
          <a:p>
            <a:pPr lvl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7127198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79B0BA-310B-490E-980B-19857FA68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2565400"/>
            <a:ext cx="5218112" cy="1830388"/>
          </a:xfrm>
        </p:spPr>
        <p:txBody>
          <a:bodyPr rtlCol="0" anchor="b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noProof="0" dirty="0"/>
              <a:t>Thank you!</a:t>
            </a:r>
          </a:p>
        </p:txBody>
      </p:sp>
      <p:sp>
        <p:nvSpPr>
          <p:cNvPr id="20483" name="Text Placeholder 2">
            <a:extLst>
              <a:ext uri="{FF2B5EF4-FFF2-40B4-BE49-F238E27FC236}">
                <a16:creationId xmlns:a16="http://schemas.microsoft.com/office/drawing/2014/main" xmlns="" id="{3482341C-7D56-4BF5-BC18-BDD4581483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22313" y="4521200"/>
            <a:ext cx="5218112" cy="1500188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x-none" noProof="0" dirty="0"/>
              <a:t>Miroslav </a:t>
            </a:r>
            <a:r>
              <a:rPr lang="en-US" altLang="x-none" noProof="0" dirty="0" err="1"/>
              <a:t>Pavleski</a:t>
            </a:r>
            <a:endParaRPr lang="en-US" altLang="x-none" noProof="0" dirty="0"/>
          </a:p>
          <a:p>
            <a:pPr eaLnBrk="1" hangingPunct="1"/>
            <a:r>
              <a:rPr lang="en-US" altLang="x-none" b="1" noProof="0" dirty="0"/>
              <a:t>COSYLAB </a:t>
            </a:r>
          </a:p>
          <a:p>
            <a:pPr eaLnBrk="1" hangingPunct="1"/>
            <a:r>
              <a:rPr lang="en-US" altLang="x-none" noProof="0" dirty="0"/>
              <a:t>Web: www.cosylab.com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sylab_template_MS2007">
  <a:themeElements>
    <a:clrScheme name="Custom 2">
      <a:dk1>
        <a:sysClr val="windowText" lastClr="000000"/>
      </a:dk1>
      <a:lt1>
        <a:sysClr val="window" lastClr="FFFFFF"/>
      </a:lt1>
      <a:dk2>
        <a:srgbClr val="EE2E24"/>
      </a:dk2>
      <a:lt2>
        <a:srgbClr val="A1A1A1"/>
      </a:lt2>
      <a:accent1>
        <a:srgbClr val="595959"/>
      </a:accent1>
      <a:accent2>
        <a:srgbClr val="A3140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SL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sylab_template_MS97-2003.pot [Compatibility Mode]" id="{8E3B04DC-E63E-4ECF-8591-A28773798975}" vid="{97D58809-07E0-4F25-BA09-074301858AF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CSL-QM-PRES-T-00_General_Presentation</Template>
  <TotalTime>560</TotalTime>
  <Words>200</Words>
  <Application>Microsoft Office PowerPoint</Application>
  <PresentationFormat>On-screen Show (4:3)</PresentationFormat>
  <Paragraphs>55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Wingdings</vt:lpstr>
      <vt:lpstr>Wingdings 2</vt:lpstr>
      <vt:lpstr>Cosylab_template_MS2007</vt:lpstr>
      <vt:lpstr>PowerPoint Presentation</vt:lpstr>
      <vt:lpstr>Motivation</vt:lpstr>
      <vt:lpstr>Goal</vt:lpstr>
      <vt:lpstr>Realization</vt:lpstr>
      <vt:lpstr>NDS vision</vt:lpstr>
      <vt:lpstr>Thank you!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COSYLAB</dc:title>
  <dc:creator>Žiga Oven</dc:creator>
  <cp:lastModifiedBy>Miroslav Pavleski</cp:lastModifiedBy>
  <cp:revision>49</cp:revision>
  <dcterms:created xsi:type="dcterms:W3CDTF">2019-10-03T09:30:10Z</dcterms:created>
  <dcterms:modified xsi:type="dcterms:W3CDTF">2019-10-05T12:51:14Z</dcterms:modified>
</cp:coreProperties>
</file>