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1"/>
  </p:notesMasterIdLst>
  <p:sldIdLst>
    <p:sldId id="266" r:id="rId3"/>
    <p:sldId id="296" r:id="rId4"/>
    <p:sldId id="518" r:id="rId5"/>
    <p:sldId id="300" r:id="rId6"/>
    <p:sldId id="272" r:id="rId7"/>
    <p:sldId id="270" r:id="rId8"/>
    <p:sldId id="271" r:id="rId9"/>
    <p:sldId id="277" r:id="rId10"/>
    <p:sldId id="278" r:id="rId11"/>
    <p:sldId id="299" r:id="rId12"/>
    <p:sldId id="284" r:id="rId13"/>
    <p:sldId id="522" r:id="rId14"/>
    <p:sldId id="523" r:id="rId15"/>
    <p:sldId id="525" r:id="rId16"/>
    <p:sldId id="521" r:id="rId17"/>
    <p:sldId id="519" r:id="rId18"/>
    <p:sldId id="287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C9CF"/>
    <a:srgbClr val="EFCDA6"/>
    <a:srgbClr val="6599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14" autoAdjust="0"/>
    <p:restoredTop sz="80199" autoAdjust="0"/>
  </p:normalViewPr>
  <p:slideViewPr>
    <p:cSldViewPr snapToGrid="0">
      <p:cViewPr varScale="1">
        <p:scale>
          <a:sx n="75" d="100"/>
          <a:sy n="75" d="100"/>
        </p:scale>
        <p:origin x="9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C4A31-AAB1-4AC5-855C-3EFC9B64EA73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A3292-2E4D-45FB-9832-8CBB1BB3B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09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CF2E-296C-40E0-A024-428525EC6EC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675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ecureStore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mechanism could prompt user for the secure-store-password instead of using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Integer.toString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secure_file.getAbsolutePath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().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hashCode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()).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toCharArray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A3292-2E4D-45FB-9832-8CBB1BB3BF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65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A3292-2E4D-45FB-9832-8CBB1BB3BF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68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A3292-2E4D-45FB-9832-8CBB1BB3BF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87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E4869-590D-49D8-B6EE-8E9B09396C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01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A3292-2E4D-45FB-9832-8CBB1BB3BF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56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migration from eclipse to Phoebus will be a multi year process</a:t>
            </a:r>
          </a:p>
          <a:p>
            <a:pPr lvl="1"/>
            <a:r>
              <a:rPr lang="en-US" dirty="0"/>
              <a:t>Each application will be migrated individually.</a:t>
            </a:r>
          </a:p>
          <a:p>
            <a:pPr lvl="1"/>
            <a:r>
              <a:rPr lang="en-US" dirty="0"/>
              <a:t>Both the eclipse and </a:t>
            </a:r>
            <a:r>
              <a:rPr lang="en-US" dirty="0" err="1"/>
              <a:t>phoebus</a:t>
            </a:r>
            <a:r>
              <a:rPr lang="en-US" dirty="0"/>
              <a:t> based applications will be supported by the cs-studio community.</a:t>
            </a:r>
          </a:p>
          <a:p>
            <a:pPr lvl="1"/>
            <a:r>
              <a:rPr lang="en-US" dirty="0"/>
              <a:t>Each site will have the flexibility to define their time lines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A3292-2E4D-45FB-9832-8CBB1BB3BF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71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A3292-2E4D-45FB-9832-8CBB1BB3BF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46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1200" b="1" i="1" dirty="0"/>
            </a:br>
            <a:r>
              <a:rPr lang="en-US" sz="1200" b="1" i="1" dirty="0" err="1"/>
              <a:t>org.csstudio.phoebus.integration</a:t>
            </a:r>
            <a:endParaRPr lang="en-US" sz="1200" b="1" i="1" dirty="0"/>
          </a:p>
          <a:p>
            <a:r>
              <a:rPr lang="en-US" dirty="0"/>
              <a:t>A plugin which provides a service with methods for launching CS-Studio </a:t>
            </a:r>
            <a:r>
              <a:rPr lang="en-US" dirty="0" err="1"/>
              <a:t>phoebus</a:t>
            </a:r>
            <a:r>
              <a:rPr lang="en-US" dirty="0"/>
              <a:t> applications from inside existing CS-Studio/eclipse products</a:t>
            </a:r>
          </a:p>
          <a:p>
            <a:endParaRPr lang="en-US" dirty="0"/>
          </a:p>
          <a:p>
            <a:r>
              <a:rPr lang="en-US" dirty="0"/>
              <a:t>Launch various </a:t>
            </a:r>
            <a:r>
              <a:rPr lang="en-US" dirty="0" err="1"/>
              <a:t>phoebus</a:t>
            </a:r>
            <a:r>
              <a:rPr lang="en-US" dirty="0"/>
              <a:t> applications via</a:t>
            </a:r>
          </a:p>
          <a:p>
            <a:r>
              <a:rPr lang="en-US" dirty="0"/>
              <a:t>CS-Studio menu or toolbar actions</a:t>
            </a:r>
          </a:p>
          <a:p>
            <a:r>
              <a:rPr lang="en-US" dirty="0"/>
              <a:t>CS-Studio context menu actions using the selection</a:t>
            </a:r>
          </a:p>
          <a:p>
            <a:endParaRPr lang="en-US" dirty="0"/>
          </a:p>
          <a:p>
            <a:r>
              <a:rPr lang="en-US" dirty="0"/>
              <a:t>When a users launches an application or a tool, the details of weather it a </a:t>
            </a:r>
            <a:r>
              <a:rPr lang="en-US" dirty="0" err="1"/>
              <a:t>swt</a:t>
            </a:r>
            <a:r>
              <a:rPr lang="en-US" dirty="0"/>
              <a:t>/</a:t>
            </a:r>
            <a:r>
              <a:rPr lang="en-US" dirty="0" err="1"/>
              <a:t>javafx</a:t>
            </a:r>
            <a:r>
              <a:rPr lang="en-US" dirty="0"/>
              <a:t> based eclipse application or a </a:t>
            </a:r>
            <a:r>
              <a:rPr lang="en-US" dirty="0" err="1"/>
              <a:t>javafx</a:t>
            </a:r>
            <a:r>
              <a:rPr lang="en-US" dirty="0"/>
              <a:t> based </a:t>
            </a:r>
            <a:r>
              <a:rPr lang="en-US" dirty="0" err="1"/>
              <a:t>phoebus</a:t>
            </a:r>
            <a:r>
              <a:rPr lang="en-US" dirty="0"/>
              <a:t> applications are transparent to the user.</a:t>
            </a:r>
          </a:p>
          <a:p>
            <a:endParaRPr lang="en-US" dirty="0"/>
          </a:p>
          <a:p>
            <a:r>
              <a:rPr lang="en-US" dirty="0"/>
              <a:t>e.g. The “send an email” or “create a log entry” will open the associated </a:t>
            </a:r>
            <a:r>
              <a:rPr lang="en-US" dirty="0" err="1"/>
              <a:t>phoebus</a:t>
            </a:r>
            <a:r>
              <a:rPr lang="en-US" dirty="0"/>
              <a:t> apps in a new window instead of the eclipse based ones.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A3292-2E4D-45FB-9832-8CBB1BB3BF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59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Significant improvement in performance  on </a:t>
            </a:r>
            <a:r>
              <a:rPr lang="en-US" dirty="0" err="1"/>
              <a:t>linux</a:t>
            </a:r>
            <a:r>
              <a:rPr lang="en-US" dirty="0"/>
              <a:t> GTK 3</a:t>
            </a:r>
          </a:p>
          <a:p>
            <a:r>
              <a:rPr lang="en-US" dirty="0"/>
              <a:t>Renders well…</a:t>
            </a:r>
          </a:p>
          <a:p>
            <a:endParaRPr lang="en-US" dirty="0"/>
          </a:p>
          <a:p>
            <a:r>
              <a:rPr lang="en-US" dirty="0"/>
              <a:t>BOY intensity graph interpolation</a:t>
            </a:r>
          </a:p>
          <a:p>
            <a:r>
              <a:rPr lang="en-US" dirty="0" err="1"/>
              <a:t>Databrowser</a:t>
            </a:r>
            <a:r>
              <a:rPr lang="en-US" dirty="0"/>
              <a:t> Axis</a:t>
            </a:r>
          </a:p>
          <a:p>
            <a:endParaRPr lang="en-US" dirty="0"/>
          </a:p>
          <a:p>
            <a:r>
              <a:rPr lang="en-US" dirty="0"/>
              <a:t>Bug fixes for multi state </a:t>
            </a:r>
            <a:r>
              <a:rPr lang="en-US" dirty="0" err="1"/>
              <a:t>leds</a:t>
            </a:r>
            <a:endParaRPr lang="en-US" dirty="0"/>
          </a:p>
          <a:p>
            <a:r>
              <a:rPr lang="en-US" dirty="0"/>
              <a:t>Bug fixes for </a:t>
            </a:r>
            <a:r>
              <a:rPr lang="en-US" dirty="0" err="1"/>
              <a:t>edm</a:t>
            </a:r>
            <a:r>
              <a:rPr lang="en-US" dirty="0"/>
              <a:t> and </a:t>
            </a:r>
            <a:r>
              <a:rPr lang="en-US" dirty="0" err="1"/>
              <a:t>medm</a:t>
            </a:r>
            <a:r>
              <a:rPr lang="en-US" dirty="0"/>
              <a:t> converters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A3292-2E4D-45FB-9832-8CBB1BB3BF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95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B1987-1C6A-4E54-BFC2-CBC0412EAD9D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5D02-D499-443C-8F0F-C3953E73D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53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B1987-1C6A-4E54-BFC2-CBC0412EAD9D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5D02-D499-443C-8F0F-C3953E73D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5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B1987-1C6A-4E54-BFC2-CBC0412EAD9D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5D02-D499-443C-8F0F-C3953E73D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5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4A8CC6-DB5F-42B3-BC10-29A16689A80D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F90C1"/>
              </a:gs>
              <a:gs pos="100000">
                <a:srgbClr val="22669D"/>
              </a:gs>
            </a:gsLst>
            <a:lin ang="16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25DECB-EF48-4824-B85B-AAB0F0823F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300000">
            <a:off x="-7116844" y="-1426255"/>
            <a:ext cx="18582465" cy="104526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D75EBF-15A3-47D8-B637-64E3AE7261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0" y="6092957"/>
            <a:ext cx="848861" cy="346074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D34B12-26AA-8540-8664-A9FEA9CC4E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5656" y="452176"/>
            <a:ext cx="5710755" cy="1740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Helvetica" pitchFamily="2" charset="0"/>
              </a:rPr>
              <a:t>Thank You</a:t>
            </a:r>
            <a:br>
              <a:rPr lang="en-US" sz="40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US" sz="4000" dirty="0">
                <a:solidFill>
                  <a:schemeClr val="bg1"/>
                </a:solidFill>
                <a:latin typeface="Helvetica" pitchFamily="2" charset="0"/>
              </a:rPr>
              <a:t>for Your Attention </a:t>
            </a:r>
            <a:endParaRPr lang="en-GB" sz="40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A0E8AAA-6880-3945-9E1D-E98EA731F3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0000" y="2198687"/>
            <a:ext cx="5696411" cy="392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i="0" spc="100" baseline="0">
                <a:latin typeface="Helvetica" pitchFamily="2" charset="0"/>
                <a:ea typeface="Source Sans Pro Semibold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Any questions? Just ask!</a:t>
            </a:r>
          </a:p>
        </p:txBody>
      </p:sp>
    </p:spTree>
    <p:extLst>
      <p:ext uri="{BB962C8B-B14F-4D97-AF65-F5344CB8AC3E}">
        <p14:creationId xmlns:p14="http://schemas.microsoft.com/office/powerpoint/2010/main" val="517677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4A8CC6-DB5F-42B3-BC10-29A16689A80D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F90C1"/>
              </a:gs>
              <a:gs pos="100000">
                <a:srgbClr val="22669D"/>
              </a:gs>
            </a:gsLst>
            <a:lin ang="16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25DECB-EF48-4824-B85B-AAB0F0823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D75EBF-15A3-47D8-B637-64E3AE7261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0" y="6092957"/>
            <a:ext cx="848861" cy="346074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15656" y="452176"/>
            <a:ext cx="5710755" cy="1740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Main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030000" y="2198687"/>
            <a:ext cx="5696411" cy="392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i="0" spc="100" baseline="0">
                <a:latin typeface="Helvetica" pitchFamily="2" charset="0"/>
                <a:ea typeface="Source Sans Pro Semibold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MAIN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63A666-797C-DD4F-876D-7D5A69B722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00772" y="2729509"/>
            <a:ext cx="2125639" cy="3284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 i="0">
                <a:latin typeface="Helvetica" pitchFamily="2" charset="0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Edit Version - Date</a:t>
            </a:r>
          </a:p>
        </p:txBody>
      </p:sp>
    </p:spTree>
    <p:extLst>
      <p:ext uri="{BB962C8B-B14F-4D97-AF65-F5344CB8AC3E}">
        <p14:creationId xmlns:p14="http://schemas.microsoft.com/office/powerpoint/2010/main" val="3936090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56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03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115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D0A2A-0355-AA49-9A3F-AB977E14F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41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F833AF-F2DD-B245-B5D3-AAD481D06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66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AAAD4-FBA9-4334-AA6C-9B74AC2A8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68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B1987-1C6A-4E54-BFC2-CBC0412EAD9D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5D02-D499-443C-8F0F-C3953E73D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85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8909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4406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0610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93003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662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579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31D8B-25E9-D440-A0B7-53853A82E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75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378" y="320040"/>
            <a:ext cx="11425236" cy="5355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63" y="1508760"/>
            <a:ext cx="11372771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093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B1987-1C6A-4E54-BFC2-CBC0412EAD9D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5D02-D499-443C-8F0F-C3953E73D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6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B1987-1C6A-4E54-BFC2-CBC0412EAD9D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5D02-D499-443C-8F0F-C3953E73D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3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B1987-1C6A-4E54-BFC2-CBC0412EAD9D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5D02-D499-443C-8F0F-C3953E73D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0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B1987-1C6A-4E54-BFC2-CBC0412EAD9D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5D02-D499-443C-8F0F-C3953E73D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3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B1987-1C6A-4E54-BFC2-CBC0412EAD9D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5D02-D499-443C-8F0F-C3953E73D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2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B1987-1C6A-4E54-BFC2-CBC0412EAD9D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5D02-D499-443C-8F0F-C3953E73D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3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B1987-1C6A-4E54-BFC2-CBC0412EAD9D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5D02-D499-443C-8F0F-C3953E73D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0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B1987-1C6A-4E54-BFC2-CBC0412EAD9D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C5D02-D499-443C-8F0F-C3953E73D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213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s-studio-nsls2/buil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hoebus-doc.readthedocs.io/en/latest/" TargetMode="External"/><Relationship Id="rId2" Type="http://schemas.openxmlformats.org/officeDocument/2006/relationships/hyperlink" Target="https://github.com/kasemir/phoebus-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ontrolSystemStudio/cs-studio/issues" TargetMode="External"/><Relationship Id="rId2" Type="http://schemas.openxmlformats.org/officeDocument/2006/relationships/hyperlink" Target="https://github.com/ControlSystemStudio/cs-studio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hoebus-doc.readthedocs.io/en/latest/" TargetMode="External"/><Relationship Id="rId2" Type="http://schemas.openxmlformats.org/officeDocument/2006/relationships/hyperlink" Target="https://github.com/ControlSystemStudio/cs-studio/issues/2437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lyfA1ZaLIxfFpJ972TTl_2r_n4--V7tJuzLhp53ZOOg/edit#heading=h.7jjdypgltu4f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s://docs.google.com/document/d/15pWgpeu6hEeLFEEo0Un_U-Wqq0kUdP5b_-Y_mOPKfGw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BA53C-DE59-9E42-AF21-497667DEA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064" y="452176"/>
            <a:ext cx="6460348" cy="2191872"/>
          </a:xfrm>
        </p:spPr>
        <p:txBody>
          <a:bodyPr>
            <a:normAutofit/>
          </a:bodyPr>
          <a:lstStyle/>
          <a:p>
            <a:r>
              <a:rPr lang="en-US" b="1" dirty="0"/>
              <a:t>CS-Studio &amp; Phoebus </a:t>
            </a:r>
            <a:br>
              <a:rPr lang="en-US" b="1" dirty="0"/>
            </a:br>
            <a:r>
              <a:rPr lang="en-US" sz="2800" dirty="0"/>
              <a:t>Developers Meeting Report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0528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71" y="385142"/>
            <a:ext cx="5002802" cy="1200150"/>
          </a:xfrm>
        </p:spPr>
        <p:txBody>
          <a:bodyPr>
            <a:normAutofit fontScale="90000"/>
          </a:bodyPr>
          <a:lstStyle/>
          <a:p>
            <a:r>
              <a:rPr lang="en-US" dirty="0"/>
              <a:t>Phoebus Integration </a:t>
            </a:r>
            <a:br>
              <a:rPr lang="en-US" dirty="0"/>
            </a:br>
            <a:r>
              <a:rPr lang="en-US" dirty="0"/>
              <a:t>in </a:t>
            </a:r>
            <a:br>
              <a:rPr lang="en-US" dirty="0"/>
            </a:br>
            <a:r>
              <a:rPr lang="en-US" dirty="0"/>
              <a:t>Existing eclipse products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4232" y="1812448"/>
            <a:ext cx="4801241" cy="4446450"/>
          </a:xfrm>
        </p:spPr>
        <p:txBody>
          <a:bodyPr>
            <a:normAutofit fontScale="62500" lnSpcReduction="20000"/>
          </a:bodyPr>
          <a:lstStyle/>
          <a:p>
            <a:r>
              <a:rPr lang="en-US" sz="2400" dirty="0"/>
              <a:t>Launch various Phoebus applications via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Menu bar 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Toolbar 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Context menu</a:t>
            </a:r>
            <a:br>
              <a:rPr lang="en-US" sz="2400" dirty="0"/>
            </a:br>
            <a:r>
              <a:rPr lang="en-US" sz="2400" i="1" dirty="0"/>
              <a:t>The </a:t>
            </a:r>
            <a:r>
              <a:rPr lang="en-US" sz="2400" i="1" dirty="0" err="1"/>
              <a:t>phoebus</a:t>
            </a:r>
            <a:r>
              <a:rPr lang="en-US" sz="2400" i="1" dirty="0"/>
              <a:t> application is launched with the selection data.</a:t>
            </a:r>
          </a:p>
          <a:p>
            <a:endParaRPr lang="en-US" sz="2400" dirty="0"/>
          </a:p>
          <a:p>
            <a:r>
              <a:rPr lang="en-US" sz="2400" dirty="0"/>
              <a:t>Phoebus applications can be registered as the editors for cs-studio configuration files like .</a:t>
            </a:r>
            <a:r>
              <a:rPr lang="en-US" sz="2400" dirty="0" err="1"/>
              <a:t>opi</a:t>
            </a:r>
            <a:r>
              <a:rPr lang="en-US" sz="2400" dirty="0"/>
              <a:t>, .bob, .</a:t>
            </a:r>
            <a:r>
              <a:rPr lang="en-US" sz="2400" dirty="0" err="1"/>
              <a:t>plt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“Open Phoebus” action</a:t>
            </a:r>
          </a:p>
          <a:p>
            <a:endParaRPr lang="en-US" sz="2400" dirty="0"/>
          </a:p>
          <a:p>
            <a:r>
              <a:rPr lang="en-US" sz="2400" dirty="0"/>
              <a:t>BOY actions buttons, menu buttons, other widgets can open resources in cs-studio </a:t>
            </a:r>
            <a:r>
              <a:rPr lang="en-US" sz="2400" dirty="0" err="1"/>
              <a:t>phoebus</a:t>
            </a:r>
            <a:r>
              <a:rPr lang="en-US" sz="2400" dirty="0"/>
              <a:t> applications.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537F533-1075-4A66-BE01-BE8B05FA2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764" y="-1837711"/>
            <a:ext cx="5200479" cy="4873625"/>
          </a:xfrm>
          <a:prstGeom prst="rect">
            <a:avLst/>
          </a:prstGeom>
        </p:spPr>
      </p:pic>
      <p:pic>
        <p:nvPicPr>
          <p:cNvPr id="7" name="Content Placeholder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8606C78-2FCC-4111-B0F1-655C2107F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481" y="2540685"/>
            <a:ext cx="4530287" cy="3429001"/>
          </a:xfrm>
        </p:spPr>
      </p:pic>
      <p:pic>
        <p:nvPicPr>
          <p:cNvPr id="5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9083594-90CC-4841-8001-BE92F364D6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5081372"/>
            <a:ext cx="3162300" cy="177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87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71DC0-1D4A-B34B-A28B-83EFA2F89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CS-Studio 4.6 release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ED4E3-90DA-694D-8283-D03C441BC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325"/>
            <a:ext cx="10515600" cy="42878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Upgrades to the underlying infrastructure</a:t>
            </a:r>
          </a:p>
          <a:p>
            <a:pPr lvl="1"/>
            <a:r>
              <a:rPr lang="en-US" dirty="0"/>
              <a:t>OpenJDK 11.0.2</a:t>
            </a:r>
          </a:p>
          <a:p>
            <a:pPr lvl="1"/>
            <a:r>
              <a:rPr lang="en-US" dirty="0" err="1"/>
              <a:t>OpenJfx</a:t>
            </a:r>
            <a:r>
              <a:rPr lang="en-US" dirty="0"/>
              <a:t> 11.0.2</a:t>
            </a:r>
          </a:p>
          <a:p>
            <a:pPr lvl="1"/>
            <a:r>
              <a:rPr lang="en-US" dirty="0"/>
              <a:t>Eclipse 2018-12</a:t>
            </a:r>
          </a:p>
          <a:p>
            <a:pPr marL="0" indent="0">
              <a:buNone/>
            </a:pPr>
            <a:r>
              <a:rPr lang="en-US" dirty="0"/>
              <a:t>Building CS-Studio</a:t>
            </a:r>
          </a:p>
          <a:p>
            <a:pPr lvl="1"/>
            <a:r>
              <a:rPr lang="en-US"/>
              <a:t>Jenkins pipeline ( </a:t>
            </a:r>
            <a:r>
              <a:rPr lang="en-US" dirty="0">
                <a:hlinkClick r:id="rId3"/>
              </a:rPr>
              <a:t>https://github.com/cs-studio-nsls2</a:t>
            </a:r>
            <a:r>
              <a:rPr lang="en-US">
                <a:hlinkClick r:id="rId3"/>
              </a:rPr>
              <a:t>/build</a:t>
            </a:r>
            <a:r>
              <a:rPr lang="en-US"/>
              <a:t> 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Phoebus framework</a:t>
            </a:r>
          </a:p>
          <a:p>
            <a:pPr lvl="1"/>
            <a:r>
              <a:rPr lang="en-US" dirty="0"/>
              <a:t>Development of Phoebus services and new core modules </a:t>
            </a:r>
          </a:p>
          <a:p>
            <a:pPr lvl="1"/>
            <a:r>
              <a:rPr lang="en-US" dirty="0"/>
              <a:t>Phoebus &amp; eclipse integrations</a:t>
            </a:r>
          </a:p>
          <a:p>
            <a:pPr marL="0" indent="0">
              <a:buNone/>
            </a:pPr>
            <a:r>
              <a:rPr lang="en-US" dirty="0"/>
              <a:t>New Application features and Bug fixes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22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D5814-4D75-4E33-BEC7-1A750D95C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Scripting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BB66D-A5C2-46D3-83AE-4312877A7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JavaScript</a:t>
            </a:r>
            <a:r>
              <a:rPr lang="en-US" dirty="0"/>
              <a:t> support in OPIs depend on the </a:t>
            </a:r>
            <a:r>
              <a:rPr lang="en-US" dirty="0" err="1"/>
              <a:t>Nashorn</a:t>
            </a:r>
            <a:r>
              <a:rPr lang="en-US" dirty="0"/>
              <a:t> interpreter, which will be removed in future Java releases. </a:t>
            </a:r>
            <a:r>
              <a:rPr lang="en-US" dirty="0" err="1"/>
              <a:t>Graal</a:t>
            </a:r>
            <a:r>
              <a:rPr lang="en-US" dirty="0"/>
              <a:t> (supported by Oracle) seems to be a good – and faster – replacement.</a:t>
            </a:r>
          </a:p>
          <a:p>
            <a:r>
              <a:rPr lang="en-US" b="1" dirty="0" err="1"/>
              <a:t>Jython</a:t>
            </a:r>
            <a:r>
              <a:rPr lang="en-US" dirty="0"/>
              <a:t> still on version 2.7, development is slow and there is no clear roadmap for version 3.</a:t>
            </a:r>
          </a:p>
          <a:p>
            <a:endParaRPr lang="en-US" dirty="0"/>
          </a:p>
          <a:p>
            <a:r>
              <a:rPr lang="en-US" dirty="0"/>
              <a:t>Rules are converted to </a:t>
            </a:r>
            <a:r>
              <a:rPr lang="en-US" dirty="0" err="1"/>
              <a:t>Jython</a:t>
            </a:r>
            <a:r>
              <a:rPr lang="en-US" dirty="0"/>
              <a:t> scripts, implementing them in Java</a:t>
            </a:r>
          </a:p>
          <a:p>
            <a:pPr lvl="1"/>
            <a:r>
              <a:rPr lang="en-US" dirty="0"/>
              <a:t>eliminates the script engine initialization overhead resulting in faster OPI loading.</a:t>
            </a:r>
          </a:p>
          <a:p>
            <a:pPr lvl="1"/>
            <a:r>
              <a:rPr lang="en-US" dirty="0"/>
              <a:t>less error prone</a:t>
            </a:r>
          </a:p>
          <a:p>
            <a:pPr lvl="1"/>
            <a:r>
              <a:rPr lang="en-US" dirty="0"/>
              <a:t>better performance</a:t>
            </a:r>
          </a:p>
          <a:p>
            <a:r>
              <a:rPr lang="en-US" dirty="0"/>
              <a:t>Script support in OPIs is to some extent abused. Logic may in many cases be expressed through formula functions.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141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3980B-16A7-450F-A8DC-153F6BA5B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50AE9-238E-41BB-B43F-303BDA7A2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User Documentation</a:t>
            </a:r>
          </a:p>
          <a:p>
            <a:pPr marL="0" indent="0">
              <a:buNone/>
            </a:pPr>
            <a:r>
              <a:rPr lang="en-US" dirty="0"/>
              <a:t>Read-The-Docs (</a:t>
            </a:r>
            <a:r>
              <a:rPr lang="en-US" dirty="0">
                <a:hlinkClick r:id="rId2"/>
              </a:rPr>
              <a:t>https://github.com/kasemir/phoebus-doc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Phoebus repository is parsed for .</a:t>
            </a:r>
            <a:r>
              <a:rPr lang="en-US" dirty="0" err="1"/>
              <a:t>rst</a:t>
            </a:r>
            <a:r>
              <a:rPr lang="en-US" dirty="0"/>
              <a:t>, preferences.ini, and html files which are used to create documentation in html and/or download formats hosted at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http://phoebus-doc.readthedocs.io/en/latest/</a:t>
            </a:r>
            <a:endParaRPr lang="en-US" dirty="0"/>
          </a:p>
          <a:p>
            <a:endParaRPr lang="en-US" dirty="0"/>
          </a:p>
          <a:p>
            <a:r>
              <a:rPr lang="en-US" dirty="0"/>
              <a:t>Developers Documentation</a:t>
            </a:r>
          </a:p>
          <a:p>
            <a:pPr marL="0" indent="0">
              <a:buNone/>
            </a:pPr>
            <a:r>
              <a:rPr lang="en-US" dirty="0"/>
              <a:t>In </a:t>
            </a:r>
            <a:r>
              <a:rPr lang="en-US" dirty="0" err="1"/>
              <a:t>github</a:t>
            </a:r>
            <a:r>
              <a:rPr lang="en-US" dirty="0"/>
              <a:t> readme.md and Javadoc’s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56EAEB-0B7B-417C-BF2A-B88BF9293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331" y="753399"/>
            <a:ext cx="1474469" cy="187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06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3980B-16A7-450F-A8DC-153F6BA5B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Patterns &amp;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50AE9-238E-41BB-B43F-303BDA7A2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Review of the Core Modules</a:t>
            </a:r>
          </a:p>
          <a:p>
            <a:r>
              <a:rPr lang="en-US" dirty="0" err="1"/>
              <a:t>SelectionService</a:t>
            </a:r>
            <a:r>
              <a:rPr lang="en-US" dirty="0"/>
              <a:t> &amp; </a:t>
            </a:r>
            <a:r>
              <a:rPr lang="en-US" dirty="0" err="1"/>
              <a:t>AdapterService</a:t>
            </a:r>
            <a:endParaRPr lang="en-US" dirty="0"/>
          </a:p>
          <a:p>
            <a:r>
              <a:rPr lang="en-US" dirty="0"/>
              <a:t>Context Menu Helper</a:t>
            </a:r>
          </a:p>
          <a:p>
            <a:r>
              <a:rPr lang="en-US" dirty="0"/>
              <a:t>Security</a:t>
            </a:r>
          </a:p>
          <a:p>
            <a:pPr lvl="1"/>
            <a:r>
              <a:rPr lang="en-US" dirty="0" err="1"/>
              <a:t>AuthorizationService</a:t>
            </a:r>
            <a:endParaRPr lang="en-US" dirty="0"/>
          </a:p>
          <a:p>
            <a:pPr lvl="1"/>
            <a:r>
              <a:rPr lang="en-US" dirty="0" err="1"/>
              <a:t>SecureStore</a:t>
            </a:r>
            <a:br>
              <a:rPr lang="en-US" dirty="0"/>
            </a:br>
            <a:r>
              <a:rPr lang="en-US" dirty="0"/>
              <a:t>An encrypted store for saving user credential</a:t>
            </a:r>
          </a:p>
        </p:txBody>
      </p:sp>
    </p:spTree>
    <p:extLst>
      <p:ext uri="{BB962C8B-B14F-4D97-AF65-F5344CB8AC3E}">
        <p14:creationId xmlns:p14="http://schemas.microsoft.com/office/powerpoint/2010/main" val="1018819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7B0C8-6188-4D81-9CC4-C10F18F8B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How to Contribute</a:t>
            </a:r>
            <a:br>
              <a:rPr lang="en-US" dirty="0">
                <a:latin typeface="Arial" pitchFamily="34" charset="0"/>
                <a:ea typeface="ＭＳ Ｐゴシック"/>
                <a:cs typeface="ＭＳ Ｐゴシック"/>
              </a:rPr>
            </a:br>
            <a:r>
              <a:rPr lang="en-US" sz="3200" i="1" dirty="0">
                <a:latin typeface="Arial" pitchFamily="34" charset="0"/>
                <a:ea typeface="ＭＳ Ｐゴシック"/>
                <a:cs typeface="ＭＳ Ｐゴシック"/>
              </a:rPr>
              <a:t>(and get free Beer)</a:t>
            </a:r>
            <a:endParaRPr lang="en-US" sz="32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24175-CAC8-4887-B2A4-962A821C7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a typeface="ＭＳ Ｐゴシック"/>
                <a:cs typeface="ＭＳ Ｐゴシック"/>
              </a:rPr>
              <a:t>Fork us on </a:t>
            </a:r>
            <a:r>
              <a:rPr lang="en-US" sz="2400" dirty="0" err="1">
                <a:ea typeface="ＭＳ Ｐゴシック"/>
                <a:cs typeface="ＭＳ Ｐゴシック"/>
              </a:rPr>
              <a:t>Github</a:t>
            </a:r>
            <a:r>
              <a:rPr lang="en-US" sz="2400" dirty="0">
                <a:ea typeface="ＭＳ Ｐゴシック"/>
                <a:cs typeface="ＭＳ Ｐゴシック"/>
              </a:rPr>
              <a:t> </a:t>
            </a:r>
          </a:p>
          <a:p>
            <a:pPr lvl="1"/>
            <a:r>
              <a:rPr lang="en-US" dirty="0">
                <a:ea typeface="ＭＳ Ｐゴシック"/>
                <a:cs typeface="ＭＳ Ｐゴシック"/>
                <a:hlinkClick r:id="rId2"/>
              </a:rPr>
              <a:t>https://github.com/ControlSystemStudio/cs-studio</a:t>
            </a:r>
            <a:endParaRPr lang="en-US" dirty="0">
              <a:ea typeface="ＭＳ Ｐゴシック"/>
              <a:cs typeface="ＭＳ Ｐゴシック"/>
            </a:endParaRPr>
          </a:p>
          <a:p>
            <a:r>
              <a:rPr lang="en-US" sz="2400" dirty="0"/>
              <a:t>Create Issue tickets for feature request / bugs</a:t>
            </a:r>
          </a:p>
          <a:p>
            <a:r>
              <a:rPr lang="en-US" sz="2400" dirty="0"/>
              <a:t>Point out missing documentation</a:t>
            </a:r>
          </a:p>
          <a:p>
            <a:r>
              <a:rPr lang="en-US" sz="2400" dirty="0">
                <a:ea typeface="ＭＳ Ｐゴシック"/>
              </a:rPr>
              <a:t>Pick an issue/feature or make one</a:t>
            </a:r>
          </a:p>
          <a:p>
            <a:pPr lvl="1"/>
            <a:r>
              <a:rPr lang="en-US" dirty="0">
                <a:ea typeface="ＭＳ Ｐゴシック"/>
                <a:hlinkClick r:id="rId3"/>
              </a:rPr>
              <a:t>https://github.com/ControlSystemStudio/cs-studio/issues</a:t>
            </a:r>
            <a:endParaRPr lang="en-US" dirty="0">
              <a:ea typeface="ＭＳ Ｐゴシック"/>
            </a:endParaRPr>
          </a:p>
          <a:p>
            <a:r>
              <a:rPr lang="en-US" sz="2400" dirty="0">
                <a:ea typeface="ＭＳ Ｐゴシック"/>
              </a:rPr>
              <a:t>Create a branch in your fork with the fix or feature</a:t>
            </a:r>
          </a:p>
          <a:p>
            <a:r>
              <a:rPr lang="en-US" sz="2400" dirty="0">
                <a:ea typeface="ＭＳ Ｐゴシック"/>
                <a:cs typeface="ＭＳ Ｐゴシック"/>
              </a:rPr>
              <a:t>Make a Pull Request with the issue number in the title</a:t>
            </a:r>
          </a:p>
          <a:p>
            <a:r>
              <a:rPr lang="en-US" sz="2400" dirty="0">
                <a:ea typeface="ＭＳ Ｐゴシック"/>
                <a:cs typeface="ＭＳ Ｐゴシック"/>
              </a:rPr>
              <a:t>Attend meetings, know the release schedule, subscribe to mailing list</a:t>
            </a:r>
            <a:r>
              <a:rPr lang="en-US" sz="2400" dirty="0">
                <a:ea typeface="ＭＳ Ｐゴシック"/>
              </a:rPr>
              <a:t> </a:t>
            </a:r>
            <a:endParaRPr lang="en-US" sz="2400" dirty="0">
              <a:ea typeface="ＭＳ Ｐゴシック"/>
              <a:cs typeface="ＭＳ Ｐゴシック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974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5F52D-EAB9-4499-89D6-3EA3F12BA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Meetings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9B3D0-8756-4BAB-A6B8-6C3F47ABF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705" indent="-179705"/>
            <a:r>
              <a:rPr lang="en-US" dirty="0">
                <a:latin typeface="Arial" pitchFamily="34" charset="0"/>
                <a:ea typeface="ＭＳ Ｐゴシック"/>
              </a:rPr>
              <a:t>We use Google Hangouts to share our progress and discuss issues</a:t>
            </a:r>
            <a:endParaRPr lang="en-US" dirty="0"/>
          </a:p>
          <a:p>
            <a:pPr marL="363220" lvl="1" indent="-151130"/>
            <a:r>
              <a:rPr lang="en-US" dirty="0">
                <a:latin typeface="Arial" pitchFamily="34" charset="0"/>
                <a:ea typeface="ＭＳ Ｐゴシック"/>
              </a:rPr>
              <a:t>Meetings are posted (viewable after being added to group)</a:t>
            </a:r>
            <a:endParaRPr lang="en-US" dirty="0">
              <a:latin typeface="Arial" pitchFamily="34" charset="0"/>
              <a:ea typeface="ＭＳ Ｐゴシック"/>
              <a:cs typeface="Arial"/>
            </a:endParaRPr>
          </a:p>
          <a:p>
            <a:pPr marL="363220" lvl="1" indent="-151130"/>
            <a:r>
              <a:rPr lang="en-US" dirty="0">
                <a:latin typeface="Arial" pitchFamily="34" charset="0"/>
                <a:ea typeface="ＭＳ Ｐゴシック"/>
              </a:rPr>
              <a:t>First Wednesday of the month (9am EST)</a:t>
            </a:r>
            <a:endParaRPr lang="en-US" dirty="0">
              <a:latin typeface="Arial" pitchFamily="34" charset="0"/>
              <a:ea typeface="ＭＳ Ｐゴシック"/>
              <a:cs typeface="Arial"/>
            </a:endParaRPr>
          </a:p>
          <a:p>
            <a:pPr marL="363220" lvl="1" indent="-151130"/>
            <a:r>
              <a:rPr lang="en-US" dirty="0">
                <a:latin typeface="Arial" pitchFamily="34" charset="0"/>
                <a:ea typeface="ＭＳ Ｐゴシック"/>
              </a:rPr>
              <a:t>Project groups meet once a week when actively developing</a:t>
            </a:r>
            <a:endParaRPr lang="en-US" dirty="0">
              <a:latin typeface="Arial" pitchFamily="34" charset="0"/>
              <a:ea typeface="ＭＳ Ｐゴシック"/>
              <a:cs typeface="Arial"/>
            </a:endParaRPr>
          </a:p>
          <a:p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3861C864-5217-4FA9-9BB6-C92FBBF200AD}"/>
              </a:ext>
            </a:extLst>
          </p:cNvPr>
          <p:cNvSpPr txBox="1">
            <a:spLocks/>
          </p:cNvSpPr>
          <p:nvPr/>
        </p:nvSpPr>
        <p:spPr>
          <a:xfrm>
            <a:off x="-508000" y="473225"/>
            <a:ext cx="11988800" cy="485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60019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CS-Studio</a:t>
            </a:r>
          </a:p>
          <a:p>
            <a:r>
              <a:rPr lang="en-US" dirty="0">
                <a:hlinkClick r:id="rId2"/>
              </a:rPr>
              <a:t>https://github.com/ControlSystemStudio/cs-studio</a:t>
            </a:r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https://github.com/shroffk/phoebus</a:t>
            </a:r>
            <a:endParaRPr lang="en-US" dirty="0"/>
          </a:p>
          <a:p>
            <a:r>
              <a:rPr lang="en-US" dirty="0">
                <a:hlinkClick r:id="rId3"/>
              </a:rPr>
              <a:t>http://phoebus-doc.readthedocs.io/en/latest/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CS-Studio Phoebus Integration</a:t>
            </a:r>
          </a:p>
          <a:p>
            <a:r>
              <a:rPr lang="en-US" dirty="0">
                <a:hlinkClick r:id="rId2"/>
              </a:rPr>
              <a:t>https://github.com/ControlSystemStudio/cs-studio/issues/2437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856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1BD17-137C-664F-8098-DA21ECCEA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19357-5320-574A-887C-482C1DD80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060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514B-B2BE-4D7F-AAC6-7A61DFA8F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68" y="0"/>
            <a:ext cx="11897032" cy="1769806"/>
          </a:xfrm>
        </p:spPr>
        <p:txBody>
          <a:bodyPr>
            <a:normAutofit/>
          </a:bodyPr>
          <a:lstStyle/>
          <a:p>
            <a:r>
              <a:rPr lang="en-US" dirty="0"/>
              <a:t>CS-Studio Developers meeting</a:t>
            </a:r>
            <a:br>
              <a:rPr lang="en-US" dirty="0"/>
            </a:br>
            <a:r>
              <a:rPr lang="en-US" dirty="0"/>
              <a:t>NSLS2 2019 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C28CE12-D926-45E4-9D5F-6257E36A6BBE}"/>
              </a:ext>
            </a:extLst>
          </p:cNvPr>
          <p:cNvSpPr txBox="1">
            <a:spLocks/>
          </p:cNvSpPr>
          <p:nvPr/>
        </p:nvSpPr>
        <p:spPr>
          <a:xfrm>
            <a:off x="506491" y="1769807"/>
            <a:ext cx="4860620" cy="4535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3F54CBA-D197-4FB3-A3D9-1D37424F84E0}"/>
              </a:ext>
            </a:extLst>
          </p:cNvPr>
          <p:cNvSpPr txBox="1">
            <a:spLocks/>
          </p:cNvSpPr>
          <p:nvPr/>
        </p:nvSpPr>
        <p:spPr>
          <a:xfrm>
            <a:off x="294968" y="1769805"/>
            <a:ext cx="3887061" cy="48374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Meeting Highlights</a:t>
            </a:r>
          </a:p>
          <a:p>
            <a:pPr lvl="1"/>
            <a:r>
              <a:rPr lang="en-US" i="1" dirty="0"/>
              <a:t>CS-Studio Roadmap</a:t>
            </a:r>
          </a:p>
          <a:p>
            <a:pPr lvl="1"/>
            <a:r>
              <a:rPr lang="en-US" i="1" dirty="0"/>
              <a:t>CS-Studio 4.6 release</a:t>
            </a:r>
          </a:p>
          <a:p>
            <a:pPr lvl="1"/>
            <a:r>
              <a:rPr lang="en-US" i="1" dirty="0"/>
              <a:t>Scripting</a:t>
            </a:r>
          </a:p>
          <a:p>
            <a:pPr lvl="1"/>
            <a:r>
              <a:rPr lang="en-US" i="1" dirty="0"/>
              <a:t>Documentation</a:t>
            </a:r>
          </a:p>
          <a:p>
            <a:pPr lvl="1"/>
            <a:r>
              <a:rPr lang="en-US" i="1" dirty="0"/>
              <a:t>Review of Core modules</a:t>
            </a:r>
            <a:endParaRPr lang="en-US" i="1" dirty="0">
              <a:hlinkClick r:id="rId3"/>
            </a:endParaRPr>
          </a:p>
          <a:p>
            <a:r>
              <a:rPr lang="en-US" dirty="0"/>
              <a:t>CS-Studio Meeting Minutes - </a:t>
            </a:r>
            <a:r>
              <a:rPr lang="en-US" dirty="0">
                <a:hlinkClick r:id="rId4"/>
              </a:rPr>
              <a:t>minutes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533A29-60D2-4A1B-8D7A-CF4D826B4A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8" t="2378" r="5733" b="27623"/>
          <a:stretch/>
        </p:blipFill>
        <p:spPr>
          <a:xfrm>
            <a:off x="4182028" y="1840366"/>
            <a:ext cx="8009972" cy="5017634"/>
          </a:xfrm>
          <a:prstGeom prst="rect">
            <a:avLst/>
          </a:prstGeom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B10B46B4-C6DF-40E0-A244-1739A57E9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0" t="7919" r="10858" b="24879"/>
          <a:stretch/>
        </p:blipFill>
        <p:spPr bwMode="auto">
          <a:xfrm>
            <a:off x="1502329" y="5264863"/>
            <a:ext cx="2679700" cy="163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B2C34E98-39A7-406D-81D1-6F1A8430FB49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9" r="56721" b="45175"/>
          <a:stretch/>
        </p:blipFill>
        <p:spPr>
          <a:xfrm>
            <a:off x="1975927" y="5377638"/>
            <a:ext cx="1820107" cy="11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72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73D4C-B274-434A-BE70-6C039269A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39" y="365125"/>
            <a:ext cx="11446393" cy="13322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CS-Studio Roadmap</a:t>
            </a:r>
            <a:endParaRPr lang="en-US" dirty="0"/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4E693125-3F86-459B-9152-94FA0451624C}"/>
              </a:ext>
            </a:extLst>
          </p:cNvPr>
          <p:cNvSpPr txBox="1">
            <a:spLocks/>
          </p:cNvSpPr>
          <p:nvPr/>
        </p:nvSpPr>
        <p:spPr bwMode="auto">
          <a:xfrm>
            <a:off x="396740" y="6032211"/>
            <a:ext cx="3471317" cy="14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ysClr val="windowText" lastClr="000000"/>
              </a:buClr>
              <a:buSzPct val="90000"/>
              <a:buFont typeface="Century Gothic" panose="020B0502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CS-Studio, 2010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Rounded Rectangle 31">
            <a:extLst>
              <a:ext uri="{FF2B5EF4-FFF2-40B4-BE49-F238E27FC236}">
                <a16:creationId xmlns:a16="http://schemas.microsoft.com/office/drawing/2014/main" id="{4EF4EF5D-3442-4CDA-804F-58489599F49F}"/>
              </a:ext>
            </a:extLst>
          </p:cNvPr>
          <p:cNvSpPr/>
          <p:nvPr/>
        </p:nvSpPr>
        <p:spPr>
          <a:xfrm>
            <a:off x="570708" y="5183452"/>
            <a:ext cx="2258291" cy="298034"/>
          </a:xfrm>
          <a:prstGeom prst="roundRect">
            <a:avLst/>
          </a:prstGeom>
          <a:solidFill>
            <a:sysClr val="windowText" lastClr="000000">
              <a:tint val="6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Eclipse</a:t>
            </a:r>
          </a:p>
        </p:txBody>
      </p:sp>
      <p:sp>
        <p:nvSpPr>
          <p:cNvPr id="49" name="Rounded Rectangle 32">
            <a:extLst>
              <a:ext uri="{FF2B5EF4-FFF2-40B4-BE49-F238E27FC236}">
                <a16:creationId xmlns:a16="http://schemas.microsoft.com/office/drawing/2014/main" id="{20C72F09-A5ED-46F9-896C-665571B7ABBF}"/>
              </a:ext>
            </a:extLst>
          </p:cNvPr>
          <p:cNvSpPr/>
          <p:nvPr/>
        </p:nvSpPr>
        <p:spPr>
          <a:xfrm>
            <a:off x="570708" y="4124323"/>
            <a:ext cx="2258291" cy="298034"/>
          </a:xfrm>
          <a:prstGeom prst="roundRect">
            <a:avLst/>
          </a:prstGeom>
          <a:solidFill>
            <a:srgbClr val="8FBB55">
              <a:tint val="65000"/>
            </a:srgbClr>
          </a:solidFill>
          <a:ln w="9525" cap="flat" cmpd="sng" algn="ctr">
            <a:solidFill>
              <a:srgbClr val="8FBB55"/>
            </a:solidFill>
            <a:prstDash val="soli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Channels</a:t>
            </a:r>
          </a:p>
        </p:txBody>
      </p:sp>
      <p:sp>
        <p:nvSpPr>
          <p:cNvPr id="50" name="Rounded Rectangle 33">
            <a:extLst>
              <a:ext uri="{FF2B5EF4-FFF2-40B4-BE49-F238E27FC236}">
                <a16:creationId xmlns:a16="http://schemas.microsoft.com/office/drawing/2014/main" id="{0845B23D-8ED2-4949-B70F-2EBB7978F0F5}"/>
              </a:ext>
            </a:extLst>
          </p:cNvPr>
          <p:cNvSpPr/>
          <p:nvPr/>
        </p:nvSpPr>
        <p:spPr>
          <a:xfrm>
            <a:off x="570709" y="3426323"/>
            <a:ext cx="2258291" cy="298034"/>
          </a:xfrm>
          <a:prstGeom prst="roundRect">
            <a:avLst/>
          </a:prstGeom>
          <a:solidFill>
            <a:srgbClr val="8FBB55">
              <a:tint val="65000"/>
            </a:srgbClr>
          </a:solidFill>
          <a:ln w="9525" cap="flat" cmpd="sng" algn="ctr">
            <a:solidFill>
              <a:srgbClr val="8FBB55"/>
            </a:solidFill>
            <a:prstDash val="soli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PV Table</a:t>
            </a:r>
          </a:p>
        </p:txBody>
      </p:sp>
      <p:sp>
        <p:nvSpPr>
          <p:cNvPr id="51" name="Rounded Rectangle 34">
            <a:extLst>
              <a:ext uri="{FF2B5EF4-FFF2-40B4-BE49-F238E27FC236}">
                <a16:creationId xmlns:a16="http://schemas.microsoft.com/office/drawing/2014/main" id="{2C995C06-061C-4E2D-9002-59DA02C5DE34}"/>
              </a:ext>
            </a:extLst>
          </p:cNvPr>
          <p:cNvSpPr/>
          <p:nvPr/>
        </p:nvSpPr>
        <p:spPr>
          <a:xfrm>
            <a:off x="570709" y="3083815"/>
            <a:ext cx="2258291" cy="298034"/>
          </a:xfrm>
          <a:prstGeom prst="roundRect">
            <a:avLst/>
          </a:prstGeom>
          <a:solidFill>
            <a:srgbClr val="8FBB55">
              <a:tint val="65000"/>
            </a:srgbClr>
          </a:solidFill>
          <a:ln w="9525" cap="flat" cmpd="sng" algn="ctr">
            <a:solidFill>
              <a:srgbClr val="8FBB55"/>
            </a:solidFill>
            <a:prstDash val="soli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Probe</a:t>
            </a:r>
          </a:p>
        </p:txBody>
      </p:sp>
      <p:sp>
        <p:nvSpPr>
          <p:cNvPr id="52" name="Rounded Rectangle 35">
            <a:extLst>
              <a:ext uri="{FF2B5EF4-FFF2-40B4-BE49-F238E27FC236}">
                <a16:creationId xmlns:a16="http://schemas.microsoft.com/office/drawing/2014/main" id="{9E4A0A60-26FB-42E0-AFFE-1E3CAD56E47B}"/>
              </a:ext>
            </a:extLst>
          </p:cNvPr>
          <p:cNvSpPr/>
          <p:nvPr/>
        </p:nvSpPr>
        <p:spPr>
          <a:xfrm>
            <a:off x="570709" y="2740461"/>
            <a:ext cx="2258291" cy="298034"/>
          </a:xfrm>
          <a:prstGeom prst="roundRect">
            <a:avLst/>
          </a:prstGeom>
          <a:solidFill>
            <a:srgbClr val="8FBB55">
              <a:tint val="65000"/>
            </a:srgbClr>
          </a:solidFill>
          <a:ln w="9525" cap="flat" cmpd="sng" algn="ctr">
            <a:solidFill>
              <a:srgbClr val="8FBB55"/>
            </a:solidFill>
            <a:prstDash val="soli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PV Tree</a:t>
            </a:r>
          </a:p>
        </p:txBody>
      </p:sp>
      <p:sp>
        <p:nvSpPr>
          <p:cNvPr id="53" name="Rounded Rectangle 36">
            <a:extLst>
              <a:ext uri="{FF2B5EF4-FFF2-40B4-BE49-F238E27FC236}">
                <a16:creationId xmlns:a16="http://schemas.microsoft.com/office/drawing/2014/main" id="{773E28D6-F9F3-41C3-9EAE-62CAA7D9E1E0}"/>
              </a:ext>
            </a:extLst>
          </p:cNvPr>
          <p:cNvSpPr/>
          <p:nvPr/>
        </p:nvSpPr>
        <p:spPr>
          <a:xfrm>
            <a:off x="570709" y="2397107"/>
            <a:ext cx="2258291" cy="298034"/>
          </a:xfrm>
          <a:prstGeom prst="roundRect">
            <a:avLst/>
          </a:prstGeom>
          <a:solidFill>
            <a:srgbClr val="8FBB55">
              <a:tint val="65000"/>
            </a:srgbClr>
          </a:solidFill>
          <a:ln w="9525" cap="flat" cmpd="sng" algn="ctr">
            <a:solidFill>
              <a:srgbClr val="8FBB55"/>
            </a:solidFill>
            <a:prstDash val="soli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Data Browser</a:t>
            </a:r>
          </a:p>
        </p:txBody>
      </p:sp>
      <p:sp>
        <p:nvSpPr>
          <p:cNvPr id="54" name="Rounded Rectangle 37">
            <a:extLst>
              <a:ext uri="{FF2B5EF4-FFF2-40B4-BE49-F238E27FC236}">
                <a16:creationId xmlns:a16="http://schemas.microsoft.com/office/drawing/2014/main" id="{A91AA8A1-8B50-4F61-8627-1C83CFF72ACF}"/>
              </a:ext>
            </a:extLst>
          </p:cNvPr>
          <p:cNvSpPr/>
          <p:nvPr/>
        </p:nvSpPr>
        <p:spPr>
          <a:xfrm>
            <a:off x="570710" y="2053753"/>
            <a:ext cx="2258291" cy="298034"/>
          </a:xfrm>
          <a:prstGeom prst="roundRect">
            <a:avLst/>
          </a:prstGeom>
          <a:solidFill>
            <a:srgbClr val="8FBB55">
              <a:tint val="65000"/>
            </a:srgbClr>
          </a:solidFill>
          <a:ln w="9525" cap="flat" cmpd="sng" algn="ctr">
            <a:solidFill>
              <a:srgbClr val="8FBB55"/>
            </a:solidFill>
            <a:prstDash val="soli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BOY</a:t>
            </a:r>
          </a:p>
        </p:txBody>
      </p:sp>
      <p:sp>
        <p:nvSpPr>
          <p:cNvPr id="55" name="Rounded Rectangle 38">
            <a:extLst>
              <a:ext uri="{FF2B5EF4-FFF2-40B4-BE49-F238E27FC236}">
                <a16:creationId xmlns:a16="http://schemas.microsoft.com/office/drawing/2014/main" id="{27179C64-344F-4FFE-B31E-67791B9618BA}"/>
              </a:ext>
            </a:extLst>
          </p:cNvPr>
          <p:cNvSpPr/>
          <p:nvPr/>
        </p:nvSpPr>
        <p:spPr>
          <a:xfrm>
            <a:off x="570708" y="4471629"/>
            <a:ext cx="2258291" cy="298034"/>
          </a:xfrm>
          <a:prstGeom prst="roundRect">
            <a:avLst/>
          </a:prstGeom>
          <a:solidFill>
            <a:srgbClr val="8FBB55">
              <a:tint val="65000"/>
            </a:srgbClr>
          </a:solidFill>
          <a:ln w="9525" cap="flat" cmpd="sng" algn="ctr">
            <a:solidFill>
              <a:srgbClr val="8FBB55"/>
            </a:solidFill>
            <a:prstDash val="soli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Scan</a:t>
            </a:r>
          </a:p>
        </p:txBody>
      </p:sp>
      <p:sp>
        <p:nvSpPr>
          <p:cNvPr id="56" name="Rounded Rectangle 39">
            <a:extLst>
              <a:ext uri="{FF2B5EF4-FFF2-40B4-BE49-F238E27FC236}">
                <a16:creationId xmlns:a16="http://schemas.microsoft.com/office/drawing/2014/main" id="{C9C60D5B-1BEF-426E-A67B-080E85C0D0D1}"/>
              </a:ext>
            </a:extLst>
          </p:cNvPr>
          <p:cNvSpPr/>
          <p:nvPr/>
        </p:nvSpPr>
        <p:spPr>
          <a:xfrm>
            <a:off x="570708" y="4821215"/>
            <a:ext cx="2258291" cy="298034"/>
          </a:xfrm>
          <a:prstGeom prst="roundRect">
            <a:avLst/>
          </a:prstGeom>
          <a:solidFill>
            <a:srgbClr val="8FBB55">
              <a:tint val="65000"/>
            </a:srgbClr>
          </a:solidFill>
          <a:ln w="9525" cap="flat" cmpd="sng" algn="ctr">
            <a:solidFill>
              <a:srgbClr val="8FBB55"/>
            </a:solidFill>
            <a:prstDash val="soli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… more …</a:t>
            </a:r>
          </a:p>
        </p:txBody>
      </p:sp>
      <p:sp>
        <p:nvSpPr>
          <p:cNvPr id="57" name="Rounded Rectangle 40">
            <a:extLst>
              <a:ext uri="{FF2B5EF4-FFF2-40B4-BE49-F238E27FC236}">
                <a16:creationId xmlns:a16="http://schemas.microsoft.com/office/drawing/2014/main" id="{049EECF3-D99E-43BE-839B-ACBB0C96AA2C}"/>
              </a:ext>
            </a:extLst>
          </p:cNvPr>
          <p:cNvSpPr/>
          <p:nvPr/>
        </p:nvSpPr>
        <p:spPr>
          <a:xfrm>
            <a:off x="570708" y="3775323"/>
            <a:ext cx="2258291" cy="298034"/>
          </a:xfrm>
          <a:prstGeom prst="roundRect">
            <a:avLst/>
          </a:prstGeom>
          <a:solidFill>
            <a:srgbClr val="8FBB55">
              <a:tint val="65000"/>
            </a:srgbClr>
          </a:solidFill>
          <a:ln w="9525" cap="flat" cmpd="sng" algn="ctr">
            <a:solidFill>
              <a:srgbClr val="8FBB55"/>
            </a:solidFill>
            <a:prstDash val="soli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Alarms</a:t>
            </a:r>
          </a:p>
        </p:txBody>
      </p:sp>
      <p:sp>
        <p:nvSpPr>
          <p:cNvPr id="58" name="Rounded Rectangle 41">
            <a:extLst>
              <a:ext uri="{FF2B5EF4-FFF2-40B4-BE49-F238E27FC236}">
                <a16:creationId xmlns:a16="http://schemas.microsoft.com/office/drawing/2014/main" id="{8FD045D0-2A0E-4C7B-B512-C3C699CA5B4B}"/>
              </a:ext>
            </a:extLst>
          </p:cNvPr>
          <p:cNvSpPr/>
          <p:nvPr/>
        </p:nvSpPr>
        <p:spPr>
          <a:xfrm>
            <a:off x="570708" y="5544055"/>
            <a:ext cx="2258291" cy="298034"/>
          </a:xfrm>
          <a:prstGeom prst="roundRect">
            <a:avLst/>
          </a:prstGeom>
          <a:solidFill>
            <a:sysClr val="windowText" lastClr="000000">
              <a:tint val="6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Java 8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5F69FF0-08B2-4BD1-B27E-FA1531EEA357}"/>
              </a:ext>
            </a:extLst>
          </p:cNvPr>
          <p:cNvGrpSpPr/>
          <p:nvPr/>
        </p:nvGrpSpPr>
        <p:grpSpPr>
          <a:xfrm>
            <a:off x="8814850" y="1976428"/>
            <a:ext cx="2765850" cy="5415745"/>
            <a:chOff x="8292751" y="1157133"/>
            <a:chExt cx="2765850" cy="5415745"/>
          </a:xfrm>
        </p:grpSpPr>
        <p:sp>
          <p:nvSpPr>
            <p:cNvPr id="60" name="Rounded Rectangle 43">
              <a:extLst>
                <a:ext uri="{FF2B5EF4-FFF2-40B4-BE49-F238E27FC236}">
                  <a16:creationId xmlns:a16="http://schemas.microsoft.com/office/drawing/2014/main" id="{36BFCF18-F75F-45A3-B387-7A05BF5EB0D4}"/>
                </a:ext>
              </a:extLst>
            </p:cNvPr>
            <p:cNvSpPr/>
            <p:nvPr/>
          </p:nvSpPr>
          <p:spPr>
            <a:xfrm>
              <a:off x="8800308" y="4286832"/>
              <a:ext cx="2258291" cy="298034"/>
            </a:xfrm>
            <a:prstGeom prst="roundRect">
              <a:avLst/>
            </a:prstGeom>
            <a:solidFill>
              <a:srgbClr val="E5A940">
                <a:tint val="65000"/>
              </a:srgbClr>
            </a:solidFill>
            <a:ln w="9525" cap="flat" cmpd="sng" algn="ctr">
              <a:solidFill>
                <a:srgbClr val="E5A94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Phoebus</a:t>
              </a:r>
            </a:p>
          </p:txBody>
        </p:sp>
        <p:sp>
          <p:nvSpPr>
            <p:cNvPr id="61" name="Rounded Rectangle 44">
              <a:extLst>
                <a:ext uri="{FF2B5EF4-FFF2-40B4-BE49-F238E27FC236}">
                  <a16:creationId xmlns:a16="http://schemas.microsoft.com/office/drawing/2014/main" id="{544D1FF5-B5F8-4288-A510-54B800478F52}"/>
                </a:ext>
              </a:extLst>
            </p:cNvPr>
            <p:cNvSpPr/>
            <p:nvPr/>
          </p:nvSpPr>
          <p:spPr>
            <a:xfrm>
              <a:off x="8800308" y="3227703"/>
              <a:ext cx="2258291" cy="298034"/>
            </a:xfrm>
            <a:prstGeom prst="roundRect">
              <a:avLst/>
            </a:prstGeom>
            <a:solidFill>
              <a:srgbClr val="3BA2AD">
                <a:tint val="65000"/>
              </a:srgbClr>
            </a:solidFill>
            <a:ln w="9525" cap="flat" cmpd="sng" algn="ctr">
              <a:solidFill>
                <a:srgbClr val="3BA2AD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Channels</a:t>
              </a:r>
            </a:p>
          </p:txBody>
        </p:sp>
        <p:sp>
          <p:nvSpPr>
            <p:cNvPr id="62" name="Rounded Rectangle 45">
              <a:extLst>
                <a:ext uri="{FF2B5EF4-FFF2-40B4-BE49-F238E27FC236}">
                  <a16:creationId xmlns:a16="http://schemas.microsoft.com/office/drawing/2014/main" id="{9FDC33EB-BD5B-4084-B803-C170F3A6FA5B}"/>
                </a:ext>
              </a:extLst>
            </p:cNvPr>
            <p:cNvSpPr/>
            <p:nvPr/>
          </p:nvSpPr>
          <p:spPr>
            <a:xfrm>
              <a:off x="8800309" y="2529703"/>
              <a:ext cx="2258291" cy="298034"/>
            </a:xfrm>
            <a:prstGeom prst="roundRect">
              <a:avLst/>
            </a:prstGeom>
            <a:solidFill>
              <a:srgbClr val="3BA2AD">
                <a:tint val="65000"/>
              </a:srgbClr>
            </a:solidFill>
            <a:ln w="9525" cap="flat" cmpd="sng" algn="ctr">
              <a:solidFill>
                <a:srgbClr val="3BA2AD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PV Table</a:t>
              </a:r>
            </a:p>
          </p:txBody>
        </p:sp>
        <p:sp>
          <p:nvSpPr>
            <p:cNvPr id="63" name="Rounded Rectangle 46">
              <a:extLst>
                <a:ext uri="{FF2B5EF4-FFF2-40B4-BE49-F238E27FC236}">
                  <a16:creationId xmlns:a16="http://schemas.microsoft.com/office/drawing/2014/main" id="{1214FCD4-38D0-470F-9FA4-909F356EE5EA}"/>
                </a:ext>
              </a:extLst>
            </p:cNvPr>
            <p:cNvSpPr/>
            <p:nvPr/>
          </p:nvSpPr>
          <p:spPr>
            <a:xfrm>
              <a:off x="8800309" y="2187195"/>
              <a:ext cx="2258291" cy="298034"/>
            </a:xfrm>
            <a:prstGeom prst="roundRect">
              <a:avLst/>
            </a:prstGeom>
            <a:solidFill>
              <a:srgbClr val="3BA2AD">
                <a:tint val="65000"/>
              </a:srgbClr>
            </a:solidFill>
            <a:ln w="9525" cap="flat" cmpd="sng" algn="ctr">
              <a:solidFill>
                <a:srgbClr val="3BA2AD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Probe</a:t>
              </a:r>
            </a:p>
          </p:txBody>
        </p:sp>
        <p:sp>
          <p:nvSpPr>
            <p:cNvPr id="64" name="Rounded Rectangle 47">
              <a:extLst>
                <a:ext uri="{FF2B5EF4-FFF2-40B4-BE49-F238E27FC236}">
                  <a16:creationId xmlns:a16="http://schemas.microsoft.com/office/drawing/2014/main" id="{F716870C-8EFE-4248-821E-448FE2D2787A}"/>
                </a:ext>
              </a:extLst>
            </p:cNvPr>
            <p:cNvSpPr/>
            <p:nvPr/>
          </p:nvSpPr>
          <p:spPr>
            <a:xfrm>
              <a:off x="8800309" y="1843841"/>
              <a:ext cx="2258291" cy="298034"/>
            </a:xfrm>
            <a:prstGeom prst="roundRect">
              <a:avLst/>
            </a:prstGeom>
            <a:solidFill>
              <a:srgbClr val="3BA2AD">
                <a:tint val="65000"/>
              </a:srgbClr>
            </a:solidFill>
            <a:ln w="9525" cap="flat" cmpd="sng" algn="ctr">
              <a:solidFill>
                <a:srgbClr val="3BA2AD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PV Tree</a:t>
              </a:r>
            </a:p>
          </p:txBody>
        </p:sp>
        <p:sp>
          <p:nvSpPr>
            <p:cNvPr id="65" name="Rounded Rectangle 48">
              <a:extLst>
                <a:ext uri="{FF2B5EF4-FFF2-40B4-BE49-F238E27FC236}">
                  <a16:creationId xmlns:a16="http://schemas.microsoft.com/office/drawing/2014/main" id="{EC022D5D-3041-4E19-A53B-777FA1DD397F}"/>
                </a:ext>
              </a:extLst>
            </p:cNvPr>
            <p:cNvSpPr/>
            <p:nvPr/>
          </p:nvSpPr>
          <p:spPr>
            <a:xfrm>
              <a:off x="8800309" y="1500487"/>
              <a:ext cx="2258291" cy="298034"/>
            </a:xfrm>
            <a:prstGeom prst="roundRect">
              <a:avLst/>
            </a:prstGeom>
            <a:solidFill>
              <a:srgbClr val="3BA2AD">
                <a:tint val="65000"/>
              </a:srgbClr>
            </a:solidFill>
            <a:ln w="9525" cap="flat" cmpd="sng" algn="ctr">
              <a:solidFill>
                <a:srgbClr val="3BA2AD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Data Browser</a:t>
              </a:r>
            </a:p>
          </p:txBody>
        </p:sp>
        <p:sp>
          <p:nvSpPr>
            <p:cNvPr id="66" name="Rounded Rectangle 49">
              <a:extLst>
                <a:ext uri="{FF2B5EF4-FFF2-40B4-BE49-F238E27FC236}">
                  <a16:creationId xmlns:a16="http://schemas.microsoft.com/office/drawing/2014/main" id="{A8A2058B-B92F-4F4B-93F3-A8E4CBF0477A}"/>
                </a:ext>
              </a:extLst>
            </p:cNvPr>
            <p:cNvSpPr/>
            <p:nvPr/>
          </p:nvSpPr>
          <p:spPr>
            <a:xfrm>
              <a:off x="8800310" y="1157133"/>
              <a:ext cx="2258291" cy="298034"/>
            </a:xfrm>
            <a:prstGeom prst="roundRect">
              <a:avLst/>
            </a:prstGeom>
            <a:solidFill>
              <a:srgbClr val="3BA2AD">
                <a:tint val="65000"/>
              </a:srgbClr>
            </a:solidFill>
            <a:ln w="9525" cap="flat" cmpd="sng" algn="ctr">
              <a:solidFill>
                <a:srgbClr val="3BA2AD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Display Builder</a:t>
              </a:r>
            </a:p>
          </p:txBody>
        </p:sp>
        <p:sp>
          <p:nvSpPr>
            <p:cNvPr id="67" name="Rounded Rectangle 50">
              <a:extLst>
                <a:ext uri="{FF2B5EF4-FFF2-40B4-BE49-F238E27FC236}">
                  <a16:creationId xmlns:a16="http://schemas.microsoft.com/office/drawing/2014/main" id="{9FAF01F5-9142-4B93-AB0F-327A80C67713}"/>
                </a:ext>
              </a:extLst>
            </p:cNvPr>
            <p:cNvSpPr/>
            <p:nvPr/>
          </p:nvSpPr>
          <p:spPr>
            <a:xfrm>
              <a:off x="8800308" y="3575009"/>
              <a:ext cx="2258291" cy="298034"/>
            </a:xfrm>
            <a:prstGeom prst="roundRect">
              <a:avLst/>
            </a:prstGeom>
            <a:solidFill>
              <a:srgbClr val="3BA2AD">
                <a:tint val="65000"/>
              </a:srgbClr>
            </a:solidFill>
            <a:ln w="9525" cap="flat" cmpd="sng" algn="ctr">
              <a:solidFill>
                <a:srgbClr val="3BA2AD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Scan</a:t>
              </a:r>
            </a:p>
          </p:txBody>
        </p:sp>
        <p:sp>
          <p:nvSpPr>
            <p:cNvPr id="68" name="Rounded Rectangle 51">
              <a:extLst>
                <a:ext uri="{FF2B5EF4-FFF2-40B4-BE49-F238E27FC236}">
                  <a16:creationId xmlns:a16="http://schemas.microsoft.com/office/drawing/2014/main" id="{660DBD40-E40A-4F4C-9768-4C723613EFB2}"/>
                </a:ext>
              </a:extLst>
            </p:cNvPr>
            <p:cNvSpPr/>
            <p:nvPr/>
          </p:nvSpPr>
          <p:spPr>
            <a:xfrm>
              <a:off x="8800308" y="3924595"/>
              <a:ext cx="2258291" cy="298034"/>
            </a:xfrm>
            <a:prstGeom prst="roundRect">
              <a:avLst/>
            </a:prstGeom>
            <a:solidFill>
              <a:srgbClr val="3BA2AD">
                <a:tint val="65000"/>
              </a:srgbClr>
            </a:solidFill>
            <a:ln w="9525" cap="flat" cmpd="sng" algn="ctr">
              <a:solidFill>
                <a:srgbClr val="3BA2AD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… more …</a:t>
              </a:r>
            </a:p>
          </p:txBody>
        </p:sp>
        <p:sp>
          <p:nvSpPr>
            <p:cNvPr id="69" name="Rounded Rectangle 52">
              <a:extLst>
                <a:ext uri="{FF2B5EF4-FFF2-40B4-BE49-F238E27FC236}">
                  <a16:creationId xmlns:a16="http://schemas.microsoft.com/office/drawing/2014/main" id="{2FE6BCA6-6F6D-4317-865F-1317F98E0A01}"/>
                </a:ext>
              </a:extLst>
            </p:cNvPr>
            <p:cNvSpPr/>
            <p:nvPr/>
          </p:nvSpPr>
          <p:spPr>
            <a:xfrm>
              <a:off x="8800308" y="2878703"/>
              <a:ext cx="2258291" cy="298034"/>
            </a:xfrm>
            <a:prstGeom prst="roundRect">
              <a:avLst/>
            </a:prstGeom>
            <a:solidFill>
              <a:srgbClr val="A5C9CF"/>
            </a:solidFill>
            <a:ln w="10795" cap="flat" cmpd="sng" algn="ctr">
              <a:solidFill>
                <a:srgbClr val="3BA2AD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Alarms</a:t>
              </a:r>
            </a:p>
          </p:txBody>
        </p:sp>
        <p:sp>
          <p:nvSpPr>
            <p:cNvPr id="70" name="Rounded Rectangle 53">
              <a:extLst>
                <a:ext uri="{FF2B5EF4-FFF2-40B4-BE49-F238E27FC236}">
                  <a16:creationId xmlns:a16="http://schemas.microsoft.com/office/drawing/2014/main" id="{90760489-C185-437A-BBD9-5EAE915C4710}"/>
                </a:ext>
              </a:extLst>
            </p:cNvPr>
            <p:cNvSpPr/>
            <p:nvPr/>
          </p:nvSpPr>
          <p:spPr>
            <a:xfrm>
              <a:off x="8800308" y="4637694"/>
              <a:ext cx="2258291" cy="298034"/>
            </a:xfrm>
            <a:prstGeom prst="roundRect">
              <a:avLst/>
            </a:prstGeom>
            <a:solidFill>
              <a:srgbClr val="E5A940">
                <a:tint val="65000"/>
              </a:srgbClr>
            </a:solidFill>
            <a:ln w="9525" cap="flat" cmpd="sng" algn="ctr">
              <a:solidFill>
                <a:srgbClr val="E5A94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Java 11</a:t>
              </a:r>
            </a:p>
          </p:txBody>
        </p:sp>
        <p:sp>
          <p:nvSpPr>
            <p:cNvPr id="71" name="Content Placeholder 2">
              <a:extLst>
                <a:ext uri="{FF2B5EF4-FFF2-40B4-BE49-F238E27FC236}">
                  <a16:creationId xmlns:a16="http://schemas.microsoft.com/office/drawing/2014/main" id="{35B90678-75C3-4E6C-878C-73A44D342DB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292751" y="5164340"/>
              <a:ext cx="1816445" cy="1408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230188" indent="-230188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25475" indent="-279400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-23018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44588" indent="-1730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482725" indent="-222250" algn="l" rtl="0" eaLnBrk="1" fontAlgn="base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rgbClr val="447E59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2019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2F82B4C-8DAD-47FF-A4A2-C6D35DD92200}"/>
              </a:ext>
            </a:extLst>
          </p:cNvPr>
          <p:cNvGrpSpPr/>
          <p:nvPr/>
        </p:nvGrpSpPr>
        <p:grpSpPr>
          <a:xfrm>
            <a:off x="3090440" y="1196479"/>
            <a:ext cx="7898746" cy="6236307"/>
            <a:chOff x="4597025" y="312559"/>
            <a:chExt cx="6392162" cy="6236307"/>
          </a:xfrm>
        </p:grpSpPr>
        <p:sp>
          <p:nvSpPr>
            <p:cNvPr id="73" name="Rounded Rectangle 56">
              <a:extLst>
                <a:ext uri="{FF2B5EF4-FFF2-40B4-BE49-F238E27FC236}">
                  <a16:creationId xmlns:a16="http://schemas.microsoft.com/office/drawing/2014/main" id="{AE2EB745-3AF4-4115-AD40-F94B79E12C44}"/>
                </a:ext>
              </a:extLst>
            </p:cNvPr>
            <p:cNvSpPr/>
            <p:nvPr/>
          </p:nvSpPr>
          <p:spPr>
            <a:xfrm>
              <a:off x="4685509" y="4286832"/>
              <a:ext cx="1827551" cy="298034"/>
            </a:xfrm>
            <a:prstGeom prst="roundRect">
              <a:avLst/>
            </a:prstGeom>
            <a:solidFill>
              <a:sysClr val="windowText" lastClr="000000">
                <a:tint val="6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Eclipse</a:t>
              </a:r>
            </a:p>
          </p:txBody>
        </p:sp>
        <p:sp>
          <p:nvSpPr>
            <p:cNvPr id="74" name="Rounded Rectangle 57">
              <a:extLst>
                <a:ext uri="{FF2B5EF4-FFF2-40B4-BE49-F238E27FC236}">
                  <a16:creationId xmlns:a16="http://schemas.microsoft.com/office/drawing/2014/main" id="{B3EF4218-E7B8-42D4-AF88-D7ABA5AC0AF8}"/>
                </a:ext>
              </a:extLst>
            </p:cNvPr>
            <p:cNvSpPr/>
            <p:nvPr/>
          </p:nvSpPr>
          <p:spPr>
            <a:xfrm>
              <a:off x="4685509" y="3227703"/>
              <a:ext cx="1827551" cy="298034"/>
            </a:xfrm>
            <a:prstGeom prst="roundRect">
              <a:avLst/>
            </a:prstGeom>
            <a:solidFill>
              <a:srgbClr val="8FBB55">
                <a:tint val="65000"/>
              </a:srgbClr>
            </a:solidFill>
            <a:ln w="9525" cap="flat" cmpd="sng" algn="ctr">
              <a:solidFill>
                <a:srgbClr val="8FBB55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Channels</a:t>
              </a:r>
            </a:p>
          </p:txBody>
        </p:sp>
        <p:sp>
          <p:nvSpPr>
            <p:cNvPr id="75" name="Rounded Rectangle 58">
              <a:extLst>
                <a:ext uri="{FF2B5EF4-FFF2-40B4-BE49-F238E27FC236}">
                  <a16:creationId xmlns:a16="http://schemas.microsoft.com/office/drawing/2014/main" id="{CBFACC5C-6F63-4A36-A917-75ECBAF2037D}"/>
                </a:ext>
              </a:extLst>
            </p:cNvPr>
            <p:cNvSpPr/>
            <p:nvPr/>
          </p:nvSpPr>
          <p:spPr>
            <a:xfrm>
              <a:off x="4685510" y="2529703"/>
              <a:ext cx="1827551" cy="298034"/>
            </a:xfrm>
            <a:prstGeom prst="roundRect">
              <a:avLst/>
            </a:prstGeom>
            <a:solidFill>
              <a:srgbClr val="8FBB55">
                <a:tint val="65000"/>
              </a:srgbClr>
            </a:solidFill>
            <a:ln w="9525" cap="flat" cmpd="sng" algn="ctr">
              <a:solidFill>
                <a:srgbClr val="8FBB55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PV Table</a:t>
              </a:r>
            </a:p>
          </p:txBody>
        </p:sp>
        <p:sp>
          <p:nvSpPr>
            <p:cNvPr id="76" name="Rounded Rectangle 59">
              <a:extLst>
                <a:ext uri="{FF2B5EF4-FFF2-40B4-BE49-F238E27FC236}">
                  <a16:creationId xmlns:a16="http://schemas.microsoft.com/office/drawing/2014/main" id="{448CD97A-8E06-430F-A4BE-2608A75DEA43}"/>
                </a:ext>
              </a:extLst>
            </p:cNvPr>
            <p:cNvSpPr/>
            <p:nvPr/>
          </p:nvSpPr>
          <p:spPr>
            <a:xfrm>
              <a:off x="4685510" y="2187195"/>
              <a:ext cx="1827551" cy="298034"/>
            </a:xfrm>
            <a:prstGeom prst="roundRect">
              <a:avLst/>
            </a:prstGeom>
            <a:solidFill>
              <a:srgbClr val="8FBB55">
                <a:tint val="65000"/>
              </a:srgbClr>
            </a:solidFill>
            <a:ln w="9525" cap="flat" cmpd="sng" algn="ctr">
              <a:solidFill>
                <a:srgbClr val="8FBB55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Probe</a:t>
              </a:r>
            </a:p>
          </p:txBody>
        </p:sp>
        <p:sp>
          <p:nvSpPr>
            <p:cNvPr id="77" name="Rounded Rectangle 60">
              <a:extLst>
                <a:ext uri="{FF2B5EF4-FFF2-40B4-BE49-F238E27FC236}">
                  <a16:creationId xmlns:a16="http://schemas.microsoft.com/office/drawing/2014/main" id="{8FE3F523-453F-4FFB-AD3A-4609AC9BC306}"/>
                </a:ext>
              </a:extLst>
            </p:cNvPr>
            <p:cNvSpPr/>
            <p:nvPr/>
          </p:nvSpPr>
          <p:spPr>
            <a:xfrm>
              <a:off x="4685510" y="1843841"/>
              <a:ext cx="1827551" cy="298034"/>
            </a:xfrm>
            <a:prstGeom prst="roundRect">
              <a:avLst/>
            </a:prstGeom>
            <a:solidFill>
              <a:srgbClr val="8FBB55">
                <a:tint val="65000"/>
              </a:srgbClr>
            </a:solidFill>
            <a:ln w="9525" cap="flat" cmpd="sng" algn="ctr">
              <a:solidFill>
                <a:srgbClr val="8FBB55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PV Tree</a:t>
              </a:r>
            </a:p>
          </p:txBody>
        </p:sp>
        <p:sp>
          <p:nvSpPr>
            <p:cNvPr id="78" name="Rounded Rectangle 61">
              <a:extLst>
                <a:ext uri="{FF2B5EF4-FFF2-40B4-BE49-F238E27FC236}">
                  <a16:creationId xmlns:a16="http://schemas.microsoft.com/office/drawing/2014/main" id="{B4B504BC-B4ED-4DA0-B20B-C473E8C12662}"/>
                </a:ext>
              </a:extLst>
            </p:cNvPr>
            <p:cNvSpPr/>
            <p:nvPr/>
          </p:nvSpPr>
          <p:spPr>
            <a:xfrm>
              <a:off x="4685510" y="1500487"/>
              <a:ext cx="1827551" cy="298034"/>
            </a:xfrm>
            <a:prstGeom prst="roundRect">
              <a:avLst/>
            </a:prstGeom>
            <a:solidFill>
              <a:srgbClr val="3BA2AD">
                <a:tint val="65000"/>
              </a:srgbClr>
            </a:solidFill>
            <a:ln w="9525" cap="flat" cmpd="sng" algn="ctr">
              <a:solidFill>
                <a:srgbClr val="3BA2AD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Data Browser</a:t>
              </a:r>
            </a:p>
          </p:txBody>
        </p:sp>
        <p:sp>
          <p:nvSpPr>
            <p:cNvPr id="79" name="Rounded Rectangle 62">
              <a:extLst>
                <a:ext uri="{FF2B5EF4-FFF2-40B4-BE49-F238E27FC236}">
                  <a16:creationId xmlns:a16="http://schemas.microsoft.com/office/drawing/2014/main" id="{8AE237F3-2A0C-4770-99DA-F0DA54ACB930}"/>
                </a:ext>
              </a:extLst>
            </p:cNvPr>
            <p:cNvSpPr/>
            <p:nvPr/>
          </p:nvSpPr>
          <p:spPr>
            <a:xfrm>
              <a:off x="4685511" y="1157133"/>
              <a:ext cx="1827551" cy="298034"/>
            </a:xfrm>
            <a:prstGeom prst="roundRect">
              <a:avLst/>
            </a:prstGeom>
            <a:solidFill>
              <a:srgbClr val="3BA2AD">
                <a:tint val="65000"/>
              </a:srgbClr>
            </a:solidFill>
            <a:ln w="9525" cap="flat" cmpd="sng" algn="ctr">
              <a:solidFill>
                <a:srgbClr val="3BA2AD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Display Builder</a:t>
              </a:r>
            </a:p>
          </p:txBody>
        </p:sp>
        <p:sp>
          <p:nvSpPr>
            <p:cNvPr id="80" name="Rounded Rectangle 63">
              <a:extLst>
                <a:ext uri="{FF2B5EF4-FFF2-40B4-BE49-F238E27FC236}">
                  <a16:creationId xmlns:a16="http://schemas.microsoft.com/office/drawing/2014/main" id="{29BC77A3-C3C3-468C-BCA5-3FDC683911A8}"/>
                </a:ext>
              </a:extLst>
            </p:cNvPr>
            <p:cNvSpPr/>
            <p:nvPr/>
          </p:nvSpPr>
          <p:spPr>
            <a:xfrm>
              <a:off x="4685509" y="3575009"/>
              <a:ext cx="1827551" cy="298034"/>
            </a:xfrm>
            <a:prstGeom prst="roundRect">
              <a:avLst/>
            </a:prstGeom>
            <a:solidFill>
              <a:srgbClr val="8FBB55">
                <a:tint val="65000"/>
              </a:srgbClr>
            </a:solidFill>
            <a:ln w="9525" cap="flat" cmpd="sng" algn="ctr">
              <a:solidFill>
                <a:srgbClr val="8FBB55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Scan</a:t>
              </a:r>
            </a:p>
          </p:txBody>
        </p:sp>
        <p:sp>
          <p:nvSpPr>
            <p:cNvPr id="81" name="Rounded Rectangle 64">
              <a:extLst>
                <a:ext uri="{FF2B5EF4-FFF2-40B4-BE49-F238E27FC236}">
                  <a16:creationId xmlns:a16="http://schemas.microsoft.com/office/drawing/2014/main" id="{64153D06-07DE-41A2-BE0B-0129202DD90F}"/>
                </a:ext>
              </a:extLst>
            </p:cNvPr>
            <p:cNvSpPr/>
            <p:nvPr/>
          </p:nvSpPr>
          <p:spPr>
            <a:xfrm>
              <a:off x="4685509" y="3924595"/>
              <a:ext cx="1827551" cy="298034"/>
            </a:xfrm>
            <a:prstGeom prst="roundRect">
              <a:avLst/>
            </a:prstGeom>
            <a:solidFill>
              <a:srgbClr val="8FBB55">
                <a:tint val="65000"/>
              </a:srgbClr>
            </a:solidFill>
            <a:ln w="9525" cap="flat" cmpd="sng" algn="ctr">
              <a:solidFill>
                <a:srgbClr val="8FBB55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… more …</a:t>
              </a:r>
            </a:p>
          </p:txBody>
        </p:sp>
        <p:sp>
          <p:nvSpPr>
            <p:cNvPr id="82" name="Rounded Rectangle 65">
              <a:extLst>
                <a:ext uri="{FF2B5EF4-FFF2-40B4-BE49-F238E27FC236}">
                  <a16:creationId xmlns:a16="http://schemas.microsoft.com/office/drawing/2014/main" id="{B8E01001-DA7B-471C-84D7-24AEA44E13B2}"/>
                </a:ext>
              </a:extLst>
            </p:cNvPr>
            <p:cNvSpPr/>
            <p:nvPr/>
          </p:nvSpPr>
          <p:spPr>
            <a:xfrm>
              <a:off x="4685509" y="2878703"/>
              <a:ext cx="1827551" cy="298034"/>
            </a:xfrm>
            <a:prstGeom prst="roundRect">
              <a:avLst/>
            </a:prstGeom>
            <a:solidFill>
              <a:srgbClr val="8FBB55">
                <a:tint val="65000"/>
              </a:srgbClr>
            </a:solidFill>
            <a:ln w="9525" cap="flat" cmpd="sng" algn="ctr">
              <a:solidFill>
                <a:srgbClr val="8FBB55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Alarms</a:t>
              </a:r>
            </a:p>
          </p:txBody>
        </p:sp>
        <p:sp>
          <p:nvSpPr>
            <p:cNvPr id="83" name="Rounded Rectangle 66">
              <a:extLst>
                <a:ext uri="{FF2B5EF4-FFF2-40B4-BE49-F238E27FC236}">
                  <a16:creationId xmlns:a16="http://schemas.microsoft.com/office/drawing/2014/main" id="{D549AD65-D0DD-4EAF-82AD-C1BE1B74F97B}"/>
                </a:ext>
              </a:extLst>
            </p:cNvPr>
            <p:cNvSpPr/>
            <p:nvPr/>
          </p:nvSpPr>
          <p:spPr>
            <a:xfrm>
              <a:off x="4685509" y="4637056"/>
              <a:ext cx="1827551" cy="298034"/>
            </a:xfrm>
            <a:prstGeom prst="roundRect">
              <a:avLst/>
            </a:prstGeom>
            <a:solidFill>
              <a:srgbClr val="EFCDA6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Java 9,10</a:t>
              </a:r>
            </a:p>
          </p:txBody>
        </p:sp>
        <p:sp>
          <p:nvSpPr>
            <p:cNvPr id="84" name="Content Placeholder 2">
              <a:extLst>
                <a:ext uri="{FF2B5EF4-FFF2-40B4-BE49-F238E27FC236}">
                  <a16:creationId xmlns:a16="http://schemas.microsoft.com/office/drawing/2014/main" id="{B0D5BF8F-3D29-4083-91B8-5ED8D7EA978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97025" y="5140328"/>
              <a:ext cx="3108460" cy="1408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230188" indent="-230188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25475" indent="-279400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-23018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44588" indent="-1730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482725" indent="-222250" algn="l" rtl="0" eaLnBrk="1" fontAlgn="base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rgbClr val="447E59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Since ~2016</a:t>
              </a:r>
              <a:b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</a:b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" name="Rounded Rectangle 68">
              <a:extLst>
                <a:ext uri="{FF2B5EF4-FFF2-40B4-BE49-F238E27FC236}">
                  <a16:creationId xmlns:a16="http://schemas.microsoft.com/office/drawing/2014/main" id="{176A6597-8E5E-4BB9-B6E1-DB4DAEB9C6CE}"/>
                </a:ext>
              </a:extLst>
            </p:cNvPr>
            <p:cNvSpPr/>
            <p:nvPr/>
          </p:nvSpPr>
          <p:spPr>
            <a:xfrm>
              <a:off x="10340698" y="315894"/>
              <a:ext cx="648489" cy="242914"/>
            </a:xfrm>
            <a:prstGeom prst="roundRect">
              <a:avLst/>
            </a:prstGeom>
            <a:solidFill>
              <a:srgbClr val="8FBB55">
                <a:tint val="65000"/>
              </a:srgbClr>
            </a:solidFill>
            <a:ln w="9525" cap="flat" cmpd="sng" algn="ctr">
              <a:solidFill>
                <a:srgbClr val="8FBB55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SWT</a:t>
              </a:r>
            </a:p>
          </p:txBody>
        </p:sp>
        <p:sp>
          <p:nvSpPr>
            <p:cNvPr id="86" name="Rounded Rectangle 69">
              <a:extLst>
                <a:ext uri="{FF2B5EF4-FFF2-40B4-BE49-F238E27FC236}">
                  <a16:creationId xmlns:a16="http://schemas.microsoft.com/office/drawing/2014/main" id="{82F9CD9C-3756-42AA-A76D-0120474BC0A2}"/>
                </a:ext>
              </a:extLst>
            </p:cNvPr>
            <p:cNvSpPr/>
            <p:nvPr/>
          </p:nvSpPr>
          <p:spPr>
            <a:xfrm>
              <a:off x="9640325" y="312559"/>
              <a:ext cx="648489" cy="242914"/>
            </a:xfrm>
            <a:prstGeom prst="roundRect">
              <a:avLst/>
            </a:prstGeom>
            <a:solidFill>
              <a:srgbClr val="3BA2AD">
                <a:tint val="65000"/>
              </a:srgbClr>
            </a:solidFill>
            <a:ln w="9525" cap="flat" cmpd="sng" algn="ctr">
              <a:solidFill>
                <a:srgbClr val="3BA2AD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JavaFX</a:t>
              </a:r>
            </a:p>
          </p:txBody>
        </p:sp>
      </p:grpSp>
      <p:sp>
        <p:nvSpPr>
          <p:cNvPr id="87" name="Right Arrow 70">
            <a:extLst>
              <a:ext uri="{FF2B5EF4-FFF2-40B4-BE49-F238E27FC236}">
                <a16:creationId xmlns:a16="http://schemas.microsoft.com/office/drawing/2014/main" id="{66B30ECB-0620-4229-ADEA-C502707DCC6A}"/>
              </a:ext>
            </a:extLst>
          </p:cNvPr>
          <p:cNvSpPr/>
          <p:nvPr/>
        </p:nvSpPr>
        <p:spPr>
          <a:xfrm>
            <a:off x="5765585" y="3635457"/>
            <a:ext cx="858441" cy="399966"/>
          </a:xfrm>
          <a:prstGeom prst="rightArrow">
            <a:avLst/>
          </a:prstGeom>
          <a:solidFill>
            <a:srgbClr val="5785B7">
              <a:shade val="80000"/>
              <a:satMod val="150000"/>
            </a:srgbClr>
          </a:solidFill>
          <a:ln w="9525" cap="flat" cmpd="sng" algn="ctr">
            <a:solidFill>
              <a:srgbClr val="5785B7"/>
            </a:solidFill>
            <a:prstDash val="soli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4" name="Rounded Rectangle 56">
            <a:extLst>
              <a:ext uri="{FF2B5EF4-FFF2-40B4-BE49-F238E27FC236}">
                <a16:creationId xmlns:a16="http://schemas.microsoft.com/office/drawing/2014/main" id="{A104CB37-8ADD-44EA-9090-F078D0CD892F}"/>
              </a:ext>
            </a:extLst>
          </p:cNvPr>
          <p:cNvSpPr/>
          <p:nvPr/>
        </p:nvSpPr>
        <p:spPr>
          <a:xfrm>
            <a:off x="6931541" y="5108085"/>
            <a:ext cx="2258291" cy="298034"/>
          </a:xfrm>
          <a:prstGeom prst="roundRect">
            <a:avLst/>
          </a:prstGeom>
          <a:solidFill>
            <a:sysClr val="windowText" lastClr="000000">
              <a:tint val="6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Eclipse</a:t>
            </a:r>
          </a:p>
        </p:txBody>
      </p:sp>
      <p:sp>
        <p:nvSpPr>
          <p:cNvPr id="45" name="Rounded Rectangle 57">
            <a:extLst>
              <a:ext uri="{FF2B5EF4-FFF2-40B4-BE49-F238E27FC236}">
                <a16:creationId xmlns:a16="http://schemas.microsoft.com/office/drawing/2014/main" id="{4E55DB12-C857-498F-A823-DD73FF0BBB5D}"/>
              </a:ext>
            </a:extLst>
          </p:cNvPr>
          <p:cNvSpPr/>
          <p:nvPr/>
        </p:nvSpPr>
        <p:spPr>
          <a:xfrm>
            <a:off x="6931541" y="4048956"/>
            <a:ext cx="2258291" cy="29803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Channels</a:t>
            </a:r>
          </a:p>
        </p:txBody>
      </p:sp>
      <p:sp>
        <p:nvSpPr>
          <p:cNvPr id="46" name="Rounded Rectangle 58">
            <a:extLst>
              <a:ext uri="{FF2B5EF4-FFF2-40B4-BE49-F238E27FC236}">
                <a16:creationId xmlns:a16="http://schemas.microsoft.com/office/drawing/2014/main" id="{2B0F674A-CCCB-4174-A5E5-62693EEA5985}"/>
              </a:ext>
            </a:extLst>
          </p:cNvPr>
          <p:cNvSpPr/>
          <p:nvPr/>
        </p:nvSpPr>
        <p:spPr>
          <a:xfrm>
            <a:off x="6931542" y="3350956"/>
            <a:ext cx="2258291" cy="298034"/>
          </a:xfrm>
          <a:prstGeom prst="roundRect">
            <a:avLst/>
          </a:prstGeom>
          <a:solidFill>
            <a:srgbClr val="8FBB55">
              <a:tint val="65000"/>
            </a:srgbClr>
          </a:solidFill>
          <a:ln w="9525" cap="flat" cmpd="sng" algn="ctr">
            <a:solidFill>
              <a:srgbClr val="8FBB55"/>
            </a:solidFill>
            <a:prstDash val="soli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PV Table</a:t>
            </a:r>
          </a:p>
        </p:txBody>
      </p:sp>
      <p:sp>
        <p:nvSpPr>
          <p:cNvPr id="88" name="Rounded Rectangle 59">
            <a:extLst>
              <a:ext uri="{FF2B5EF4-FFF2-40B4-BE49-F238E27FC236}">
                <a16:creationId xmlns:a16="http://schemas.microsoft.com/office/drawing/2014/main" id="{50A3DCBC-C21D-42E1-842A-49088D2E3056}"/>
              </a:ext>
            </a:extLst>
          </p:cNvPr>
          <p:cNvSpPr/>
          <p:nvPr/>
        </p:nvSpPr>
        <p:spPr>
          <a:xfrm>
            <a:off x="6931542" y="3008448"/>
            <a:ext cx="2258291" cy="298034"/>
          </a:xfrm>
          <a:prstGeom prst="roundRect">
            <a:avLst/>
          </a:prstGeom>
          <a:solidFill>
            <a:srgbClr val="8FBB55">
              <a:tint val="65000"/>
            </a:srgbClr>
          </a:solidFill>
          <a:ln w="9525" cap="flat" cmpd="sng" algn="ctr">
            <a:solidFill>
              <a:srgbClr val="8FBB55"/>
            </a:solidFill>
            <a:prstDash val="soli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Probe</a:t>
            </a:r>
          </a:p>
        </p:txBody>
      </p:sp>
      <p:sp>
        <p:nvSpPr>
          <p:cNvPr id="89" name="Rounded Rectangle 60">
            <a:extLst>
              <a:ext uri="{FF2B5EF4-FFF2-40B4-BE49-F238E27FC236}">
                <a16:creationId xmlns:a16="http://schemas.microsoft.com/office/drawing/2014/main" id="{6E71433E-639F-4FF1-B71B-3E3793503C10}"/>
              </a:ext>
            </a:extLst>
          </p:cNvPr>
          <p:cNvSpPr/>
          <p:nvPr/>
        </p:nvSpPr>
        <p:spPr>
          <a:xfrm>
            <a:off x="6931542" y="2665094"/>
            <a:ext cx="2258291" cy="298034"/>
          </a:xfrm>
          <a:prstGeom prst="roundRect">
            <a:avLst/>
          </a:prstGeom>
          <a:solidFill>
            <a:srgbClr val="8FBB55">
              <a:tint val="65000"/>
            </a:srgbClr>
          </a:solidFill>
          <a:ln w="9525" cap="flat" cmpd="sng" algn="ctr">
            <a:solidFill>
              <a:srgbClr val="8FBB55"/>
            </a:solidFill>
            <a:prstDash val="soli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PV Tree</a:t>
            </a:r>
          </a:p>
        </p:txBody>
      </p:sp>
      <p:sp>
        <p:nvSpPr>
          <p:cNvPr id="90" name="Rounded Rectangle 61">
            <a:extLst>
              <a:ext uri="{FF2B5EF4-FFF2-40B4-BE49-F238E27FC236}">
                <a16:creationId xmlns:a16="http://schemas.microsoft.com/office/drawing/2014/main" id="{A7113067-CEFD-49FE-882D-EC1BA17674B6}"/>
              </a:ext>
            </a:extLst>
          </p:cNvPr>
          <p:cNvSpPr/>
          <p:nvPr/>
        </p:nvSpPr>
        <p:spPr>
          <a:xfrm>
            <a:off x="6931542" y="2321740"/>
            <a:ext cx="2258291" cy="298034"/>
          </a:xfrm>
          <a:prstGeom prst="roundRect">
            <a:avLst/>
          </a:prstGeom>
          <a:solidFill>
            <a:srgbClr val="3BA2AD">
              <a:tint val="65000"/>
            </a:srgbClr>
          </a:solidFill>
          <a:ln w="9525" cap="flat" cmpd="sng" algn="ctr">
            <a:solidFill>
              <a:srgbClr val="3BA2AD"/>
            </a:solidFill>
            <a:prstDash val="soli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Data Browser</a:t>
            </a:r>
          </a:p>
        </p:txBody>
      </p:sp>
      <p:sp>
        <p:nvSpPr>
          <p:cNvPr id="91" name="Rounded Rectangle 62">
            <a:extLst>
              <a:ext uri="{FF2B5EF4-FFF2-40B4-BE49-F238E27FC236}">
                <a16:creationId xmlns:a16="http://schemas.microsoft.com/office/drawing/2014/main" id="{987C7E14-7CC9-4955-9A93-B063747B3FD7}"/>
              </a:ext>
            </a:extLst>
          </p:cNvPr>
          <p:cNvSpPr/>
          <p:nvPr/>
        </p:nvSpPr>
        <p:spPr>
          <a:xfrm>
            <a:off x="6931543" y="1978386"/>
            <a:ext cx="2258291" cy="298034"/>
          </a:xfrm>
          <a:prstGeom prst="roundRect">
            <a:avLst/>
          </a:prstGeom>
          <a:solidFill>
            <a:srgbClr val="3BA2AD">
              <a:tint val="65000"/>
            </a:srgbClr>
          </a:solidFill>
          <a:ln w="9525" cap="flat" cmpd="sng" algn="ctr">
            <a:solidFill>
              <a:srgbClr val="3BA2AD"/>
            </a:solidFill>
            <a:prstDash val="soli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Display Builder</a:t>
            </a:r>
          </a:p>
        </p:txBody>
      </p:sp>
      <p:sp>
        <p:nvSpPr>
          <p:cNvPr id="92" name="Rounded Rectangle 63">
            <a:extLst>
              <a:ext uri="{FF2B5EF4-FFF2-40B4-BE49-F238E27FC236}">
                <a16:creationId xmlns:a16="http://schemas.microsoft.com/office/drawing/2014/main" id="{3387F246-79C6-49DB-88D4-94F40D91B487}"/>
              </a:ext>
            </a:extLst>
          </p:cNvPr>
          <p:cNvSpPr/>
          <p:nvPr/>
        </p:nvSpPr>
        <p:spPr>
          <a:xfrm>
            <a:off x="6931541" y="4396262"/>
            <a:ext cx="2258291" cy="298034"/>
          </a:xfrm>
          <a:prstGeom prst="roundRect">
            <a:avLst/>
          </a:prstGeom>
          <a:solidFill>
            <a:srgbClr val="8FBB55">
              <a:tint val="65000"/>
            </a:srgbClr>
          </a:solidFill>
          <a:ln w="9525" cap="flat" cmpd="sng" algn="ctr">
            <a:solidFill>
              <a:srgbClr val="8FBB55"/>
            </a:solidFill>
            <a:prstDash val="soli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Scan</a:t>
            </a:r>
          </a:p>
        </p:txBody>
      </p:sp>
      <p:sp>
        <p:nvSpPr>
          <p:cNvPr id="93" name="Rounded Rectangle 64">
            <a:extLst>
              <a:ext uri="{FF2B5EF4-FFF2-40B4-BE49-F238E27FC236}">
                <a16:creationId xmlns:a16="http://schemas.microsoft.com/office/drawing/2014/main" id="{B7DB892A-F138-424D-8A1F-FF1C4C0C5F67}"/>
              </a:ext>
            </a:extLst>
          </p:cNvPr>
          <p:cNvSpPr/>
          <p:nvPr/>
        </p:nvSpPr>
        <p:spPr>
          <a:xfrm>
            <a:off x="6931541" y="4745848"/>
            <a:ext cx="2258291" cy="298034"/>
          </a:xfrm>
          <a:prstGeom prst="roundRect">
            <a:avLst/>
          </a:prstGeom>
          <a:solidFill>
            <a:srgbClr val="8FBB55">
              <a:tint val="65000"/>
            </a:srgbClr>
          </a:solidFill>
          <a:ln w="9525" cap="flat" cmpd="sng" algn="ctr">
            <a:solidFill>
              <a:srgbClr val="8FBB55"/>
            </a:solidFill>
            <a:prstDash val="soli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BOY</a:t>
            </a:r>
          </a:p>
        </p:txBody>
      </p:sp>
      <p:sp>
        <p:nvSpPr>
          <p:cNvPr id="94" name="Rounded Rectangle 65">
            <a:extLst>
              <a:ext uri="{FF2B5EF4-FFF2-40B4-BE49-F238E27FC236}">
                <a16:creationId xmlns:a16="http://schemas.microsoft.com/office/drawing/2014/main" id="{350D8520-FA73-4231-9B31-75CAD482F325}"/>
              </a:ext>
            </a:extLst>
          </p:cNvPr>
          <p:cNvSpPr/>
          <p:nvPr/>
        </p:nvSpPr>
        <p:spPr>
          <a:xfrm>
            <a:off x="6931541" y="3699956"/>
            <a:ext cx="2258291" cy="29803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Alarms</a:t>
            </a:r>
          </a:p>
        </p:txBody>
      </p:sp>
      <p:sp>
        <p:nvSpPr>
          <p:cNvPr id="95" name="Rounded Rectangle 66">
            <a:extLst>
              <a:ext uri="{FF2B5EF4-FFF2-40B4-BE49-F238E27FC236}">
                <a16:creationId xmlns:a16="http://schemas.microsoft.com/office/drawing/2014/main" id="{3FF45ACE-345D-47E7-916D-8C4770365288}"/>
              </a:ext>
            </a:extLst>
          </p:cNvPr>
          <p:cNvSpPr/>
          <p:nvPr/>
        </p:nvSpPr>
        <p:spPr>
          <a:xfrm>
            <a:off x="6931541" y="5458309"/>
            <a:ext cx="4649157" cy="298034"/>
          </a:xfrm>
          <a:prstGeom prst="roundRect">
            <a:avLst/>
          </a:prstGeom>
          <a:solidFill>
            <a:srgbClr val="EFCDA6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Java 11</a:t>
            </a:r>
          </a:p>
        </p:txBody>
      </p:sp>
    </p:spTree>
    <p:extLst>
      <p:ext uri="{BB962C8B-B14F-4D97-AF65-F5344CB8AC3E}">
        <p14:creationId xmlns:p14="http://schemas.microsoft.com/office/powerpoint/2010/main" val="3544037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71DC0-1D4A-B34B-A28B-83EFA2F89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“Phoebus”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ED4E3-90DA-694D-8283-D03C441BC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325"/>
            <a:ext cx="8470557" cy="428783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Phoebus (Greek for “bright”) </a:t>
            </a:r>
            <a:br>
              <a:rPr lang="en-US" dirty="0"/>
            </a:br>
            <a:r>
              <a:rPr lang="en-US" dirty="0"/>
              <a:t>As we step out of the shadow of 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To improve user experience</a:t>
            </a:r>
          </a:p>
          <a:p>
            <a:r>
              <a:rPr lang="en-US" dirty="0"/>
              <a:t>A framework for well integrated control system tools and software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reduce the barrier of entry for new developers</a:t>
            </a:r>
          </a:p>
          <a:p>
            <a:r>
              <a:rPr lang="en-US" dirty="0"/>
              <a:t>A simple Build</a:t>
            </a:r>
          </a:p>
          <a:p>
            <a:r>
              <a:rPr lang="en-US" dirty="0"/>
              <a:t>A development environment that is easy to setup and use</a:t>
            </a:r>
          </a:p>
          <a:p>
            <a:r>
              <a:rPr lang="en-US" dirty="0"/>
              <a:t>Use generic tools and technologies available as part of the java ecosystem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93FA9C-5A94-564B-92EE-E4887F8B2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576" y="2008802"/>
            <a:ext cx="1587658" cy="37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0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83320" y="199333"/>
            <a:ext cx="4016299" cy="885161"/>
          </a:xfrm>
        </p:spPr>
        <p:txBody>
          <a:bodyPr>
            <a:noAutofit/>
          </a:bodyPr>
          <a:lstStyle/>
          <a:p>
            <a:r>
              <a:rPr lang="en-US" dirty="0"/>
              <a:t>Fast &amp; Simple Build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983320" y="1191484"/>
            <a:ext cx="7093270" cy="5087396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rgbClr val="00B050"/>
                </a:solidFill>
              </a:rPr>
              <a:t># clone the sources</a:t>
            </a:r>
            <a:br>
              <a:rPr lang="en-US" sz="2400" dirty="0"/>
            </a:br>
            <a:r>
              <a:rPr lang="en-US" sz="2400" dirty="0" err="1"/>
              <a:t>git</a:t>
            </a:r>
            <a:r>
              <a:rPr lang="en-US" sz="2400" dirty="0"/>
              <a:t> clone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</a:rPr>
              <a:t>https://github.com/shroffk/phoebus.git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lang="en-US" sz="2400" dirty="0"/>
          </a:p>
          <a:p>
            <a:endParaRPr lang="en-US" sz="2400" i="1" dirty="0">
              <a:solidFill>
                <a:srgbClr val="00B050"/>
              </a:solidFill>
            </a:endParaRPr>
          </a:p>
          <a:p>
            <a:r>
              <a:rPr lang="en-US" sz="2400" i="1" dirty="0">
                <a:solidFill>
                  <a:srgbClr val="00B050"/>
                </a:solidFill>
              </a:rPr>
              <a:t># build using maven</a:t>
            </a:r>
            <a:br>
              <a:rPr lang="en-US" sz="2400" dirty="0"/>
            </a:br>
            <a:r>
              <a:rPr lang="en-US" sz="2400" dirty="0" err="1"/>
              <a:t>mvn</a:t>
            </a:r>
            <a:r>
              <a:rPr lang="en-US" sz="2400" dirty="0"/>
              <a:t> clean install</a:t>
            </a:r>
          </a:p>
          <a:p>
            <a:r>
              <a:rPr lang="en-US" sz="2400" i="1" dirty="0">
                <a:solidFill>
                  <a:srgbClr val="00B050"/>
                </a:solidFill>
              </a:rPr>
              <a:t># or build using ant</a:t>
            </a:r>
            <a:br>
              <a:rPr lang="en-US" sz="2400" dirty="0"/>
            </a:br>
            <a:r>
              <a:rPr lang="en-US" sz="2400" dirty="0" err="1"/>
              <a:t>ant</a:t>
            </a:r>
            <a:r>
              <a:rPr lang="en-US" sz="2400" dirty="0"/>
              <a:t> clean run</a:t>
            </a:r>
          </a:p>
          <a:p>
            <a:endParaRPr lang="en-US" sz="2400" dirty="0"/>
          </a:p>
          <a:p>
            <a:r>
              <a:rPr lang="en-US" sz="3200" dirty="0"/>
              <a:t>Eclipse build:	30+ mins</a:t>
            </a:r>
          </a:p>
          <a:p>
            <a:r>
              <a:rPr lang="en-US" sz="3200" dirty="0"/>
              <a:t>Phoebus build:	~3 mins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AutoShape 7" descr="Image result for appveyor icon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EACD09-4FC9-49E3-AB36-0C94F8A3C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17069" y="2395728"/>
            <a:ext cx="6574931" cy="312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99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580" y="1089826"/>
            <a:ext cx="7771663" cy="5424464"/>
          </a:xfrm>
        </p:spPr>
      </p:pic>
      <p:sp>
        <p:nvSpPr>
          <p:cNvPr id="7" name="Rectangle 6"/>
          <p:cNvSpPr/>
          <p:nvPr/>
        </p:nvSpPr>
        <p:spPr>
          <a:xfrm>
            <a:off x="3611586" y="4828485"/>
            <a:ext cx="2167466" cy="116840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Phoebus based</a:t>
            </a:r>
          </a:p>
          <a:p>
            <a:pPr algn="ctr"/>
            <a:r>
              <a:rPr lang="en-US" sz="1350" dirty="0">
                <a:solidFill>
                  <a:schemeClr val="bg1"/>
                </a:solidFill>
              </a:rPr>
              <a:t>Channel Finder Tree w/t </a:t>
            </a:r>
          </a:p>
          <a:p>
            <a:pPr algn="ctr"/>
            <a:r>
              <a:rPr lang="en-US" sz="1350" dirty="0">
                <a:solidFill>
                  <a:schemeClr val="bg1"/>
                </a:solidFill>
              </a:rPr>
              <a:t>Lazy loading</a:t>
            </a:r>
          </a:p>
          <a:p>
            <a:pPr algn="ctr"/>
            <a:r>
              <a:rPr lang="en-US" sz="1350" dirty="0">
                <a:solidFill>
                  <a:schemeClr val="bg1"/>
                </a:solidFill>
              </a:rPr>
              <a:t>4.5k </a:t>
            </a:r>
            <a:r>
              <a:rPr lang="en-US" sz="1350" dirty="0" err="1">
                <a:solidFill>
                  <a:schemeClr val="bg1"/>
                </a:solidFill>
              </a:rPr>
              <a:t>Loc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7666936" y="4639641"/>
            <a:ext cx="2167466" cy="116840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Eclipse based</a:t>
            </a:r>
          </a:p>
          <a:p>
            <a:pPr algn="ctr"/>
            <a:r>
              <a:rPr lang="en-US" sz="1350" dirty="0">
                <a:solidFill>
                  <a:schemeClr val="bg1"/>
                </a:solidFill>
              </a:rPr>
              <a:t>Channel Finder Tree w/t </a:t>
            </a:r>
          </a:p>
          <a:p>
            <a:pPr algn="ctr"/>
            <a:r>
              <a:rPr lang="en-US" sz="1350" dirty="0">
                <a:solidFill>
                  <a:schemeClr val="bg1"/>
                </a:solidFill>
              </a:rPr>
              <a:t>Lazy loading</a:t>
            </a:r>
          </a:p>
          <a:p>
            <a:pPr algn="ctr"/>
            <a:r>
              <a:rPr lang="en-US" sz="1350" dirty="0">
                <a:solidFill>
                  <a:schemeClr val="bg1"/>
                </a:solidFill>
              </a:rPr>
              <a:t>11.2k </a:t>
            </a:r>
            <a:r>
              <a:rPr lang="en-US" sz="1350" dirty="0" err="1">
                <a:solidFill>
                  <a:schemeClr val="bg1"/>
                </a:solidFill>
              </a:rPr>
              <a:t>Loc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DF901620-E806-4845-B777-48DB67D36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320" y="199333"/>
            <a:ext cx="4016299" cy="885161"/>
          </a:xfrm>
        </p:spPr>
        <p:txBody>
          <a:bodyPr>
            <a:noAutofit/>
          </a:bodyPr>
          <a:lstStyle/>
          <a:p>
            <a:r>
              <a:rPr lang="en-US" dirty="0"/>
              <a:t>Less code</a:t>
            </a:r>
          </a:p>
        </p:txBody>
      </p:sp>
    </p:spTree>
    <p:extLst>
      <p:ext uri="{BB962C8B-B14F-4D97-AF65-F5344CB8AC3E}">
        <p14:creationId xmlns:p14="http://schemas.microsoft.com/office/powerpoint/2010/main" val="209659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54438E-3598-5A47-9311-FE006CF921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41"/>
          <a:stretch/>
        </p:blipFill>
        <p:spPr>
          <a:xfrm>
            <a:off x="1599812" y="1223680"/>
            <a:ext cx="8885948" cy="514283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AA0AD5-1A5B-F647-BCE3-B6F78D35693E}"/>
              </a:ext>
            </a:extLst>
          </p:cNvPr>
          <p:cNvCxnSpPr/>
          <p:nvPr/>
        </p:nvCxnSpPr>
        <p:spPr>
          <a:xfrm>
            <a:off x="10081820" y="5977304"/>
            <a:ext cx="330782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4256DCE-2014-E047-9D10-241A6F535254}"/>
              </a:ext>
            </a:extLst>
          </p:cNvPr>
          <p:cNvSpPr txBox="1"/>
          <p:nvPr/>
        </p:nvSpPr>
        <p:spPr>
          <a:xfrm>
            <a:off x="8949668" y="2272402"/>
            <a:ext cx="1416162" cy="5078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350" dirty="0"/>
              <a:t>CS-Studio with Eclipse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50ECB3-210C-4948-BAFB-5CF6A35E8296}"/>
              </a:ext>
            </a:extLst>
          </p:cNvPr>
          <p:cNvSpPr txBox="1"/>
          <p:nvPr/>
        </p:nvSpPr>
        <p:spPr>
          <a:xfrm>
            <a:off x="4507383" y="2176898"/>
            <a:ext cx="1480851" cy="76174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350" dirty="0"/>
              <a:t>Phoebus:</a:t>
            </a:r>
          </a:p>
          <a:p>
            <a:r>
              <a:rPr lang="en-US" sz="1500" b="1" dirty="0">
                <a:solidFill>
                  <a:schemeClr val="bg1"/>
                </a:solidFill>
              </a:rPr>
              <a:t>¼ CPU,</a:t>
            </a:r>
            <a:br>
              <a:rPr lang="en-US" sz="1500" b="1" dirty="0">
                <a:solidFill>
                  <a:schemeClr val="bg1"/>
                </a:solidFill>
              </a:rPr>
            </a:br>
            <a:r>
              <a:rPr lang="en-US" sz="1500" b="1" dirty="0">
                <a:solidFill>
                  <a:schemeClr val="bg1"/>
                </a:solidFill>
              </a:rPr>
              <a:t>½ Memory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FA8D4E8A-796A-466D-B308-4A4E36F66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320" y="199333"/>
            <a:ext cx="5947832" cy="885161"/>
          </a:xfrm>
        </p:spPr>
        <p:txBody>
          <a:bodyPr>
            <a:noAutofit/>
          </a:bodyPr>
          <a:lstStyle/>
          <a:p>
            <a:r>
              <a:rPr lang="en-US" dirty="0"/>
              <a:t>Better Performance</a:t>
            </a:r>
          </a:p>
        </p:txBody>
      </p:sp>
    </p:spTree>
    <p:extLst>
      <p:ext uri="{BB962C8B-B14F-4D97-AF65-F5344CB8AC3E}">
        <p14:creationId xmlns:p14="http://schemas.microsoft.com/office/powerpoint/2010/main" val="1876805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CS-Studio using Eclipse &amp; Phoebus</a:t>
            </a:r>
            <a:br>
              <a:rPr lang="en-US" dirty="0"/>
            </a:br>
            <a:r>
              <a:rPr lang="en-US" sz="1800" i="1" dirty="0"/>
              <a:t>Minimize the disruption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48942" y="1872470"/>
            <a:ext cx="9932418" cy="3908897"/>
          </a:xfrm>
        </p:spPr>
        <p:txBody>
          <a:bodyPr>
            <a:normAutofit/>
          </a:bodyPr>
          <a:lstStyle/>
          <a:p>
            <a:r>
              <a:rPr lang="en-US" dirty="0"/>
              <a:t>The migration from eclipse to Phoebus will be a multi year process</a:t>
            </a:r>
          </a:p>
          <a:p>
            <a:pPr lvl="1"/>
            <a:r>
              <a:rPr lang="en-US" dirty="0"/>
              <a:t>Each application will be migrated individually.</a:t>
            </a:r>
          </a:p>
          <a:p>
            <a:pPr lvl="1"/>
            <a:r>
              <a:rPr lang="en-US" dirty="0"/>
              <a:t>Both the eclipse and Phoebus based applications will be supported by the cs-studio community.</a:t>
            </a:r>
          </a:p>
          <a:p>
            <a:pPr lvl="1"/>
            <a:r>
              <a:rPr lang="en-US" dirty="0"/>
              <a:t>Each site will have the flexibility to define their timelines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405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Moving from Eclipse to Phoebus</a:t>
            </a:r>
            <a:br>
              <a:rPr lang="en-US" dirty="0"/>
            </a:br>
            <a:r>
              <a:rPr lang="en-US" sz="1650" i="1" dirty="0"/>
              <a:t>A easy transition </a:t>
            </a:r>
            <a:endParaRPr lang="en-US" sz="165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834" t="18105" r="2569" b="33158"/>
          <a:stretch/>
        </p:blipFill>
        <p:spPr>
          <a:xfrm>
            <a:off x="6588989" y="4311839"/>
            <a:ext cx="4905939" cy="252564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304842"/>
            <a:ext cx="5770855" cy="4095958"/>
          </a:xfrm>
        </p:spPr>
        <p:txBody>
          <a:bodyPr>
            <a:noAutofit/>
          </a:bodyPr>
          <a:lstStyle/>
          <a:p>
            <a:r>
              <a:rPr lang="en-US" sz="1800" dirty="0"/>
              <a:t>The Phoebus applications can be packaged with the existing eclipse applications into a single CS-Studio product</a:t>
            </a:r>
          </a:p>
          <a:p>
            <a:endParaRPr lang="en-US" sz="1800" dirty="0"/>
          </a:p>
          <a:p>
            <a:r>
              <a:rPr lang="en-US" sz="1800" dirty="0"/>
              <a:t>Developers can package the appropriate versions of each application to satisfy their site needs</a:t>
            </a:r>
          </a:p>
          <a:p>
            <a:endParaRPr lang="en-US" sz="1800" dirty="0"/>
          </a:p>
          <a:p>
            <a:r>
              <a:rPr lang="en-US" sz="1800" dirty="0"/>
              <a:t>Under the hood</a:t>
            </a:r>
          </a:p>
          <a:p>
            <a:r>
              <a:rPr lang="en-US" sz="1800" b="1" i="1" dirty="0" err="1"/>
              <a:t>org.csstudio.phoebus.integration</a:t>
            </a:r>
            <a:endParaRPr lang="en-US" sz="1800" b="1" i="1" dirty="0"/>
          </a:p>
          <a:p>
            <a:r>
              <a:rPr lang="en-US" sz="1800" dirty="0"/>
              <a:t>A plugin which provides a service with methods for launching CS-Studio </a:t>
            </a:r>
            <a:r>
              <a:rPr lang="en-US" sz="1800" dirty="0" err="1"/>
              <a:t>phoebus</a:t>
            </a:r>
            <a:r>
              <a:rPr lang="en-US" sz="1800" dirty="0"/>
              <a:t> applications from inside existing CS-Studio/eclipse products</a:t>
            </a:r>
          </a:p>
          <a:p>
            <a:endParaRPr lang="en-US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2CC01F-8C88-46DB-A006-342FD22AB4CA}"/>
              </a:ext>
            </a:extLst>
          </p:cNvPr>
          <p:cNvGrpSpPr/>
          <p:nvPr/>
        </p:nvGrpSpPr>
        <p:grpSpPr>
          <a:xfrm>
            <a:off x="7149029" y="545183"/>
            <a:ext cx="3711656" cy="3189512"/>
            <a:chOff x="4685509" y="682410"/>
            <a:chExt cx="4948874" cy="4252682"/>
          </a:xfrm>
        </p:grpSpPr>
        <p:sp>
          <p:nvSpPr>
            <p:cNvPr id="7" name="Rounded Rectangle 7">
              <a:extLst>
                <a:ext uri="{FF2B5EF4-FFF2-40B4-BE49-F238E27FC236}">
                  <a16:creationId xmlns:a16="http://schemas.microsoft.com/office/drawing/2014/main" id="{B5985B2E-A6E8-4D36-8870-23D256EDB8B2}"/>
                </a:ext>
              </a:extLst>
            </p:cNvPr>
            <p:cNvSpPr/>
            <p:nvPr/>
          </p:nvSpPr>
          <p:spPr>
            <a:xfrm>
              <a:off x="4685509" y="4286832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34290" tIns="34290" rIns="3429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350" dirty="0">
                  <a:solidFill>
                    <a:schemeClr val="tx1"/>
                  </a:solidFill>
                </a:rPr>
                <a:t>Eclipse</a:t>
              </a:r>
            </a:p>
          </p:txBody>
        </p:sp>
        <p:sp>
          <p:nvSpPr>
            <p:cNvPr id="8" name="Rounded Rectangle 8">
              <a:extLst>
                <a:ext uri="{FF2B5EF4-FFF2-40B4-BE49-F238E27FC236}">
                  <a16:creationId xmlns:a16="http://schemas.microsoft.com/office/drawing/2014/main" id="{6FE6C6BB-3CB4-4C78-927E-B08AC2826958}"/>
                </a:ext>
              </a:extLst>
            </p:cNvPr>
            <p:cNvSpPr/>
            <p:nvPr/>
          </p:nvSpPr>
          <p:spPr>
            <a:xfrm>
              <a:off x="4685509" y="322770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34290" tIns="34290" rIns="3429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350" dirty="0">
                  <a:solidFill>
                    <a:schemeClr val="tx1"/>
                  </a:solidFill>
                </a:rPr>
                <a:t>Channels</a:t>
              </a:r>
            </a:p>
          </p:txBody>
        </p:sp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C4ECF11A-3B1C-4061-8736-96D724CC1C3C}"/>
                </a:ext>
              </a:extLst>
            </p:cNvPr>
            <p:cNvSpPr/>
            <p:nvPr/>
          </p:nvSpPr>
          <p:spPr>
            <a:xfrm>
              <a:off x="4685510" y="252970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34290" tIns="34290" rIns="3429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350" dirty="0">
                  <a:solidFill>
                    <a:schemeClr val="tx1"/>
                  </a:solidFill>
                </a:rPr>
                <a:t>PV Table</a:t>
              </a:r>
            </a:p>
          </p:txBody>
        </p:sp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F23C1FCD-FDDB-4811-9E4C-7E90DB828772}"/>
                </a:ext>
              </a:extLst>
            </p:cNvPr>
            <p:cNvSpPr/>
            <p:nvPr/>
          </p:nvSpPr>
          <p:spPr>
            <a:xfrm>
              <a:off x="4685510" y="2187195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34290" tIns="34290" rIns="3429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350" dirty="0">
                  <a:solidFill>
                    <a:schemeClr val="tx1"/>
                  </a:solidFill>
                </a:rPr>
                <a:t>Probe</a:t>
              </a:r>
            </a:p>
          </p:txBody>
        </p:sp>
        <p:sp>
          <p:nvSpPr>
            <p:cNvPr id="11" name="Rounded Rectangle 11">
              <a:extLst>
                <a:ext uri="{FF2B5EF4-FFF2-40B4-BE49-F238E27FC236}">
                  <a16:creationId xmlns:a16="http://schemas.microsoft.com/office/drawing/2014/main" id="{A55CBDD3-2ECA-4D29-9B75-F19677A15991}"/>
                </a:ext>
              </a:extLst>
            </p:cNvPr>
            <p:cNvSpPr/>
            <p:nvPr/>
          </p:nvSpPr>
          <p:spPr>
            <a:xfrm>
              <a:off x="4685510" y="1843841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34290" tIns="34290" rIns="3429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350" dirty="0">
                  <a:solidFill>
                    <a:schemeClr val="tx1"/>
                  </a:solidFill>
                </a:rPr>
                <a:t>PV Tree</a:t>
              </a:r>
            </a:p>
          </p:txBody>
        </p:sp>
        <p:sp>
          <p:nvSpPr>
            <p:cNvPr id="12" name="Rounded Rectangle 12">
              <a:extLst>
                <a:ext uri="{FF2B5EF4-FFF2-40B4-BE49-F238E27FC236}">
                  <a16:creationId xmlns:a16="http://schemas.microsoft.com/office/drawing/2014/main" id="{8EEA6DF2-BFF5-40ED-BF9C-DDD5D04DFD22}"/>
                </a:ext>
              </a:extLst>
            </p:cNvPr>
            <p:cNvSpPr/>
            <p:nvPr/>
          </p:nvSpPr>
          <p:spPr>
            <a:xfrm>
              <a:off x="4685510" y="1500487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4290" tIns="34290" rIns="3429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350" dirty="0">
                  <a:solidFill>
                    <a:schemeClr val="tx1"/>
                  </a:solidFill>
                </a:rPr>
                <a:t>Data Browser</a:t>
              </a:r>
            </a:p>
          </p:txBody>
        </p:sp>
        <p:sp>
          <p:nvSpPr>
            <p:cNvPr id="13" name="Rounded Rectangle 13">
              <a:extLst>
                <a:ext uri="{FF2B5EF4-FFF2-40B4-BE49-F238E27FC236}">
                  <a16:creationId xmlns:a16="http://schemas.microsoft.com/office/drawing/2014/main" id="{87EE115D-8FF5-4751-9C4A-55DF98C375C5}"/>
                </a:ext>
              </a:extLst>
            </p:cNvPr>
            <p:cNvSpPr/>
            <p:nvPr/>
          </p:nvSpPr>
          <p:spPr>
            <a:xfrm>
              <a:off x="4685511" y="115713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4290" tIns="34290" rIns="3429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350" dirty="0">
                  <a:solidFill>
                    <a:schemeClr val="tx1"/>
                  </a:solidFill>
                </a:rPr>
                <a:t>Display Builder</a:t>
              </a:r>
            </a:p>
          </p:txBody>
        </p:sp>
        <p:sp>
          <p:nvSpPr>
            <p:cNvPr id="14" name="Rounded Rectangle 14">
              <a:extLst>
                <a:ext uri="{FF2B5EF4-FFF2-40B4-BE49-F238E27FC236}">
                  <a16:creationId xmlns:a16="http://schemas.microsoft.com/office/drawing/2014/main" id="{33987803-E7DD-49B2-BC27-2C45B0CF2C49}"/>
                </a:ext>
              </a:extLst>
            </p:cNvPr>
            <p:cNvSpPr/>
            <p:nvPr/>
          </p:nvSpPr>
          <p:spPr>
            <a:xfrm>
              <a:off x="4685509" y="3575009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34290" tIns="34290" rIns="3429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350" dirty="0">
                  <a:solidFill>
                    <a:schemeClr val="tx1"/>
                  </a:solidFill>
                </a:rPr>
                <a:t>Scan</a:t>
              </a:r>
            </a:p>
          </p:txBody>
        </p:sp>
        <p:sp>
          <p:nvSpPr>
            <p:cNvPr id="15" name="Rounded Rectangle 15">
              <a:extLst>
                <a:ext uri="{FF2B5EF4-FFF2-40B4-BE49-F238E27FC236}">
                  <a16:creationId xmlns:a16="http://schemas.microsoft.com/office/drawing/2014/main" id="{636ADDD7-557C-44F6-BC82-625C9C280CAD}"/>
                </a:ext>
              </a:extLst>
            </p:cNvPr>
            <p:cNvSpPr/>
            <p:nvPr/>
          </p:nvSpPr>
          <p:spPr>
            <a:xfrm>
              <a:off x="4685509" y="3924595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34290" tIns="34290" rIns="3429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350" dirty="0">
                  <a:solidFill>
                    <a:schemeClr val="tx1"/>
                  </a:solidFill>
                </a:rPr>
                <a:t>… more …</a:t>
              </a:r>
            </a:p>
          </p:txBody>
        </p:sp>
        <p:sp>
          <p:nvSpPr>
            <p:cNvPr id="16" name="Rounded Rectangle 16">
              <a:extLst>
                <a:ext uri="{FF2B5EF4-FFF2-40B4-BE49-F238E27FC236}">
                  <a16:creationId xmlns:a16="http://schemas.microsoft.com/office/drawing/2014/main" id="{4228F657-47AC-47DD-9EFE-11697C922BF8}"/>
                </a:ext>
              </a:extLst>
            </p:cNvPr>
            <p:cNvSpPr/>
            <p:nvPr/>
          </p:nvSpPr>
          <p:spPr>
            <a:xfrm>
              <a:off x="4685509" y="287870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34290" tIns="34290" rIns="3429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350" dirty="0">
                  <a:solidFill>
                    <a:schemeClr val="tx1"/>
                  </a:solidFill>
                </a:rPr>
                <a:t>Alarms</a:t>
              </a:r>
            </a:p>
          </p:txBody>
        </p:sp>
        <p:sp>
          <p:nvSpPr>
            <p:cNvPr id="18" name="Rounded Rectangle 19">
              <a:extLst>
                <a:ext uri="{FF2B5EF4-FFF2-40B4-BE49-F238E27FC236}">
                  <a16:creationId xmlns:a16="http://schemas.microsoft.com/office/drawing/2014/main" id="{EF42F70D-2B44-49E1-A0F2-60F624C08919}"/>
                </a:ext>
              </a:extLst>
            </p:cNvPr>
            <p:cNvSpPr/>
            <p:nvPr/>
          </p:nvSpPr>
          <p:spPr>
            <a:xfrm>
              <a:off x="8985894" y="682410"/>
              <a:ext cx="648489" cy="242914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34290" tIns="34290" rIns="3429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825" dirty="0">
                  <a:solidFill>
                    <a:schemeClr val="tx1"/>
                  </a:solidFill>
                </a:rPr>
                <a:t>SWT</a:t>
              </a:r>
            </a:p>
          </p:txBody>
        </p:sp>
        <p:sp>
          <p:nvSpPr>
            <p:cNvPr id="19" name="Rounded Rectangle 20">
              <a:extLst>
                <a:ext uri="{FF2B5EF4-FFF2-40B4-BE49-F238E27FC236}">
                  <a16:creationId xmlns:a16="http://schemas.microsoft.com/office/drawing/2014/main" id="{8E357C14-B455-4281-ADBD-7CFE2A230E41}"/>
                </a:ext>
              </a:extLst>
            </p:cNvPr>
            <p:cNvSpPr/>
            <p:nvPr/>
          </p:nvSpPr>
          <p:spPr>
            <a:xfrm>
              <a:off x="8180992" y="682410"/>
              <a:ext cx="648489" cy="24291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4290" tIns="34290" rIns="3429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825" dirty="0">
                  <a:solidFill>
                    <a:schemeClr val="tx1"/>
                  </a:solidFill>
                </a:rPr>
                <a:t>JavaFX</a:t>
              </a:r>
            </a:p>
          </p:txBody>
        </p:sp>
        <p:sp>
          <p:nvSpPr>
            <p:cNvPr id="17" name="Rounded Rectangle 17">
              <a:extLst>
                <a:ext uri="{FF2B5EF4-FFF2-40B4-BE49-F238E27FC236}">
                  <a16:creationId xmlns:a16="http://schemas.microsoft.com/office/drawing/2014/main" id="{DBD20563-3F98-4E4F-B5C4-E905410EBEC3}"/>
                </a:ext>
              </a:extLst>
            </p:cNvPr>
            <p:cNvSpPr/>
            <p:nvPr/>
          </p:nvSpPr>
          <p:spPr>
            <a:xfrm>
              <a:off x="4685509" y="4637057"/>
              <a:ext cx="4948874" cy="298035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34290" tIns="34290" rIns="3429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350" dirty="0">
                  <a:solidFill>
                    <a:schemeClr val="tx1"/>
                  </a:solidFill>
                </a:rPr>
                <a:t>Java 11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8198FB-5A08-4209-B0B4-1A7DA8FC9F44}"/>
              </a:ext>
            </a:extLst>
          </p:cNvPr>
          <p:cNvGrpSpPr/>
          <p:nvPr/>
        </p:nvGrpSpPr>
        <p:grpSpPr>
          <a:xfrm>
            <a:off x="7149028" y="901225"/>
            <a:ext cx="3711658" cy="2823400"/>
            <a:chOff x="6109724" y="1157133"/>
            <a:chExt cx="4948877" cy="3764534"/>
          </a:xfrm>
        </p:grpSpPr>
        <p:sp>
          <p:nvSpPr>
            <p:cNvPr id="21" name="Rounded Rectangle 22">
              <a:extLst>
                <a:ext uri="{FF2B5EF4-FFF2-40B4-BE49-F238E27FC236}">
                  <a16:creationId xmlns:a16="http://schemas.microsoft.com/office/drawing/2014/main" id="{5626437C-9EA5-4604-8AD6-3F00C071CB55}"/>
                </a:ext>
              </a:extLst>
            </p:cNvPr>
            <p:cNvSpPr/>
            <p:nvPr/>
          </p:nvSpPr>
          <p:spPr>
            <a:xfrm>
              <a:off x="8800308" y="4286832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34290" tIns="34290" rIns="3429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350" dirty="0">
                  <a:solidFill>
                    <a:schemeClr val="tx1"/>
                  </a:solidFill>
                </a:rPr>
                <a:t>Phoebus</a:t>
              </a:r>
            </a:p>
          </p:txBody>
        </p:sp>
        <p:sp>
          <p:nvSpPr>
            <p:cNvPr id="22" name="Rounded Rectangle 23">
              <a:extLst>
                <a:ext uri="{FF2B5EF4-FFF2-40B4-BE49-F238E27FC236}">
                  <a16:creationId xmlns:a16="http://schemas.microsoft.com/office/drawing/2014/main" id="{76D2F63D-B655-40DC-84C6-A2776195E750}"/>
                </a:ext>
              </a:extLst>
            </p:cNvPr>
            <p:cNvSpPr/>
            <p:nvPr/>
          </p:nvSpPr>
          <p:spPr>
            <a:xfrm>
              <a:off x="8800308" y="322770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34290" tIns="34290" rIns="3429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350" dirty="0">
                  <a:solidFill>
                    <a:schemeClr val="tx1"/>
                  </a:solidFill>
                </a:rPr>
                <a:t>Channels</a:t>
              </a:r>
            </a:p>
          </p:txBody>
        </p:sp>
        <p:sp>
          <p:nvSpPr>
            <p:cNvPr id="23" name="Rounded Rectangle 24">
              <a:extLst>
                <a:ext uri="{FF2B5EF4-FFF2-40B4-BE49-F238E27FC236}">
                  <a16:creationId xmlns:a16="http://schemas.microsoft.com/office/drawing/2014/main" id="{72C5D58E-2EF0-4E19-83F0-552C76D03CEE}"/>
                </a:ext>
              </a:extLst>
            </p:cNvPr>
            <p:cNvSpPr/>
            <p:nvPr/>
          </p:nvSpPr>
          <p:spPr>
            <a:xfrm>
              <a:off x="8800309" y="252970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4290" tIns="34290" rIns="3429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350" dirty="0">
                  <a:solidFill>
                    <a:schemeClr val="tx1"/>
                  </a:solidFill>
                </a:rPr>
                <a:t>PV Table</a:t>
              </a:r>
            </a:p>
          </p:txBody>
        </p:sp>
        <p:sp>
          <p:nvSpPr>
            <p:cNvPr id="24" name="Rounded Rectangle 25">
              <a:extLst>
                <a:ext uri="{FF2B5EF4-FFF2-40B4-BE49-F238E27FC236}">
                  <a16:creationId xmlns:a16="http://schemas.microsoft.com/office/drawing/2014/main" id="{F5FFD468-1546-4CC3-B364-7A47BA328499}"/>
                </a:ext>
              </a:extLst>
            </p:cNvPr>
            <p:cNvSpPr/>
            <p:nvPr/>
          </p:nvSpPr>
          <p:spPr>
            <a:xfrm>
              <a:off x="8800309" y="2187195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4290" tIns="34290" rIns="3429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350" dirty="0">
                  <a:solidFill>
                    <a:schemeClr val="tx1"/>
                  </a:solidFill>
                </a:rPr>
                <a:t>Probe</a:t>
              </a:r>
            </a:p>
          </p:txBody>
        </p:sp>
        <p:sp>
          <p:nvSpPr>
            <p:cNvPr id="25" name="Rounded Rectangle 26">
              <a:extLst>
                <a:ext uri="{FF2B5EF4-FFF2-40B4-BE49-F238E27FC236}">
                  <a16:creationId xmlns:a16="http://schemas.microsoft.com/office/drawing/2014/main" id="{4F10F3B2-9DC7-4FFA-B86C-820F33A37BA7}"/>
                </a:ext>
              </a:extLst>
            </p:cNvPr>
            <p:cNvSpPr/>
            <p:nvPr/>
          </p:nvSpPr>
          <p:spPr>
            <a:xfrm>
              <a:off x="8800309" y="1843841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4290" tIns="34290" rIns="3429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350" dirty="0">
                  <a:solidFill>
                    <a:schemeClr val="tx1"/>
                  </a:solidFill>
                </a:rPr>
                <a:t>PV Tree</a:t>
              </a:r>
            </a:p>
          </p:txBody>
        </p:sp>
        <p:sp>
          <p:nvSpPr>
            <p:cNvPr id="26" name="Rounded Rectangle 27">
              <a:extLst>
                <a:ext uri="{FF2B5EF4-FFF2-40B4-BE49-F238E27FC236}">
                  <a16:creationId xmlns:a16="http://schemas.microsoft.com/office/drawing/2014/main" id="{2F56FFA6-F1B7-44C2-ADD3-2626543DCF90}"/>
                </a:ext>
              </a:extLst>
            </p:cNvPr>
            <p:cNvSpPr/>
            <p:nvPr/>
          </p:nvSpPr>
          <p:spPr>
            <a:xfrm>
              <a:off x="8800309" y="1500487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4290" tIns="34290" rIns="3429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350" dirty="0">
                  <a:solidFill>
                    <a:schemeClr val="tx1"/>
                  </a:solidFill>
                </a:rPr>
                <a:t>Data Browser</a:t>
              </a:r>
            </a:p>
          </p:txBody>
        </p:sp>
        <p:sp>
          <p:nvSpPr>
            <p:cNvPr id="27" name="Rounded Rectangle 28">
              <a:extLst>
                <a:ext uri="{FF2B5EF4-FFF2-40B4-BE49-F238E27FC236}">
                  <a16:creationId xmlns:a16="http://schemas.microsoft.com/office/drawing/2014/main" id="{D982170E-9884-42E0-9E99-5654D6494EAB}"/>
                </a:ext>
              </a:extLst>
            </p:cNvPr>
            <p:cNvSpPr/>
            <p:nvPr/>
          </p:nvSpPr>
          <p:spPr>
            <a:xfrm>
              <a:off x="8800310" y="115713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4290" tIns="34290" rIns="3429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350" dirty="0">
                  <a:solidFill>
                    <a:schemeClr val="tx1"/>
                  </a:solidFill>
                </a:rPr>
                <a:t>Display Builder</a:t>
              </a:r>
            </a:p>
          </p:txBody>
        </p:sp>
        <p:sp>
          <p:nvSpPr>
            <p:cNvPr id="28" name="Rounded Rectangle 29">
              <a:extLst>
                <a:ext uri="{FF2B5EF4-FFF2-40B4-BE49-F238E27FC236}">
                  <a16:creationId xmlns:a16="http://schemas.microsoft.com/office/drawing/2014/main" id="{E719A6F7-E050-4541-B960-4C870C271B69}"/>
                </a:ext>
              </a:extLst>
            </p:cNvPr>
            <p:cNvSpPr/>
            <p:nvPr/>
          </p:nvSpPr>
          <p:spPr>
            <a:xfrm>
              <a:off x="8800308" y="3575009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4290" tIns="34290" rIns="3429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350" dirty="0">
                  <a:solidFill>
                    <a:schemeClr val="tx1"/>
                  </a:solidFill>
                </a:rPr>
                <a:t>Scan</a:t>
              </a:r>
            </a:p>
          </p:txBody>
        </p:sp>
        <p:sp>
          <p:nvSpPr>
            <p:cNvPr id="29" name="Rounded Rectangle 30">
              <a:extLst>
                <a:ext uri="{FF2B5EF4-FFF2-40B4-BE49-F238E27FC236}">
                  <a16:creationId xmlns:a16="http://schemas.microsoft.com/office/drawing/2014/main" id="{CCDBB81D-2FE0-441A-BCB9-755743B57C51}"/>
                </a:ext>
              </a:extLst>
            </p:cNvPr>
            <p:cNvSpPr/>
            <p:nvPr/>
          </p:nvSpPr>
          <p:spPr>
            <a:xfrm>
              <a:off x="8800308" y="3924595"/>
              <a:ext cx="2258291" cy="298034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4290" tIns="34290" rIns="3429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350" dirty="0">
                  <a:solidFill>
                    <a:schemeClr val="tx1"/>
                  </a:solidFill>
                </a:rPr>
                <a:t>… more …</a:t>
              </a:r>
            </a:p>
          </p:txBody>
        </p:sp>
        <p:sp>
          <p:nvSpPr>
            <p:cNvPr id="30" name="Rounded Rectangle 31">
              <a:extLst>
                <a:ext uri="{FF2B5EF4-FFF2-40B4-BE49-F238E27FC236}">
                  <a16:creationId xmlns:a16="http://schemas.microsoft.com/office/drawing/2014/main" id="{F67FCD4F-FDC0-4333-AC31-659312B12ACF}"/>
                </a:ext>
              </a:extLst>
            </p:cNvPr>
            <p:cNvSpPr/>
            <p:nvPr/>
          </p:nvSpPr>
          <p:spPr>
            <a:xfrm>
              <a:off x="8800308" y="287870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34290" tIns="34290" rIns="3429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350" dirty="0">
                  <a:solidFill>
                    <a:schemeClr val="tx1"/>
                  </a:solidFill>
                </a:rPr>
                <a:t>Alarms</a:t>
              </a:r>
            </a:p>
          </p:txBody>
        </p:sp>
        <p:sp>
          <p:nvSpPr>
            <p:cNvPr id="31" name="Rounded Rectangle 32">
              <a:extLst>
                <a:ext uri="{FF2B5EF4-FFF2-40B4-BE49-F238E27FC236}">
                  <a16:creationId xmlns:a16="http://schemas.microsoft.com/office/drawing/2014/main" id="{3CE2940F-2F91-492B-9016-727B5D2CFAC7}"/>
                </a:ext>
              </a:extLst>
            </p:cNvPr>
            <p:cNvSpPr/>
            <p:nvPr/>
          </p:nvSpPr>
          <p:spPr>
            <a:xfrm>
              <a:off x="6109724" y="4637696"/>
              <a:ext cx="4948874" cy="283971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34290" tIns="34290" rIns="3429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350" dirty="0">
                  <a:solidFill>
                    <a:schemeClr val="tx1"/>
                  </a:solidFill>
                </a:rPr>
                <a:t>Java 11</a:t>
              </a:r>
            </a:p>
          </p:txBody>
        </p:sp>
      </p:grp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C11AEEA0-5430-414B-AB11-2C26717CC56D}"/>
              </a:ext>
            </a:extLst>
          </p:cNvPr>
          <p:cNvSpPr txBox="1">
            <a:spLocks/>
          </p:cNvSpPr>
          <p:nvPr/>
        </p:nvSpPr>
        <p:spPr bwMode="auto">
          <a:xfrm>
            <a:off x="6269363" y="3987295"/>
            <a:ext cx="5399793" cy="68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Composite Product CS-Studio 4.6</a:t>
            </a:r>
          </a:p>
        </p:txBody>
      </p:sp>
      <p:sp>
        <p:nvSpPr>
          <p:cNvPr id="33" name="Rounded Rectangle 36">
            <a:extLst>
              <a:ext uri="{FF2B5EF4-FFF2-40B4-BE49-F238E27FC236}">
                <a16:creationId xmlns:a16="http://schemas.microsoft.com/office/drawing/2014/main" id="{F8851695-3441-4EFE-9C6A-D7A2362C3802}"/>
              </a:ext>
            </a:extLst>
          </p:cNvPr>
          <p:cNvSpPr/>
          <p:nvPr/>
        </p:nvSpPr>
        <p:spPr>
          <a:xfrm>
            <a:off x="7149029" y="2972577"/>
            <a:ext cx="1693718" cy="22352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350" dirty="0">
                <a:solidFill>
                  <a:schemeClr val="tx1"/>
                </a:solidFill>
              </a:rPr>
              <a:t>BOY</a:t>
            </a:r>
          </a:p>
        </p:txBody>
      </p:sp>
      <p:sp>
        <p:nvSpPr>
          <p:cNvPr id="34" name="Rounded Rectangle 1">
            <a:extLst>
              <a:ext uri="{FF2B5EF4-FFF2-40B4-BE49-F238E27FC236}">
                <a16:creationId xmlns:a16="http://schemas.microsoft.com/office/drawing/2014/main" id="{A2FD365B-2337-43F8-BE81-52626D1C2B6B}"/>
              </a:ext>
            </a:extLst>
          </p:cNvPr>
          <p:cNvSpPr/>
          <p:nvPr/>
        </p:nvSpPr>
        <p:spPr>
          <a:xfrm>
            <a:off x="6934863" y="339256"/>
            <a:ext cx="4204252" cy="367747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C605842-0445-4F8D-8062-500D2C5CBF73}"/>
              </a:ext>
            </a:extLst>
          </p:cNvPr>
          <p:cNvSpPr/>
          <p:nvPr/>
        </p:nvSpPr>
        <p:spPr>
          <a:xfrm>
            <a:off x="7022520" y="901225"/>
            <a:ext cx="2019439" cy="207146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41E1397-30D7-49FA-BD8B-D481BEAF7239}"/>
              </a:ext>
            </a:extLst>
          </p:cNvPr>
          <p:cNvSpPr/>
          <p:nvPr/>
        </p:nvSpPr>
        <p:spPr>
          <a:xfrm>
            <a:off x="8969260" y="1134693"/>
            <a:ext cx="2019439" cy="273073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68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8228</TotalTime>
  <Words>852</Words>
  <Application>Microsoft Office PowerPoint</Application>
  <PresentationFormat>Widescreen</PresentationFormat>
  <Paragraphs>236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Century Gothic</vt:lpstr>
      <vt:lpstr>Helvetica</vt:lpstr>
      <vt:lpstr>Office Theme</vt:lpstr>
      <vt:lpstr>ORNL</vt:lpstr>
      <vt:lpstr>CS-Studio &amp; Phoebus  Developers Meeting Report </vt:lpstr>
      <vt:lpstr>CS-Studio Developers meeting NSLS2 2019 </vt:lpstr>
      <vt:lpstr>CS-Studio Roadmap</vt:lpstr>
      <vt:lpstr>“Phoebus”</vt:lpstr>
      <vt:lpstr>Fast &amp; Simple Build</vt:lpstr>
      <vt:lpstr>Less code</vt:lpstr>
      <vt:lpstr>Better Performance</vt:lpstr>
      <vt:lpstr>CS-Studio using Eclipse &amp; Phoebus Minimize the disruption</vt:lpstr>
      <vt:lpstr>Moving from Eclipse to Phoebus A easy transition </vt:lpstr>
      <vt:lpstr>Phoebus Integration  in  Existing eclipse products</vt:lpstr>
      <vt:lpstr>CS-Studio 4.6 release</vt:lpstr>
      <vt:lpstr>Scripting support</vt:lpstr>
      <vt:lpstr>Documentations</vt:lpstr>
      <vt:lpstr>Design Patterns &amp; Best Practices</vt:lpstr>
      <vt:lpstr>How to Contribute (and get free Beer)</vt:lpstr>
      <vt:lpstr>Meetings</vt:lpstr>
      <vt:lpstr>Useful links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Phoebus Alarm System</dc:title>
  <dc:creator>Kunal Shroff</dc:creator>
  <cp:lastModifiedBy>Shroff, Kunal</cp:lastModifiedBy>
  <cp:revision>159</cp:revision>
  <dcterms:created xsi:type="dcterms:W3CDTF">2019-05-23T17:33:47Z</dcterms:created>
  <dcterms:modified xsi:type="dcterms:W3CDTF">2019-10-05T12:13:05Z</dcterms:modified>
</cp:coreProperties>
</file>