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89" r:id="rId4"/>
  </p:sldMasterIdLst>
  <p:notesMasterIdLst>
    <p:notesMasterId r:id="rId21"/>
  </p:notesMasterIdLst>
  <p:handoutMasterIdLst>
    <p:handoutMasterId r:id="rId22"/>
  </p:handoutMasterIdLst>
  <p:sldIdLst>
    <p:sldId id="270" r:id="rId5"/>
    <p:sldId id="494" r:id="rId6"/>
    <p:sldId id="503" r:id="rId7"/>
    <p:sldId id="495" r:id="rId8"/>
    <p:sldId id="498" r:id="rId9"/>
    <p:sldId id="504" r:id="rId10"/>
    <p:sldId id="499" r:id="rId11"/>
    <p:sldId id="500" r:id="rId12"/>
    <p:sldId id="501" r:id="rId13"/>
    <p:sldId id="506" r:id="rId14"/>
    <p:sldId id="497" r:id="rId15"/>
    <p:sldId id="509" r:id="rId16"/>
    <p:sldId id="510" r:id="rId17"/>
    <p:sldId id="505" r:id="rId18"/>
    <p:sldId id="507" r:id="rId19"/>
    <p:sldId id="508" r:id="rId20"/>
  </p:sldIdLst>
  <p:sldSz cx="9144000" cy="6858000" type="screen4x3"/>
  <p:notesSz cx="6997700" cy="9271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9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64308"/>
    <a:srgbClr val="0F0C8F"/>
    <a:srgbClr val="CC0000"/>
    <a:srgbClr val="FFAE1A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Objects="1">
      <p:cViewPr varScale="1">
        <p:scale>
          <a:sx n="100" d="100"/>
          <a:sy n="100" d="100"/>
        </p:scale>
        <p:origin x="8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3" d="100"/>
          <a:sy n="83" d="100"/>
        </p:scale>
        <p:origin x="-2916" y="-96"/>
      </p:cViewPr>
      <p:guideLst>
        <p:guide orient="horz" pos="2919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10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471"/>
          </a:xfrm>
          <a:prstGeom prst="rect">
            <a:avLst/>
          </a:prstGeom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9" charset="0"/>
                <a:ea typeface="ヒラギノ角ゴ Pro W3" pitchFamily="49" charset="-128"/>
                <a:cs typeface="ヒラギノ角ゴ Pro W3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3471"/>
          </a:xfrm>
          <a:prstGeom prst="rect">
            <a:avLst/>
          </a:prstGeom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ea typeface="ヒラギノ角ゴ Pro W3" pitchFamily="-112" charset="-128"/>
                <a:cs typeface="+mn-cs"/>
              </a:defRPr>
            </a:lvl1pPr>
          </a:lstStyle>
          <a:p>
            <a:pPr>
              <a:defRPr/>
            </a:pPr>
            <a:fld id="{58165478-8271-4537-9DBA-6DB278E2C8C0}" type="datetime1">
              <a:rPr lang="en-US"/>
              <a:pPr>
                <a:defRPr/>
              </a:pPr>
              <a:t>10/5/2019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400" tIns="46200" rIns="92400" bIns="462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65"/>
            <a:ext cx="5598160" cy="4171233"/>
          </a:xfrm>
          <a:prstGeom prst="rect">
            <a:avLst/>
          </a:prstGeom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937"/>
            <a:ext cx="3032337" cy="463470"/>
          </a:xfrm>
          <a:prstGeom prst="rect">
            <a:avLst/>
          </a:prstGeom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9" charset="0"/>
                <a:ea typeface="ヒラギノ角ゴ Pro W3" pitchFamily="49" charset="-128"/>
                <a:cs typeface="ヒラギノ角ゴ Pro W3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05937"/>
            <a:ext cx="3032337" cy="463470"/>
          </a:xfrm>
          <a:prstGeom prst="rect">
            <a:avLst/>
          </a:prstGeom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ea typeface="ヒラギノ角ゴ Pro W3" pitchFamily="-112" charset="-128"/>
                <a:cs typeface="+mn-cs"/>
              </a:defRPr>
            </a:lvl1pPr>
          </a:lstStyle>
          <a:p>
            <a:pPr>
              <a:defRPr/>
            </a:pPr>
            <a:fld id="{74EB2CD8-9047-43A5-BEAD-229CAC8CF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316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 pitchFamily="-65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ヒラギノ角ゴ Pro W3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pitchFamily="-65" charset="-128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050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051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64087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564810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499753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51489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64074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599214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041105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556309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025330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14699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t_bkg1.png"/>
          <p:cNvPicPr>
            <a:picLocks noChangeAspect="1"/>
          </p:cNvPicPr>
          <p:nvPr/>
        </p:nvPicPr>
        <p:blipFill>
          <a:blip r:embed="rId2" cstate="print"/>
          <a:srcRect t="2948"/>
          <a:stretch>
            <a:fillRect/>
          </a:stretch>
        </p:blipFill>
        <p:spPr bwMode="auto">
          <a:xfrm>
            <a:off x="71062" y="0"/>
            <a:ext cx="9001881" cy="665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8024" y="1238250"/>
            <a:ext cx="7489976" cy="453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86447" tIns="43223" rIns="86447" bIns="43223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sz="2600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71938"/>
            <a:ext cx="6096000" cy="1143000"/>
          </a:xfrm>
        </p:spPr>
        <p:txBody>
          <a:bodyPr/>
          <a:lstStyle>
            <a:lvl1pPr marL="0" indent="0" algn="ctr">
              <a:buNone/>
              <a:defRPr/>
            </a:lvl1pPr>
            <a:lvl2pPr marL="432235" indent="0" algn="ctr">
              <a:buNone/>
              <a:defRPr/>
            </a:lvl2pPr>
            <a:lvl3pPr marL="864469" indent="0" algn="ctr">
              <a:buNone/>
              <a:defRPr/>
            </a:lvl3pPr>
            <a:lvl4pPr marL="1296702" indent="0" algn="ctr">
              <a:buNone/>
              <a:defRPr/>
            </a:lvl4pPr>
            <a:lvl5pPr marL="1728938" indent="0" algn="ctr">
              <a:buNone/>
              <a:defRPr/>
            </a:lvl5pPr>
            <a:lvl6pPr marL="2161172" indent="0" algn="ctr">
              <a:buNone/>
              <a:defRPr/>
            </a:lvl6pPr>
            <a:lvl7pPr marL="2593406" indent="0" algn="ctr">
              <a:buNone/>
              <a:defRPr/>
            </a:lvl7pPr>
            <a:lvl8pPr marL="3025640" indent="0" algn="ctr">
              <a:buNone/>
              <a:defRPr/>
            </a:lvl8pPr>
            <a:lvl9pPr marL="345787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3143254"/>
            <a:ext cx="9001124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6061" tIns="22425" rIns="56061" bIns="22425"/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 smtClean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designs and establishes FRIB as a DOE Office of Science National User Facility in support of the mission of the Office of Nuclear Physics.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42669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5460114"/>
            <a:ext cx="9067122" cy="584200"/>
          </a:xfrm>
        </p:spPr>
        <p:txBody>
          <a:bodyPr anchor="ctr"/>
          <a:lstStyle>
            <a:lvl1pPr marL="137099" indent="0">
              <a:spcBef>
                <a:spcPts val="0"/>
              </a:spcBef>
              <a:buNone/>
              <a:defRPr b="1" baseline="0"/>
            </a:lvl1pPr>
          </a:lstStyle>
          <a:p>
            <a:pPr lvl="0"/>
            <a:r>
              <a:rPr lang="en-US" dirty="0" smtClean="0"/>
              <a:t>Add takeaway message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0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alf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100"/>
            <a:ext cx="4423230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44573" y="1071569"/>
            <a:ext cx="4423227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4F88C639-55E7-4D97-AC8D-4B42A673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099"/>
            <a:ext cx="8991604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6200" y="3581400"/>
            <a:ext cx="8991604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BCDB990A-6268-4898-A641-7F04AAB15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099"/>
            <a:ext cx="4419600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625530" y="1067099"/>
            <a:ext cx="4442275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76206" y="3581400"/>
            <a:ext cx="4419599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25530" y="3581400"/>
            <a:ext cx="4442275" cy="2433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74887700-F8AD-4E75-9DA6-99EB4D276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CF988859-7953-4624-98C4-717249B46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clea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888FC917-2F4D-45AC-AA7A-EF80FFB23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96" y="75904"/>
            <a:ext cx="8992810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6076" tIns="22431" rIns="56076" bIns="2243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96" y="1067100"/>
            <a:ext cx="8992810" cy="502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40680" y="6356450"/>
            <a:ext cx="4241321" cy="364628"/>
          </a:xfrm>
          <a:prstGeom prst="rect">
            <a:avLst/>
          </a:prstGeom>
        </p:spPr>
        <p:txBody>
          <a:bodyPr lIns="0" tIns="45712" rIns="0" bIns="45712" anchor="b"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356450"/>
            <a:ext cx="762000" cy="364628"/>
          </a:xfrm>
          <a:prstGeom prst="rect">
            <a:avLst/>
          </a:prstGeom>
        </p:spPr>
        <p:txBody>
          <a:bodyPr vert="horz" wrap="square" lIns="0" tIns="45712" rIns="0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defRPr sz="1000">
                <a:solidFill>
                  <a:srgbClr val="064308"/>
                </a:solidFill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, Slide </a:t>
            </a:r>
            <a:fld id="{D30A2C6D-39BC-4576-856C-8743CF76C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4007" r:id="rId3"/>
    <p:sldLayoutId id="2147483992" r:id="rId4"/>
    <p:sldLayoutId id="2147483993" r:id="rId5"/>
    <p:sldLayoutId id="2147483994" r:id="rId6"/>
    <p:sldLayoutId id="2147483995" r:id="rId7"/>
    <p:sldLayoutId id="2147483996" r:id="rId8"/>
  </p:sldLayoutIdLst>
  <p:hf hdr="0" dt="0"/>
  <p:txStyles>
    <p:titleStyle>
      <a:lvl1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036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6pPr>
      <a:lvl7pPr marL="914074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7pPr>
      <a:lvl8pPr marL="1371109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8pPr>
      <a:lvl9pPr marL="1828148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9pPr>
    </p:titleStyle>
    <p:bodyStyle>
      <a:lvl1pPr marL="180178" indent="-180178" algn="l" defTabSz="803293" rtl="0" eaLnBrk="1" fontAlgn="base" hangingPunct="1">
        <a:lnSpc>
          <a:spcPct val="90000"/>
        </a:lnSpc>
        <a:spcBef>
          <a:spcPts val="1206"/>
        </a:spcBef>
        <a:spcAft>
          <a:spcPct val="0"/>
        </a:spcAft>
        <a:buSzPct val="100000"/>
        <a:buFont typeface="Wingdings" pitchFamily="2" charset="2"/>
        <a:buChar char="§"/>
        <a:defRPr sz="2200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marL="363359" indent="-151650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2pPr>
      <a:lvl3pPr marL="591584" indent="-16065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Lucida Grande" charset="0"/>
        <a:buChar char="»"/>
        <a:defRPr>
          <a:solidFill>
            <a:schemeClr val="tx1"/>
          </a:solidFill>
          <a:latin typeface="Arial" charset="0"/>
          <a:ea typeface="ヒラギノ角ゴ Pro W3" pitchFamily="-111" charset="-128"/>
          <a:cs typeface="ヒラギノ角ゴ Pro W3" pitchFamily="-111" charset="-128"/>
        </a:defRPr>
      </a:lvl3pPr>
      <a:lvl4pPr marL="728219" indent="-133632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Arial" pitchFamily="34" charset="0"/>
        <a:buChar char="•"/>
        <a:defRPr sz="16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4pPr>
      <a:lvl5pPr marL="1002991" indent="-18017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Lucida Grande" charset="0"/>
        <a:buChar char="»"/>
        <a:defRPr sz="14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5pPr>
      <a:lvl6pPr marL="2223294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6pPr>
      <a:lvl7pPr marL="2680333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137372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8pPr>
      <a:lvl9pPr marL="3594407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9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8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2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6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socpp.github.io/CppCoreGuidelines/CppCoreGuidelin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github.com/Microsoft/GS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Martin Konrad</a:t>
            </a:r>
          </a:p>
        </p:txBody>
      </p:sp>
      <p:sp>
        <p:nvSpPr>
          <p:cNvPr id="9219" name="Title 5"/>
          <p:cNvSpPr>
            <a:spLocks noGrp="1"/>
          </p:cNvSpPr>
          <p:nvPr>
            <p:ph type="title"/>
          </p:nvPr>
        </p:nvSpPr>
        <p:spPr>
          <a:xfrm>
            <a:off x="71438" y="3147282"/>
            <a:ext cx="9001124" cy="47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Moving EPICS Base to Modern C++</a:t>
            </a:r>
            <a:endParaRPr lang="en-US" sz="2400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</a:rPr>
              <a:t>A.k.a. Boost </a:t>
            </a:r>
            <a:r>
              <a:rPr lang="en-US" dirty="0" err="1" smtClean="0">
                <a:latin typeface="Arial" pitchFamily="34" charset="0"/>
                <a:ea typeface="ＭＳ Ｐゴシック"/>
              </a:rPr>
              <a:t>Asio</a:t>
            </a:r>
            <a:endParaRPr lang="en-US" dirty="0">
              <a:latin typeface="Arial" pitchFamily="34" charset="0"/>
              <a:ea typeface="ＭＳ Ｐゴシック"/>
            </a:endParaRP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Might become part of the standard soon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Programming model for asynchronous communication</a:t>
            </a: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Coming up: Networking 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5" y="1044173"/>
            <a:ext cx="26384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Move to C++ incrementally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Compile existing C code with C++ compiler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Upgrade toolchains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Move more code to C++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Replace existing </a:t>
            </a:r>
            <a:r>
              <a:rPr lang="en-US" dirty="0" err="1" smtClean="0">
                <a:latin typeface="Arial" pitchFamily="34" charset="0"/>
                <a:ea typeface="ＭＳ Ｐゴシック"/>
                <a:cs typeface="ＭＳ Ｐゴシック"/>
              </a:rPr>
              <a:t>libCom</a:t>
            </a: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 functions by standard library functions</a:t>
            </a:r>
            <a:b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(e.g</a:t>
            </a:r>
            <a:r>
              <a:rPr lang="en-US" dirty="0">
                <a:latin typeface="Arial" pitchFamily="34" charset="0"/>
                <a:ea typeface="ＭＳ Ｐゴシック"/>
                <a:cs typeface="ＭＳ Ｐゴシック"/>
              </a:rPr>
              <a:t>. replace </a:t>
            </a:r>
            <a:r>
              <a:rPr lang="en-US" dirty="0" err="1">
                <a:latin typeface="Arial" pitchFamily="34" charset="0"/>
                <a:ea typeface="ＭＳ Ｐゴシック"/>
                <a:cs typeface="ＭＳ Ｐゴシック"/>
              </a:rPr>
              <a:t>epicsAtomic</a:t>
            </a:r>
            <a:r>
              <a:rPr lang="en-US" dirty="0">
                <a:latin typeface="Arial" pitchFamily="34" charset="0"/>
                <a:ea typeface="ＭＳ Ｐゴシック"/>
                <a:cs typeface="ＭＳ Ｐゴシック"/>
              </a:rPr>
              <a:t> by </a:t>
            </a:r>
            <a:r>
              <a:rPr lang="en-US" dirty="0" err="1">
                <a:latin typeface="Arial" pitchFamily="34" charset="0"/>
                <a:ea typeface="ＭＳ Ｐゴシック"/>
                <a:cs typeface="ＭＳ Ｐゴシック"/>
              </a:rPr>
              <a:t>std</a:t>
            </a:r>
            <a:r>
              <a:rPr lang="en-US" dirty="0">
                <a:latin typeface="Arial" pitchFamily="34" charset="0"/>
                <a:ea typeface="ＭＳ Ｐゴシック"/>
                <a:cs typeface="ＭＳ Ｐゴシック"/>
              </a:rPr>
              <a:t>::atomic)</a:t>
            </a:r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Mark unneeded </a:t>
            </a:r>
            <a:r>
              <a:rPr lang="en-US" dirty="0" err="1" smtClean="0">
                <a:latin typeface="Arial" pitchFamily="34" charset="0"/>
                <a:ea typeface="ＭＳ Ｐゴシック"/>
                <a:cs typeface="ＭＳ Ｐゴシック"/>
              </a:rPr>
              <a:t>libCom</a:t>
            </a: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 functions deprecated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Make some new features only available with C++11 capable compilers?</a:t>
            </a: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Potential Path Forward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6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Discussion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Backup Slides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</a:rPr>
              <a:t>C++ Core Guidelines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Helps developers to use modern C++ effectively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Lots of real-world advice</a:t>
            </a:r>
          </a:p>
          <a:p>
            <a:pPr lvl="1"/>
            <a:r>
              <a:rPr lang="en-US" dirty="0">
                <a:latin typeface="Arial" pitchFamily="34" charset="0"/>
                <a:ea typeface="ＭＳ Ｐゴシック"/>
                <a:hlinkClick r:id="rId3"/>
              </a:rPr>
              <a:t>http://</a:t>
            </a:r>
            <a:r>
              <a:rPr lang="en-US" dirty="0" smtClean="0">
                <a:latin typeface="Arial" pitchFamily="34" charset="0"/>
                <a:ea typeface="ＭＳ Ｐゴシック"/>
                <a:hlinkClick r:id="rId3"/>
              </a:rPr>
              <a:t>isocpp.github.io/CppCoreGuidelines/CppCoreGuidelines.html</a:t>
            </a:r>
            <a:endParaRPr lang="en-US" dirty="0" smtClean="0">
              <a:latin typeface="Arial" pitchFamily="34" charset="0"/>
              <a:ea typeface="ＭＳ Ｐゴシック"/>
            </a:endParaRP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Guidelines Support Library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Contains a few functions and types that are suggested by the C++ Core Guidelines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Important features that the C++ community wants </a:t>
            </a:r>
            <a:r>
              <a:rPr lang="en-US" i="1" dirty="0" smtClean="0">
                <a:latin typeface="Arial" pitchFamily="34" charset="0"/>
                <a:ea typeface="ＭＳ Ｐゴシック"/>
              </a:rPr>
              <a:t>now</a:t>
            </a:r>
            <a:r>
              <a:rPr lang="en-US" dirty="0" smtClean="0">
                <a:latin typeface="Arial" pitchFamily="34" charset="0"/>
                <a:ea typeface="ＭＳ Ｐゴシック"/>
              </a:rPr>
              <a:t> rather than waiting</a:t>
            </a:r>
            <a:br>
              <a:rPr lang="en-US" dirty="0" smtClean="0">
                <a:latin typeface="Arial" pitchFamily="34" charset="0"/>
                <a:ea typeface="ＭＳ Ｐゴシック"/>
              </a:rPr>
            </a:br>
            <a:r>
              <a:rPr lang="en-US" dirty="0" smtClean="0">
                <a:latin typeface="Arial" pitchFamily="34" charset="0"/>
                <a:ea typeface="ＭＳ Ｐゴシック"/>
              </a:rPr>
              <a:t>a few years for the features to make it into the compilers/standard libraries</a:t>
            </a:r>
          </a:p>
          <a:p>
            <a:pPr lvl="1"/>
            <a:r>
              <a:rPr lang="en-US" dirty="0">
                <a:latin typeface="Arial" pitchFamily="34" charset="0"/>
                <a:ea typeface="ＭＳ Ｐゴシック"/>
                <a:hlinkClick r:id="rId4"/>
              </a:rPr>
              <a:t>https://</a:t>
            </a:r>
            <a:r>
              <a:rPr lang="en-US" dirty="0" smtClean="0">
                <a:latin typeface="Arial" pitchFamily="34" charset="0"/>
                <a:ea typeface="ＭＳ Ｐゴシック"/>
                <a:hlinkClick r:id="rId4"/>
              </a:rPr>
              <a:t>github.com/Microsoft/GSL</a:t>
            </a:r>
            <a:endParaRPr lang="en-US" dirty="0" smtClean="0">
              <a:latin typeface="Arial" pitchFamily="34" charset="0"/>
              <a:ea typeface="ＭＳ Ｐゴシック"/>
            </a:endParaRP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Guidelines Support Library 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14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081935"/>
            <a:ext cx="905121" cy="100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46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</a:rPr>
              <a:t>Example: Function that returns an owning pointer</a:t>
            </a:r>
          </a:p>
          <a:p>
            <a:pPr marL="183181" lvl="1" indent="0">
              <a:buNone/>
            </a:pPr>
            <a:r>
              <a:rPr lang="en-US" dirty="0">
                <a:latin typeface="Consolas" panose="020B0609020204030204" pitchFamily="49" charset="0"/>
                <a:ea typeface="ＭＳ Ｐゴシック"/>
              </a:rPr>
              <a:t>owner&lt;X*&gt; compute(</a:t>
            </a:r>
            <a:r>
              <a:rPr lang="en-US" dirty="0" err="1">
                <a:latin typeface="Consolas" panose="020B0609020204030204" pitchFamily="49" charset="0"/>
                <a:ea typeface="ＭＳ Ｐゴシック"/>
              </a:rPr>
              <a:t>args</a:t>
            </a:r>
            <a:r>
              <a:rPr lang="en-US" dirty="0" smtClean="0">
                <a:latin typeface="Consolas" panose="020B0609020204030204" pitchFamily="49" charset="0"/>
                <a:ea typeface="ＭＳ Ｐゴシック"/>
              </a:rPr>
              <a:t>)</a:t>
            </a:r>
            <a:endParaRPr lang="en-US" dirty="0">
              <a:latin typeface="Consolas" panose="020B0609020204030204" pitchFamily="49" charset="0"/>
              <a:ea typeface="ＭＳ Ｐゴシック"/>
            </a:endParaRPr>
          </a:p>
          <a:p>
            <a:pPr marL="183181" lvl="1" indent="0">
              <a:buNone/>
            </a:pPr>
            <a:r>
              <a:rPr lang="en-US" dirty="0">
                <a:latin typeface="Consolas" panose="020B0609020204030204" pitchFamily="49" charset="0"/>
                <a:ea typeface="ＭＳ Ｐゴシック"/>
              </a:rPr>
              <a:t>{</a:t>
            </a:r>
          </a:p>
          <a:p>
            <a:pPr marL="183181" lvl="1" indent="0">
              <a:buNone/>
            </a:pPr>
            <a:r>
              <a:rPr lang="en-US" dirty="0">
                <a:latin typeface="Consolas" panose="020B0609020204030204" pitchFamily="49" charset="0"/>
                <a:ea typeface="ＭＳ Ｐゴシック"/>
              </a:rPr>
              <a:t>    owner&lt;X*&gt; res = new X{};</a:t>
            </a:r>
          </a:p>
          <a:p>
            <a:pPr marL="183181" lvl="1" indent="0">
              <a:buNone/>
            </a:pPr>
            <a:r>
              <a:rPr lang="en-US" dirty="0">
                <a:latin typeface="Consolas" panose="020B0609020204030204" pitchFamily="49" charset="0"/>
                <a:ea typeface="ＭＳ Ｐゴシック"/>
              </a:rPr>
              <a:t>    // ...</a:t>
            </a:r>
          </a:p>
          <a:p>
            <a:pPr marL="183181" lvl="1" indent="0">
              <a:buNone/>
            </a:pPr>
            <a:r>
              <a:rPr lang="en-US" dirty="0">
                <a:latin typeface="Consolas" panose="020B0609020204030204" pitchFamily="49" charset="0"/>
                <a:ea typeface="ＭＳ Ｐゴシック"/>
              </a:rPr>
              <a:t>    return res;</a:t>
            </a:r>
          </a:p>
          <a:p>
            <a:pPr marL="211709" lvl="1" indent="0">
              <a:buNone/>
            </a:pPr>
            <a:r>
              <a:rPr lang="en-US" dirty="0" smtClean="0">
                <a:latin typeface="Consolas" panose="020B0609020204030204" pitchFamily="49" charset="0"/>
                <a:ea typeface="ＭＳ Ｐゴシック"/>
              </a:rPr>
              <a:t>}</a:t>
            </a:r>
            <a:endParaRPr lang="en-US" dirty="0">
              <a:latin typeface="Arial" pitchFamily="34" charset="0"/>
              <a:ea typeface="ＭＳ Ｐゴシック"/>
            </a:endParaRPr>
          </a:p>
          <a:p>
            <a:r>
              <a:rPr lang="en-US" dirty="0" smtClean="0">
                <a:latin typeface="+mn-lt"/>
                <a:ea typeface="ＭＳ Ｐゴシック"/>
              </a:rPr>
              <a:t>This tells analysis tools like clang-tidy that </a:t>
            </a:r>
            <a:r>
              <a:rPr lang="en-US" dirty="0" smtClean="0">
                <a:latin typeface="Consolas" panose="020B0609020204030204" pitchFamily="49" charset="0"/>
                <a:ea typeface="ＭＳ Ｐゴシック"/>
              </a:rPr>
              <a:t>res</a:t>
            </a:r>
            <a:r>
              <a:rPr lang="en-US" dirty="0" smtClean="0">
                <a:latin typeface="+mn-lt"/>
                <a:ea typeface="ＭＳ Ｐゴシック"/>
              </a:rPr>
              <a:t> is an owner. That is, its value must be deleted or transferred to another owner.</a:t>
            </a:r>
          </a:p>
          <a:p>
            <a:r>
              <a:rPr lang="en-US" dirty="0" smtClean="0">
                <a:latin typeface="Consolas" panose="020B0609020204030204" pitchFamily="49" charset="0"/>
                <a:ea typeface="ＭＳ Ｐゴシック"/>
              </a:rPr>
              <a:t>Owner&lt;X*&gt;</a:t>
            </a:r>
            <a:r>
              <a:rPr lang="en-US" dirty="0" smtClean="0">
                <a:latin typeface="+mn-lt"/>
                <a:ea typeface="ＭＳ Ｐゴシック"/>
              </a:rPr>
              <a:t> decays to </a:t>
            </a:r>
            <a:r>
              <a:rPr lang="en-US" dirty="0" smtClean="0">
                <a:latin typeface="Consolas" panose="020B0609020204030204" pitchFamily="49" charset="0"/>
                <a:ea typeface="ＭＳ Ｐゴシック"/>
              </a:rPr>
              <a:t>X*</a:t>
            </a:r>
            <a:r>
              <a:rPr lang="en-US" dirty="0" smtClean="0">
                <a:latin typeface="+mn-lt"/>
                <a:ea typeface="ＭＳ Ｐゴシック"/>
              </a:rPr>
              <a:t> (no runtime cost)</a:t>
            </a:r>
            <a:endParaRPr lang="en-US" dirty="0">
              <a:latin typeface="+mn-lt"/>
              <a:ea typeface="ＭＳ Ｐゴシック"/>
            </a:endParaRP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Guidelines Support Library II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3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“Helps </a:t>
            </a:r>
            <a:r>
              <a:rPr lang="en-US" dirty="0"/>
              <a:t>Boost library developers adapt </a:t>
            </a:r>
            <a:r>
              <a:rPr lang="en-US" dirty="0" smtClean="0"/>
              <a:t>to</a:t>
            </a:r>
            <a:br>
              <a:rPr lang="en-US" dirty="0" smtClean="0"/>
            </a:br>
            <a:r>
              <a:rPr lang="en-US" dirty="0" smtClean="0"/>
              <a:t>compiler </a:t>
            </a:r>
            <a:r>
              <a:rPr lang="en-US" dirty="0"/>
              <a:t>idiosyncrasies; not intended for </a:t>
            </a:r>
            <a:r>
              <a:rPr lang="en-US" dirty="0" smtClean="0"/>
              <a:t>library</a:t>
            </a:r>
            <a:br>
              <a:rPr lang="en-US" dirty="0" smtClean="0"/>
            </a:br>
            <a:r>
              <a:rPr lang="en-US" dirty="0" smtClean="0"/>
              <a:t>users.”</a:t>
            </a:r>
          </a:p>
          <a:p>
            <a:r>
              <a:rPr lang="en-US" dirty="0" smtClean="0"/>
              <a:t>Defines macros that describe C++ features not supported</a:t>
            </a:r>
          </a:p>
          <a:p>
            <a:pPr lvl="1"/>
            <a:r>
              <a:rPr lang="en-US" dirty="0"/>
              <a:t>Example: </a:t>
            </a:r>
            <a:r>
              <a:rPr lang="en-US" dirty="0" smtClean="0">
                <a:latin typeface="Consolas" panose="020B0609020204030204" pitchFamily="49" charset="0"/>
              </a:rPr>
              <a:t>BOOST_NO_CXX11_CONSTEXPR</a:t>
            </a:r>
          </a:p>
          <a:p>
            <a:r>
              <a:rPr lang="en-US" dirty="0" smtClean="0">
                <a:latin typeface="+mn-lt"/>
              </a:rPr>
              <a:t>Would it make sense to have similar facilities in Base?</a:t>
            </a:r>
            <a:endParaRPr lang="en-US" dirty="0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Boost::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5" y="1044173"/>
            <a:ext cx="26384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3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</a:rPr>
              <a:t>Strict type checking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Recompiling existing C code with C++ compiler often reveals issues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Zero cost abstraction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Classes/objects (e. g. </a:t>
            </a:r>
            <a:r>
              <a:rPr lang="en-US" dirty="0" err="1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std</a:t>
            </a:r>
            <a:r>
              <a:rPr lang="en-US" dirty="0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::string</a:t>
            </a: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 vs. C string)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Iterators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Templates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Algorithms like </a:t>
            </a:r>
            <a:r>
              <a:rPr lang="en-US" dirty="0" err="1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std</a:t>
            </a:r>
            <a:r>
              <a:rPr lang="en-US" dirty="0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::copy</a:t>
            </a: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std</a:t>
            </a:r>
            <a:r>
              <a:rPr lang="en-US" dirty="0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::</a:t>
            </a:r>
            <a:r>
              <a:rPr lang="en-US" dirty="0" err="1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count_if</a:t>
            </a:r>
            <a:r>
              <a:rPr lang="en-US" dirty="0" smtClean="0"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vs. handcrafted raw loops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Compile-time expressions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Allows leak free applications without garbage collection (RAII)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Some stuff we are maintaining in </a:t>
            </a:r>
            <a:r>
              <a:rPr lang="en-US" dirty="0" err="1" smtClean="0">
                <a:latin typeface="Arial" pitchFamily="34" charset="0"/>
                <a:ea typeface="ＭＳ Ｐゴシック"/>
              </a:rPr>
              <a:t>libCom</a:t>
            </a:r>
            <a:r>
              <a:rPr lang="en-US" dirty="0" smtClean="0">
                <a:latin typeface="Arial" pitchFamily="34" charset="0"/>
                <a:ea typeface="ＭＳ Ｐゴシック"/>
              </a:rPr>
              <a:t> is now part of standard C++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Bonus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</a:rPr>
              <a:t>With modern compilers we also get</a:t>
            </a:r>
            <a:endParaRPr lang="en-US" dirty="0">
              <a:latin typeface="Arial" pitchFamily="34" charset="0"/>
              <a:ea typeface="ＭＳ Ｐゴシック"/>
              <a:cs typeface="ＭＳ Ｐゴシック"/>
            </a:endParaRP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Link-time optimization</a:t>
            </a:r>
            <a:endParaRPr lang="en-US" dirty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Motivation: Why C++ for EPICS?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After being mostly static for a long time C++ has is evolving rapidly since ~10 years</a:t>
            </a:r>
          </a:p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Twenty years ago there were many different compilers and standard libraries – today there are only three relevant ones: clang, </a:t>
            </a:r>
            <a:r>
              <a:rPr lang="en-US" dirty="0" err="1" smtClean="0">
                <a:latin typeface="Arial" pitchFamily="34" charset="0"/>
                <a:ea typeface="ＭＳ Ｐゴシック"/>
                <a:cs typeface="ＭＳ Ｐゴシック"/>
              </a:rPr>
              <a:t>gcc</a:t>
            </a: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, MSVC</a:t>
            </a:r>
          </a:p>
          <a:p>
            <a:pPr lvl="1"/>
            <a:r>
              <a:rPr lang="en-US" dirty="0" smtClean="0">
                <a:latin typeface="Arial" pitchFamily="34" charset="0"/>
                <a:ea typeface="ＭＳ Ｐゴシック"/>
              </a:rPr>
              <a:t>Reasonable test matrix</a:t>
            </a:r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Toolchain vendors are working hard to keep up</a:t>
            </a: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/>
                <a:cs typeface="ＭＳ Ｐゴシック"/>
              </a:rPr>
              <a:t>Motivation: Why </a:t>
            </a:r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Switch Now?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05921"/>
              </p:ext>
            </p:extLst>
          </p:nvPr>
        </p:nvGraphicFramePr>
        <p:xfrm>
          <a:off x="304800" y="3352800"/>
          <a:ext cx="838200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59980">
                  <a:extLst>
                    <a:ext uri="{9D8B030D-6E8A-4147-A177-3AD203B41FA5}">
                      <a16:colId xmlns:a16="http://schemas.microsoft.com/office/drawing/2014/main" val="2728226596"/>
                    </a:ext>
                  </a:extLst>
                </a:gridCol>
                <a:gridCol w="1220679">
                  <a:extLst>
                    <a:ext uri="{9D8B030D-6E8A-4147-A177-3AD203B41FA5}">
                      <a16:colId xmlns:a16="http://schemas.microsoft.com/office/drawing/2014/main" val="514497398"/>
                    </a:ext>
                  </a:extLst>
                </a:gridCol>
                <a:gridCol w="1383437">
                  <a:extLst>
                    <a:ext uri="{9D8B030D-6E8A-4147-A177-3AD203B41FA5}">
                      <a16:colId xmlns:a16="http://schemas.microsoft.com/office/drawing/2014/main" val="759691442"/>
                    </a:ext>
                  </a:extLst>
                </a:gridCol>
                <a:gridCol w="1139301">
                  <a:extLst>
                    <a:ext uri="{9D8B030D-6E8A-4147-A177-3AD203B41FA5}">
                      <a16:colId xmlns:a16="http://schemas.microsoft.com/office/drawing/2014/main" val="3813809617"/>
                    </a:ext>
                  </a:extLst>
                </a:gridCol>
                <a:gridCol w="1135603">
                  <a:extLst>
                    <a:ext uri="{9D8B030D-6E8A-4147-A177-3AD203B41FA5}">
                      <a16:colId xmlns:a16="http://schemas.microsoft.com/office/drawing/2014/main" val="95693424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08586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Compiler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C++11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C++14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C++17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53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GCC 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664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GCC</a:t>
                      </a:r>
                      <a:r>
                        <a:rPr lang="en-US" baseline="0" dirty="0" smtClean="0"/>
                        <a:t> 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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anose="05000000000000000000" pitchFamily="2" charset="2"/>
                        </a:rPr>
                        <a:t>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167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GCC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Mostly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79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VxWorks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GCC 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Partial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497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 panose="05000000000000000000" pitchFamily="2" charset="2"/>
                        </a:rPr>
                        <a:t>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13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11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>
          <a:xfrm>
            <a:off x="76200" y="1752600"/>
            <a:ext cx="2667000" cy="43419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err="1" smtClean="0"/>
              <a:t>Rvalue</a:t>
            </a:r>
            <a:r>
              <a:rPr lang="en-US" sz="1200" dirty="0" smtClean="0"/>
              <a:t> references, move semantics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smtClean="0"/>
              <a:t>Multithreading </a:t>
            </a:r>
            <a:r>
              <a:rPr lang="en-US" sz="1200" dirty="0"/>
              <a:t>memory </a:t>
            </a:r>
            <a:r>
              <a:rPr lang="en-US" sz="1200" dirty="0" smtClean="0"/>
              <a:t>model, </a:t>
            </a:r>
            <a:r>
              <a:rPr lang="en-US" sz="1200" dirty="0" err="1" smtClean="0"/>
              <a:t>std</a:t>
            </a:r>
            <a:r>
              <a:rPr lang="en-US" sz="1200" dirty="0" smtClean="0"/>
              <a:t>::thread, </a:t>
            </a:r>
            <a:r>
              <a:rPr lang="en-US" sz="1200" dirty="0" err="1" smtClean="0"/>
              <a:t>std</a:t>
            </a:r>
            <a:r>
              <a:rPr lang="en-US" sz="1200" dirty="0" smtClean="0"/>
              <a:t>::</a:t>
            </a:r>
            <a:r>
              <a:rPr lang="en-US" sz="1200" dirty="0" err="1" smtClean="0"/>
              <a:t>mutex</a:t>
            </a:r>
            <a:r>
              <a:rPr lang="en-US" sz="1200" dirty="0" smtClean="0"/>
              <a:t>, </a:t>
            </a:r>
            <a:r>
              <a:rPr lang="en-US" sz="1200" dirty="0" err="1" smtClean="0"/>
              <a:t>std</a:t>
            </a:r>
            <a:r>
              <a:rPr lang="en-US" sz="1200" dirty="0" smtClean="0"/>
              <a:t>::atomic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err="1" smtClean="0"/>
              <a:t>std</a:t>
            </a:r>
            <a:r>
              <a:rPr lang="en-US" sz="1200" dirty="0" smtClean="0"/>
              <a:t>::</a:t>
            </a:r>
            <a:r>
              <a:rPr lang="en-US" sz="1200" dirty="0" err="1" smtClean="0"/>
              <a:t>unique_ptr</a:t>
            </a:r>
            <a:r>
              <a:rPr lang="en-US" sz="1200" dirty="0" smtClean="0"/>
              <a:t>, </a:t>
            </a:r>
            <a:r>
              <a:rPr lang="en-US" sz="1200" dirty="0" err="1" smtClean="0"/>
              <a:t>std</a:t>
            </a:r>
            <a:r>
              <a:rPr lang="en-US" sz="1200" dirty="0" smtClean="0"/>
              <a:t>::</a:t>
            </a:r>
            <a:r>
              <a:rPr lang="en-US" sz="1200" dirty="0" err="1" smtClean="0"/>
              <a:t>shared_ptr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smtClean="0"/>
              <a:t>Explicitly </a:t>
            </a:r>
            <a:r>
              <a:rPr lang="en-US" sz="1200" dirty="0"/>
              <a:t>defaulted/deleted special member functions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err="1"/>
              <a:t>nullptr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smtClean="0"/>
              <a:t>auto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smtClean="0"/>
              <a:t>Extended variable initialization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/>
              <a:t>Range-based for loop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/>
              <a:t>Strongly typed </a:t>
            </a:r>
            <a:r>
              <a:rPr lang="en-US" sz="1200" dirty="0" err="1"/>
              <a:t>enums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/>
              <a:t>Lambda functions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/>
              <a:t>Explicit conversion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err="1" smtClean="0">
                <a:latin typeface="Arial" pitchFamily="34" charset="0"/>
                <a:ea typeface="ＭＳ Ｐゴシック"/>
                <a:cs typeface="ＭＳ Ｐゴシック"/>
              </a:rPr>
              <a:t>static_assert</a:t>
            </a:r>
            <a:endParaRPr lang="en-US" sz="1200" dirty="0" smtClean="0">
              <a:latin typeface="Arial" pitchFamily="34" charset="0"/>
              <a:ea typeface="ＭＳ Ｐゴシック"/>
              <a:cs typeface="ＭＳ Ｐゴシック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err="1" smtClean="0">
                <a:latin typeface="Arial" pitchFamily="34" charset="0"/>
                <a:ea typeface="ＭＳ Ｐゴシック"/>
                <a:cs typeface="ＭＳ Ｐゴシック"/>
              </a:rPr>
              <a:t>std</a:t>
            </a:r>
            <a:r>
              <a:rPr lang="en-US" sz="1200" dirty="0" smtClean="0">
                <a:latin typeface="Arial" pitchFamily="34" charset="0"/>
                <a:ea typeface="ＭＳ Ｐゴシック"/>
                <a:cs typeface="ＭＳ Ｐゴシック"/>
              </a:rPr>
              <a:t>::regex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1200" dirty="0" smtClean="0">
                <a:latin typeface="Arial" pitchFamily="34" charset="0"/>
                <a:ea typeface="ＭＳ Ｐゴシック"/>
                <a:cs typeface="ＭＳ Ｐゴシック"/>
              </a:rPr>
              <a:t>Type traits</a:t>
            </a:r>
          </a:p>
        </p:txBody>
      </p:sp>
      <p:sp>
        <p:nvSpPr>
          <p:cNvPr id="1024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/>
                <a:cs typeface="ＭＳ Ｐゴシック"/>
              </a:rPr>
              <a:t>Motivation: New C++ Features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, Slide </a:t>
            </a:r>
            <a:fld id="{1D2CDB64-C772-4C10-8066-C769534B205C}" type="slidenum">
              <a:rPr lang="en-US" smtClean="0"/>
              <a:pPr algn="l"/>
              <a:t>4</a:t>
            </a:fld>
            <a:endParaRPr lang="en-US" dirty="0"/>
          </a:p>
        </p:txBody>
      </p:sp>
      <p:sp>
        <p:nvSpPr>
          <p:cNvPr id="2" name="Pentagon 1"/>
          <p:cNvSpPr/>
          <p:nvPr/>
        </p:nvSpPr>
        <p:spPr>
          <a:xfrm>
            <a:off x="76200" y="1206923"/>
            <a:ext cx="2667000" cy="484632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C++11</a:t>
            </a:r>
            <a:endParaRPr lang="en-US" dirty="0"/>
          </a:p>
        </p:txBody>
      </p:sp>
      <p:sp>
        <p:nvSpPr>
          <p:cNvPr id="4" name="Chevron 3"/>
          <p:cNvSpPr/>
          <p:nvPr/>
        </p:nvSpPr>
        <p:spPr>
          <a:xfrm>
            <a:off x="2653284" y="1206923"/>
            <a:ext cx="2299716" cy="484632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C++14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 bwMode="auto">
          <a:xfrm>
            <a:off x="2901950" y="1752600"/>
            <a:ext cx="2051050" cy="434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178" indent="-180178" algn="l" defTabSz="803293" rtl="0" eaLnBrk="1" fontAlgn="base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SzPct val="100000"/>
              <a:buFont typeface="Wingdings" pitchFamily="2" charset="2"/>
              <a:buChar char="§"/>
              <a:defRPr sz="2200">
                <a:solidFill>
                  <a:srgbClr val="064308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1pPr>
            <a:lvl2pPr marL="363359" indent="-151650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/>
              </a:defRPr>
            </a:lvl2pPr>
            <a:lvl3pPr marL="591584" indent="-16065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1800">
                <a:solidFill>
                  <a:schemeClr val="tx1"/>
                </a:solidFill>
                <a:latin typeface="Arial" charset="0"/>
                <a:ea typeface="ヒラギノ角ゴ Pro W3" pitchFamily="-111" charset="-128"/>
                <a:cs typeface="ヒラギノ角ゴ Pro W3" pitchFamily="-111" charset="-128"/>
              </a:defRPr>
            </a:lvl3pPr>
            <a:lvl4pPr marL="728219" indent="-133632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4pPr>
            <a:lvl5pPr marL="1002991" indent="-18017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Lucida Grande" charset="0"/>
              <a:buChar char="»"/>
              <a:defRPr sz="14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5pPr>
            <a:lvl6pPr marL="2223294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6pPr>
            <a:lvl7pPr marL="2680333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7pPr>
            <a:lvl8pPr marL="3137372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8pPr>
            <a:lvl9pPr marL="3594407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Better </a:t>
            </a: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constexpr</a:t>
            </a:r>
            <a:endParaRPr lang="en-US" sz="1200" kern="0" dirty="0" smtClean="0">
              <a:latin typeface="Arial" pitchFamily="34" charset="0"/>
              <a:ea typeface="ＭＳ Ｐゴシック"/>
              <a:cs typeface="ＭＳ Ｐゴシック"/>
            </a:endParaRPr>
          </a:p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Better lambdas</a:t>
            </a:r>
          </a:p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Binary literals</a:t>
            </a:r>
          </a:p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[[deprecated]]</a:t>
            </a:r>
          </a:p>
        </p:txBody>
      </p:sp>
      <p:sp>
        <p:nvSpPr>
          <p:cNvPr id="10" name="Chevron 9"/>
          <p:cNvSpPr/>
          <p:nvPr/>
        </p:nvSpPr>
        <p:spPr>
          <a:xfrm>
            <a:off x="4876800" y="1206923"/>
            <a:ext cx="2218898" cy="484632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C++17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 bwMode="auto">
          <a:xfrm>
            <a:off x="5111750" y="1752600"/>
            <a:ext cx="1983948" cy="434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178" indent="-180178" algn="l" defTabSz="803293" rtl="0" eaLnBrk="1" fontAlgn="base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SzPct val="100000"/>
              <a:buFont typeface="Wingdings" pitchFamily="2" charset="2"/>
              <a:buChar char="§"/>
              <a:defRPr sz="2200">
                <a:solidFill>
                  <a:srgbClr val="064308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1pPr>
            <a:lvl2pPr marL="363359" indent="-151650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/>
              </a:defRPr>
            </a:lvl2pPr>
            <a:lvl3pPr marL="591584" indent="-16065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1800">
                <a:solidFill>
                  <a:schemeClr val="tx1"/>
                </a:solidFill>
                <a:latin typeface="Arial" charset="0"/>
                <a:ea typeface="ヒラギノ角ゴ Pro W3" pitchFamily="-111" charset="-128"/>
                <a:cs typeface="ヒラギノ角ゴ Pro W3" pitchFamily="-111" charset="-128"/>
              </a:defRPr>
            </a:lvl3pPr>
            <a:lvl4pPr marL="728219" indent="-133632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4pPr>
            <a:lvl5pPr marL="1002991" indent="-18017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Lucida Grande" charset="0"/>
              <a:buChar char="»"/>
              <a:defRPr sz="14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5pPr>
            <a:lvl6pPr marL="2223294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6pPr>
            <a:lvl7pPr marL="2680333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7pPr>
            <a:lvl8pPr marL="3137372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8pPr>
            <a:lvl9pPr marL="3594407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std</a:t>
            </a: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::</a:t>
            </a: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string_view</a:t>
            </a:r>
            <a:endParaRPr lang="en-US" sz="1200" kern="0" dirty="0" smtClean="0">
              <a:latin typeface="Arial" pitchFamily="34" charset="0"/>
              <a:ea typeface="ＭＳ Ｐゴシック"/>
              <a:cs typeface="ＭＳ Ｐゴシック"/>
            </a:endParaRPr>
          </a:p>
          <a:p>
            <a:pPr>
              <a:lnSpc>
                <a:spcPct val="100000"/>
              </a:lnSpc>
            </a:pP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std</a:t>
            </a: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::optional</a:t>
            </a:r>
          </a:p>
          <a:p>
            <a:pPr>
              <a:lnSpc>
                <a:spcPct val="100000"/>
              </a:lnSpc>
            </a:pP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std</a:t>
            </a: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::any</a:t>
            </a:r>
          </a:p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Better unions (</a:t>
            </a: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std</a:t>
            </a: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::variant)</a:t>
            </a:r>
          </a:p>
          <a:p>
            <a:pPr>
              <a:lnSpc>
                <a:spcPct val="100000"/>
              </a:lnSpc>
            </a:pP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Filesystem</a:t>
            </a:r>
            <a:r>
              <a:rPr lang="en-US" sz="1200" kern="0" dirty="0">
                <a:latin typeface="Arial" pitchFamily="34" charset="0"/>
                <a:ea typeface="ＭＳ Ｐゴシック"/>
                <a:cs typeface="ＭＳ Ｐゴシック"/>
              </a:rPr>
              <a:t> </a:t>
            </a: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library</a:t>
            </a:r>
          </a:p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Parallel algorithms</a:t>
            </a:r>
          </a:p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[[</a:t>
            </a: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nodiscard</a:t>
            </a: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]]</a:t>
            </a:r>
          </a:p>
        </p:txBody>
      </p:sp>
      <p:sp>
        <p:nvSpPr>
          <p:cNvPr id="12" name="Chevron 11"/>
          <p:cNvSpPr/>
          <p:nvPr/>
        </p:nvSpPr>
        <p:spPr>
          <a:xfrm>
            <a:off x="7010400" y="1206923"/>
            <a:ext cx="2057400" cy="484632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C++20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ontent Placeholder 5"/>
          <p:cNvSpPr txBox="1">
            <a:spLocks/>
          </p:cNvSpPr>
          <p:nvPr/>
        </p:nvSpPr>
        <p:spPr bwMode="auto">
          <a:xfrm>
            <a:off x="7254448" y="1780032"/>
            <a:ext cx="1813352" cy="4314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178" indent="-180178" algn="l" defTabSz="803293" rtl="0" eaLnBrk="1" fontAlgn="base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SzPct val="100000"/>
              <a:buFont typeface="Wingdings" pitchFamily="2" charset="2"/>
              <a:buChar char="§"/>
              <a:defRPr sz="2200">
                <a:solidFill>
                  <a:srgbClr val="064308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1pPr>
            <a:lvl2pPr marL="363359" indent="-151650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/>
              </a:defRPr>
            </a:lvl2pPr>
            <a:lvl3pPr marL="591584" indent="-16065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1800">
                <a:solidFill>
                  <a:schemeClr val="tx1"/>
                </a:solidFill>
                <a:latin typeface="Arial" charset="0"/>
                <a:ea typeface="ヒラギノ角ゴ Pro W3" pitchFamily="-111" charset="-128"/>
                <a:cs typeface="ヒラギノ角ゴ Pro W3" pitchFamily="-111" charset="-128"/>
              </a:defRPr>
            </a:lvl3pPr>
            <a:lvl4pPr marL="728219" indent="-133632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4pPr>
            <a:lvl5pPr marL="1002991" indent="-18017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Lucida Grande" charset="0"/>
              <a:buChar char="»"/>
              <a:defRPr sz="14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5pPr>
            <a:lvl6pPr marL="2223294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6pPr>
            <a:lvl7pPr marL="2680333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7pPr>
            <a:lvl8pPr marL="3137372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8pPr>
            <a:lvl9pPr marL="3594407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Coroutines</a:t>
            </a:r>
            <a:endParaRPr lang="en-US" sz="1200" kern="0" dirty="0" smtClean="0">
              <a:latin typeface="Arial" pitchFamily="34" charset="0"/>
              <a:ea typeface="ＭＳ Ｐゴシック"/>
              <a:cs typeface="ＭＳ Ｐゴシック"/>
            </a:endParaRPr>
          </a:p>
          <a:p>
            <a:pPr>
              <a:lnSpc>
                <a:spcPct val="100000"/>
              </a:lnSpc>
            </a:pP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Modules</a:t>
            </a:r>
          </a:p>
          <a:p>
            <a:pPr>
              <a:lnSpc>
                <a:spcPct val="100000"/>
              </a:lnSpc>
            </a:pPr>
            <a:r>
              <a:rPr lang="en-US" sz="1200" kern="0" dirty="0" err="1" smtClean="0">
                <a:latin typeface="Arial" pitchFamily="34" charset="0"/>
                <a:ea typeface="ＭＳ Ｐゴシック"/>
                <a:cs typeface="ＭＳ Ｐゴシック"/>
              </a:rPr>
              <a:t>std</a:t>
            </a:r>
            <a:r>
              <a:rPr lang="en-US" sz="1200" kern="0" dirty="0" smtClean="0">
                <a:latin typeface="Arial" pitchFamily="34" charset="0"/>
                <a:ea typeface="ＭＳ Ｐゴシック"/>
                <a:cs typeface="ＭＳ Ｐゴシック"/>
              </a:rPr>
              <a:t>::span</a:t>
            </a:r>
          </a:p>
        </p:txBody>
      </p:sp>
    </p:spTree>
    <p:extLst>
      <p:ext uri="{BB962C8B-B14F-4D97-AF65-F5344CB8AC3E}">
        <p14:creationId xmlns:p14="http://schemas.microsoft.com/office/powerpoint/2010/main" val="375783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3181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v</a:t>
            </a:r>
            <a:r>
              <a:rPr lang="en-US" dirty="0" smtClean="0">
                <a:latin typeface="Consolas" panose="020B0609020204030204" pitchFamily="49" charset="0"/>
              </a:rPr>
              <a:t>ector&lt;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&gt; v;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Why do this</a:t>
            </a:r>
          </a:p>
          <a:p>
            <a:pPr marL="183181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typedef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::vector&lt;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&gt;::iterator </a:t>
            </a:r>
            <a:r>
              <a:rPr lang="en-US" dirty="0" err="1" smtClean="0">
                <a:latin typeface="Consolas" panose="020B0609020204030204" pitchFamily="49" charset="0"/>
              </a:rPr>
              <a:t>vecIt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  <a:p>
            <a:pPr marL="183181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 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vecIt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it = </a:t>
            </a:r>
            <a:r>
              <a:rPr lang="en-US" dirty="0" err="1">
                <a:latin typeface="Consolas" panose="020B0609020204030204" pitchFamily="49" charset="0"/>
              </a:rPr>
              <a:t>v.begin</a:t>
            </a:r>
            <a:r>
              <a:rPr lang="en-US" dirty="0">
                <a:latin typeface="Consolas" panose="020B0609020204030204" pitchFamily="49" charset="0"/>
              </a:rPr>
              <a:t>(); it != </a:t>
            </a:r>
            <a:r>
              <a:rPr lang="en-US" dirty="0" err="1">
                <a:latin typeface="Consolas" panose="020B0609020204030204" pitchFamily="49" charset="0"/>
              </a:rPr>
              <a:t>v.end</a:t>
            </a:r>
            <a:r>
              <a:rPr lang="en-US" dirty="0">
                <a:latin typeface="Consolas" panose="020B0609020204030204" pitchFamily="49" charset="0"/>
              </a:rPr>
              <a:t>(); ++it) {</a:t>
            </a:r>
          </a:p>
          <a:p>
            <a:pPr marL="183181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use(*it);</a:t>
            </a:r>
            <a:endParaRPr lang="en-US" dirty="0">
              <a:latin typeface="Consolas" panose="020B0609020204030204" pitchFamily="49" charset="0"/>
            </a:endParaRPr>
          </a:p>
          <a:p>
            <a:pPr marL="183181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>
                <a:latin typeface="+mn-lt"/>
              </a:rPr>
              <a:t>When you can do this</a:t>
            </a:r>
          </a:p>
          <a:p>
            <a:pPr marL="183181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for (auto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&amp; e: v) {</a:t>
            </a:r>
          </a:p>
          <a:p>
            <a:pPr marL="183181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use(e);</a:t>
            </a:r>
          </a:p>
          <a:p>
            <a:pPr marL="183181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Range-based for Loop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29600" y="3394713"/>
            <a:ext cx="788870" cy="338554"/>
          </a:xfrm>
          <a:prstGeom prst="rec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C++11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95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uint8_t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readBytes</a:t>
            </a:r>
            <a:r>
              <a:rPr lang="en-US" dirty="0" smtClean="0">
                <a:latin typeface="Consolas" panose="020B0609020204030204" pitchFamily="49" charset="0"/>
              </a:rPr>
              <a:t>(uint8_t</a:t>
            </a:r>
            <a:r>
              <a:rPr lang="en-US" dirty="0">
                <a:latin typeface="Consolas" panose="020B0609020204030204" pitchFamily="49" charset="0"/>
              </a:rPr>
              <a:t>* buffer, </a:t>
            </a:r>
            <a:r>
              <a:rPr lang="en-US" dirty="0" err="1">
                <a:latin typeface="Consolas" panose="020B0609020204030204" pitchFamily="49" charset="0"/>
              </a:rPr>
              <a:t>size_t</a:t>
            </a:r>
            <a:r>
              <a:rPr lang="en-US" dirty="0">
                <a:latin typeface="Consolas" panose="020B0609020204030204" pitchFamily="49" charset="0"/>
              </a:rPr>
              <a:t> size)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for (</a:t>
            </a:r>
            <a:r>
              <a:rPr lang="en-US" dirty="0" err="1">
                <a:latin typeface="Consolas" panose="020B0609020204030204" pitchFamily="49" charset="0"/>
              </a:rPr>
              <a:t>size_t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 0;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&lt; size; ++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  buffer[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] =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Zero-Cost Abstraction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uint8_t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readBytes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span&lt;uint8_t&gt; buffer)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for (auto&amp; value : buffer)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value =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Can be called with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::array&lt;uint8_t,8&gt; buffer;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readBytes</a:t>
            </a:r>
            <a:r>
              <a:rPr lang="en-US" dirty="0" smtClean="0">
                <a:latin typeface="Consolas" panose="020B0609020204030204" pitchFamily="49" charset="0"/>
              </a:rPr>
              <a:t>(buffer);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Zero-Cost Abstraction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93340" y="1956924"/>
            <a:ext cx="2389885" cy="338554"/>
          </a:xfrm>
          <a:prstGeom prst="rec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C++14 + GSL or C++20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2861846"/>
            <a:ext cx="788870" cy="338554"/>
          </a:xfrm>
          <a:prstGeom prst="rec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C++11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01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uint8_t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readBytes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span&lt;uint8_t&gt; buffer)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for (auto&amp; value : buffer)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value =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Can be called with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::vector&lt;uint8_t&gt; buffer(8);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readBytes</a:t>
            </a:r>
            <a:r>
              <a:rPr lang="en-US" dirty="0" smtClean="0">
                <a:latin typeface="Consolas" panose="020B0609020204030204" pitchFamily="49" charset="0"/>
              </a:rPr>
              <a:t>(buffer);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Zero-Cost Abstraction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93340" y="1956924"/>
            <a:ext cx="2389885" cy="338554"/>
          </a:xfrm>
          <a:prstGeom prst="rec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C++14 + GSL or C++20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2861846"/>
            <a:ext cx="788870" cy="338554"/>
          </a:xfrm>
          <a:prstGeom prst="rec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C++11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73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uint8_t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void </a:t>
            </a:r>
            <a:r>
              <a:rPr lang="en-US" dirty="0" err="1" smtClean="0">
                <a:latin typeface="Consolas" panose="020B0609020204030204" pitchFamily="49" charset="0"/>
              </a:rPr>
              <a:t>readBytes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span&lt;uint8_t&gt; buffer)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for (auto&amp; value : buffer)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value = </a:t>
            </a:r>
            <a:r>
              <a:rPr lang="en-US" dirty="0" err="1" smtClean="0">
                <a:latin typeface="Consolas" panose="020B0609020204030204" pitchFamily="49" charset="0"/>
              </a:rPr>
              <a:t>readByte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Can be called with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uint8_t </a:t>
            </a:r>
            <a:r>
              <a:rPr lang="en-US" dirty="0">
                <a:latin typeface="Consolas" panose="020B0609020204030204" pitchFamily="49" charset="0"/>
              </a:rPr>
              <a:t>buffer[8];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readBytes</a:t>
            </a:r>
            <a:r>
              <a:rPr lang="en-US" dirty="0" smtClean="0">
                <a:latin typeface="Consolas" panose="020B0609020204030204" pitchFamily="49" charset="0"/>
              </a:rPr>
              <a:t>(buffer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Zero-Cost Abstraction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Konrad, October 2019 EPICS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93340" y="1956924"/>
            <a:ext cx="2389885" cy="338554"/>
          </a:xfrm>
          <a:prstGeom prst="rec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C++14 + GSL or C++20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2861846"/>
            <a:ext cx="788870" cy="338554"/>
          </a:xfrm>
          <a:prstGeom prst="rec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n-US" sz="1600" b="1" dirty="0" smtClean="0">
                <a:solidFill>
                  <a:schemeClr val="bg1"/>
                </a:solidFill>
              </a:rPr>
              <a:t>C++11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3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IB3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10_CKG FRIB no-line h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KG FRIB no-line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G FRIB no-line 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8">
        <a:dk1>
          <a:srgbClr val="000000"/>
        </a:dk1>
        <a:lt1>
          <a:srgbClr val="FFFFFF"/>
        </a:lt1>
        <a:dk2>
          <a:srgbClr val="1F1DE8"/>
        </a:dk2>
        <a:lt2>
          <a:srgbClr val="007469"/>
        </a:lt2>
        <a:accent1>
          <a:srgbClr val="FC0128"/>
        </a:accent1>
        <a:accent2>
          <a:srgbClr val="CF16CE"/>
        </a:accent2>
        <a:accent3>
          <a:srgbClr val="FFFFFF"/>
        </a:accent3>
        <a:accent4>
          <a:srgbClr val="000000"/>
        </a:accent4>
        <a:accent5>
          <a:srgbClr val="FDAAAC"/>
        </a:accent5>
        <a:accent6>
          <a:srgbClr val="BB13BA"/>
        </a:accent6>
        <a:hlink>
          <a:srgbClr val="F39FD1"/>
        </a:hlink>
        <a:folHlink>
          <a:srgbClr val="7C0F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RIB PowerPoint Template.pptx" id="{F9D8EFE4-3DAD-43E2-85D0-715CB6229C22}" vid="{1E1D846A-C59C-4820-B358-E1CB3089F2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Archive_x0020_Date xmlns="31ac3772-10db-466f-87b2-5ca6a813de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34DF16FCCCF749A492E2DE668CBA73" ma:contentTypeVersion="0" ma:contentTypeDescription="Create a new document." ma:contentTypeScope="" ma:versionID="f11b005dc8872c88b00b1ad0ffe935cc">
  <xsd:schema xmlns:xsd="http://www.w3.org/2001/XMLSchema" xmlns:xs="http://www.w3.org/2001/XMLSchema" xmlns:p="http://schemas.microsoft.com/office/2006/metadata/properties" xmlns:ns2="31ac3772-10db-466f-87b2-5ca6a813de61" targetNamespace="http://schemas.microsoft.com/office/2006/metadata/properties" ma:root="true" ma:fieldsID="77eef069fec2dffc09ef7e510e0025d1" ns2:_="">
    <xsd:import namespace="31ac3772-10db-466f-87b2-5ca6a813de61"/>
    <xsd:element name="properties">
      <xsd:complexType>
        <xsd:sequence>
          <xsd:element name="documentManagement">
            <xsd:complexType>
              <xsd:all>
                <xsd:element ref="ns2:Archiv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c3772-10db-466f-87b2-5ca6a813de61" elementFormDefault="qualified">
    <xsd:import namespace="http://schemas.microsoft.com/office/2006/documentManagement/types"/>
    <xsd:import namespace="http://schemas.microsoft.com/office/infopath/2007/PartnerControls"/>
    <xsd:element name="Archive_x0020_Date" ma:index="8" nillable="true" ma:displayName="Archive Date" ma:format="DateOnly" ma:internalName="Archiv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BA702D-F6E6-4314-8945-369A109C75F9}">
  <ds:schemaRefs>
    <ds:schemaRef ds:uri="http://purl.org/dc/elements/1.1/"/>
    <ds:schemaRef ds:uri="http://schemas.openxmlformats.org/package/2006/metadata/core-properties"/>
    <ds:schemaRef ds:uri="http://www.w3.org/XML/1998/namespace"/>
    <ds:schemaRef ds:uri="31ac3772-10db-466f-87b2-5ca6a813de61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4AF447C-2E41-40F3-A887-A3CB67B28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ac3772-10db-466f-87b2-5ca6a813de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76CD61-6042-403B-B3F6-04E51A8FF7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FRIB PowerPoint Template</Template>
  <TotalTime>21250</TotalTime>
  <Words>928</Words>
  <Application>Microsoft Office PowerPoint</Application>
  <PresentationFormat>On-screen Show (4:3)</PresentationFormat>
  <Paragraphs>217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Calibri</vt:lpstr>
      <vt:lpstr>Consolas</vt:lpstr>
      <vt:lpstr>Courier New</vt:lpstr>
      <vt:lpstr>Helvetica</vt:lpstr>
      <vt:lpstr>Lucida Grande</vt:lpstr>
      <vt:lpstr>Wingdings</vt:lpstr>
      <vt:lpstr>ヒラギノ角ゴ Pro W3</vt:lpstr>
      <vt:lpstr>FRIB3</vt:lpstr>
      <vt:lpstr>Moving EPICS Base to Modern C++</vt:lpstr>
      <vt:lpstr>Motivation: Why C++ for EPICS?</vt:lpstr>
      <vt:lpstr>Motivation: Why Switch Now?</vt:lpstr>
      <vt:lpstr>Motivation: New C++ Features</vt:lpstr>
      <vt:lpstr>Example: Range-based for Loop</vt:lpstr>
      <vt:lpstr>Example: Zero-Cost Abstraction</vt:lpstr>
      <vt:lpstr>Example: Zero-Cost Abstraction</vt:lpstr>
      <vt:lpstr>Example: Zero-Cost Abstraction</vt:lpstr>
      <vt:lpstr>Example: Zero-Cost Abstraction</vt:lpstr>
      <vt:lpstr>Coming up: Networking TS</vt:lpstr>
      <vt:lpstr>Potential Path Forward</vt:lpstr>
      <vt:lpstr>Discussion</vt:lpstr>
      <vt:lpstr>Backup Slides</vt:lpstr>
      <vt:lpstr>Guidelines Support Library I</vt:lpstr>
      <vt:lpstr>Guidelines Support Library II</vt:lpstr>
      <vt:lpstr>Boost::config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EPICS Base to Modern C++</dc:title>
  <dc:creator>Martin Konrad</dc:creator>
  <cp:lastModifiedBy>Martin Konrad</cp:lastModifiedBy>
  <cp:revision>109</cp:revision>
  <cp:lastPrinted>2013-06-17T20:20:32Z</cp:lastPrinted>
  <dcterms:created xsi:type="dcterms:W3CDTF">2019-09-17T18:27:10Z</dcterms:created>
  <dcterms:modified xsi:type="dcterms:W3CDTF">2019-10-05T13:38:03Z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0x0101005034DF16FCCCF749A492E2DE668CBA73</vt:lpwstr>
  </property>
  <property fmtid="{D5CDD505-2E9C-101B-9397-08002B2CF9AE}" pid="3" name="TemplateUrl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</Properties>
</file>