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9"/>
  </p:notesMasterIdLst>
  <p:handoutMasterIdLst>
    <p:handoutMasterId r:id="rId10"/>
  </p:handoutMasterIdLst>
  <p:sldIdLst>
    <p:sldId id="326" r:id="rId3"/>
    <p:sldId id="618" r:id="rId4"/>
    <p:sldId id="629" r:id="rId5"/>
    <p:sldId id="619" r:id="rId6"/>
    <p:sldId id="627" r:id="rId7"/>
    <p:sldId id="628" r:id="rId8"/>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6699FF"/>
    <a:srgbClr val="CCECFF"/>
    <a:srgbClr val="CCFF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20" autoAdjust="0"/>
    <p:restoredTop sz="85812" autoAdjust="0"/>
  </p:normalViewPr>
  <p:slideViewPr>
    <p:cSldViewPr>
      <p:cViewPr varScale="1">
        <p:scale>
          <a:sx n="103" d="100"/>
          <a:sy n="103" d="100"/>
        </p:scale>
        <p:origin x="1308" y="10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4160838" cy="366713"/>
          </a:xfrm>
          <a:prstGeom prst="rect">
            <a:avLst/>
          </a:prstGeom>
          <a:noFill/>
          <a:ln w="9525">
            <a:noFill/>
            <a:miter lim="800000"/>
            <a:headEnd/>
            <a:tailEnd/>
          </a:ln>
          <a:effectLst/>
        </p:spPr>
        <p:txBody>
          <a:bodyPr vert="horz" wrap="square" lIns="96368" tIns="48185" rIns="96368" bIns="48185" numCol="1" anchor="t" anchorCtr="0" compatLnSpc="1">
            <a:prstTxWarp prst="textNoShape">
              <a:avLst/>
            </a:prstTxWarp>
          </a:bodyPr>
          <a:lstStyle>
            <a:lvl1pPr defTabSz="964386">
              <a:defRPr sz="1300"/>
            </a:lvl1pPr>
          </a:lstStyle>
          <a:p>
            <a:pPr>
              <a:defRPr/>
            </a:pPr>
            <a:endParaRPr lang="en-US"/>
          </a:p>
        </p:txBody>
      </p:sp>
      <p:sp>
        <p:nvSpPr>
          <p:cNvPr id="44035" name="Rectangle 3"/>
          <p:cNvSpPr>
            <a:spLocks noGrp="1" noChangeArrowheads="1"/>
          </p:cNvSpPr>
          <p:nvPr>
            <p:ph type="dt" sz="quarter" idx="1"/>
          </p:nvPr>
        </p:nvSpPr>
        <p:spPr bwMode="auto">
          <a:xfrm>
            <a:off x="5440363" y="0"/>
            <a:ext cx="4160837" cy="366713"/>
          </a:xfrm>
          <a:prstGeom prst="rect">
            <a:avLst/>
          </a:prstGeom>
          <a:noFill/>
          <a:ln w="9525">
            <a:noFill/>
            <a:miter lim="800000"/>
            <a:headEnd/>
            <a:tailEnd/>
          </a:ln>
          <a:effectLst/>
        </p:spPr>
        <p:txBody>
          <a:bodyPr vert="horz" wrap="square" lIns="96368" tIns="48185" rIns="96368" bIns="48185" numCol="1" anchor="t" anchorCtr="0" compatLnSpc="1">
            <a:prstTxWarp prst="textNoShape">
              <a:avLst/>
            </a:prstTxWarp>
          </a:bodyPr>
          <a:lstStyle>
            <a:lvl1pPr algn="r" defTabSz="964386">
              <a:defRPr sz="1300"/>
            </a:lvl1pPr>
          </a:lstStyle>
          <a:p>
            <a:pPr>
              <a:defRPr/>
            </a:pPr>
            <a:endParaRPr lang="en-US"/>
          </a:p>
        </p:txBody>
      </p:sp>
      <p:sp>
        <p:nvSpPr>
          <p:cNvPr id="44036" name="Rectangle 4"/>
          <p:cNvSpPr>
            <a:spLocks noGrp="1" noChangeArrowheads="1"/>
          </p:cNvSpPr>
          <p:nvPr>
            <p:ph type="ftr" sz="quarter" idx="2"/>
          </p:nvPr>
        </p:nvSpPr>
        <p:spPr bwMode="auto">
          <a:xfrm>
            <a:off x="0" y="6948488"/>
            <a:ext cx="4160838" cy="366712"/>
          </a:xfrm>
          <a:prstGeom prst="rect">
            <a:avLst/>
          </a:prstGeom>
          <a:noFill/>
          <a:ln w="9525">
            <a:noFill/>
            <a:miter lim="800000"/>
            <a:headEnd/>
            <a:tailEnd/>
          </a:ln>
          <a:effectLst/>
        </p:spPr>
        <p:txBody>
          <a:bodyPr vert="horz" wrap="square" lIns="96368" tIns="48185" rIns="96368" bIns="48185" numCol="1" anchor="b" anchorCtr="0" compatLnSpc="1">
            <a:prstTxWarp prst="textNoShape">
              <a:avLst/>
            </a:prstTxWarp>
          </a:bodyPr>
          <a:lstStyle>
            <a:lvl1pPr defTabSz="964386">
              <a:defRPr sz="1300"/>
            </a:lvl1pPr>
          </a:lstStyle>
          <a:p>
            <a:pPr>
              <a:defRPr/>
            </a:pPr>
            <a:endParaRPr lang="en-US"/>
          </a:p>
        </p:txBody>
      </p:sp>
      <p:sp>
        <p:nvSpPr>
          <p:cNvPr id="44037" name="Rectangle 5"/>
          <p:cNvSpPr>
            <a:spLocks noGrp="1" noChangeArrowheads="1"/>
          </p:cNvSpPr>
          <p:nvPr>
            <p:ph type="sldNum" sz="quarter" idx="3"/>
          </p:nvPr>
        </p:nvSpPr>
        <p:spPr bwMode="auto">
          <a:xfrm>
            <a:off x="5440363" y="6948488"/>
            <a:ext cx="4160837" cy="366712"/>
          </a:xfrm>
          <a:prstGeom prst="rect">
            <a:avLst/>
          </a:prstGeom>
          <a:noFill/>
          <a:ln w="9525">
            <a:noFill/>
            <a:miter lim="800000"/>
            <a:headEnd/>
            <a:tailEnd/>
          </a:ln>
          <a:effectLst/>
        </p:spPr>
        <p:txBody>
          <a:bodyPr vert="horz" wrap="square" lIns="96368" tIns="48185" rIns="96368" bIns="48185" numCol="1" anchor="b" anchorCtr="0" compatLnSpc="1">
            <a:prstTxWarp prst="textNoShape">
              <a:avLst/>
            </a:prstTxWarp>
          </a:bodyPr>
          <a:lstStyle>
            <a:lvl1pPr algn="r" defTabSz="964386">
              <a:defRPr sz="1300"/>
            </a:lvl1pPr>
          </a:lstStyle>
          <a:p>
            <a:pPr>
              <a:defRPr/>
            </a:pPr>
            <a:fld id="{05B13CFE-56A9-4982-BD89-E9A3C13A3958}" type="slidenum">
              <a:rPr lang="en-US"/>
              <a:pPr>
                <a:defRPr/>
              </a:pPr>
              <a:t>‹#›</a:t>
            </a:fld>
            <a:endParaRPr lang="en-US"/>
          </a:p>
        </p:txBody>
      </p:sp>
    </p:spTree>
    <p:extLst>
      <p:ext uri="{BB962C8B-B14F-4D97-AF65-F5344CB8AC3E}">
        <p14:creationId xmlns:p14="http://schemas.microsoft.com/office/powerpoint/2010/main" val="4065850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5106" name="Rectangle 2"/>
          <p:cNvSpPr>
            <a:spLocks noGrp="1" noChangeArrowheads="1"/>
          </p:cNvSpPr>
          <p:nvPr>
            <p:ph type="hdr" sz="quarter"/>
          </p:nvPr>
        </p:nvSpPr>
        <p:spPr bwMode="auto">
          <a:xfrm>
            <a:off x="0" y="0"/>
            <a:ext cx="4159250" cy="366713"/>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lvl1pPr defTabSz="951061">
              <a:defRPr sz="1300"/>
            </a:lvl1pPr>
          </a:lstStyle>
          <a:p>
            <a:pPr>
              <a:defRPr/>
            </a:pPr>
            <a:endParaRPr lang="en-US"/>
          </a:p>
        </p:txBody>
      </p:sp>
      <p:sp>
        <p:nvSpPr>
          <p:cNvPr id="175107" name="Rectangle 3"/>
          <p:cNvSpPr>
            <a:spLocks noGrp="1" noChangeArrowheads="1"/>
          </p:cNvSpPr>
          <p:nvPr>
            <p:ph type="dt" idx="1"/>
          </p:nvPr>
        </p:nvSpPr>
        <p:spPr bwMode="auto">
          <a:xfrm>
            <a:off x="5440363" y="0"/>
            <a:ext cx="4159250" cy="366713"/>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lvl1pPr algn="r" defTabSz="951061">
              <a:defRPr sz="1300"/>
            </a:lvl1pPr>
          </a:lstStyle>
          <a:p>
            <a:pPr>
              <a:defRPr/>
            </a:pPr>
            <a:endParaRPr lang="en-US"/>
          </a:p>
        </p:txBody>
      </p:sp>
      <p:sp>
        <p:nvSpPr>
          <p:cNvPr id="25604" name="Rectangle 4"/>
          <p:cNvSpPr>
            <a:spLocks noGrp="1" noRot="1" noChangeAspect="1" noChangeArrowheads="1" noTextEdit="1"/>
          </p:cNvSpPr>
          <p:nvPr>
            <p:ph type="sldImg" idx="2"/>
          </p:nvPr>
        </p:nvSpPr>
        <p:spPr bwMode="auto">
          <a:xfrm>
            <a:off x="2974975" y="550863"/>
            <a:ext cx="3652838" cy="27400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5109" name="Rectangle 5"/>
          <p:cNvSpPr>
            <a:spLocks noGrp="1" noChangeArrowheads="1"/>
          </p:cNvSpPr>
          <p:nvPr>
            <p:ph type="body" sz="quarter" idx="3"/>
          </p:nvPr>
        </p:nvSpPr>
        <p:spPr bwMode="auto">
          <a:xfrm>
            <a:off x="958850" y="3475038"/>
            <a:ext cx="7683500" cy="3289300"/>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5110" name="Rectangle 6"/>
          <p:cNvSpPr>
            <a:spLocks noGrp="1" noChangeArrowheads="1"/>
          </p:cNvSpPr>
          <p:nvPr>
            <p:ph type="ftr" sz="quarter" idx="4"/>
          </p:nvPr>
        </p:nvSpPr>
        <p:spPr bwMode="auto">
          <a:xfrm>
            <a:off x="0" y="6946900"/>
            <a:ext cx="4159250" cy="366713"/>
          </a:xfrm>
          <a:prstGeom prst="rect">
            <a:avLst/>
          </a:prstGeom>
          <a:noFill/>
          <a:ln w="9525">
            <a:noFill/>
            <a:miter lim="800000"/>
            <a:headEnd/>
            <a:tailEnd/>
          </a:ln>
          <a:effectLst/>
        </p:spPr>
        <p:txBody>
          <a:bodyPr vert="horz" wrap="square" lIns="95047" tIns="47524" rIns="95047" bIns="47524" numCol="1" anchor="b" anchorCtr="0" compatLnSpc="1">
            <a:prstTxWarp prst="textNoShape">
              <a:avLst/>
            </a:prstTxWarp>
          </a:bodyPr>
          <a:lstStyle>
            <a:lvl1pPr defTabSz="951061">
              <a:defRPr sz="1300"/>
            </a:lvl1pPr>
          </a:lstStyle>
          <a:p>
            <a:pPr>
              <a:defRPr/>
            </a:pPr>
            <a:endParaRPr lang="en-US"/>
          </a:p>
        </p:txBody>
      </p:sp>
      <p:sp>
        <p:nvSpPr>
          <p:cNvPr id="175111" name="Rectangle 7"/>
          <p:cNvSpPr>
            <a:spLocks noGrp="1" noChangeArrowheads="1"/>
          </p:cNvSpPr>
          <p:nvPr>
            <p:ph type="sldNum" sz="quarter" idx="5"/>
          </p:nvPr>
        </p:nvSpPr>
        <p:spPr bwMode="auto">
          <a:xfrm>
            <a:off x="5440363" y="6946900"/>
            <a:ext cx="4159250" cy="366713"/>
          </a:xfrm>
          <a:prstGeom prst="rect">
            <a:avLst/>
          </a:prstGeom>
          <a:noFill/>
          <a:ln w="9525">
            <a:noFill/>
            <a:miter lim="800000"/>
            <a:headEnd/>
            <a:tailEnd/>
          </a:ln>
          <a:effectLst/>
        </p:spPr>
        <p:txBody>
          <a:bodyPr vert="horz" wrap="square" lIns="95047" tIns="47524" rIns="95047" bIns="47524" numCol="1" anchor="b" anchorCtr="0" compatLnSpc="1">
            <a:prstTxWarp prst="textNoShape">
              <a:avLst/>
            </a:prstTxWarp>
          </a:bodyPr>
          <a:lstStyle>
            <a:lvl1pPr algn="r" defTabSz="951061">
              <a:defRPr sz="1300"/>
            </a:lvl1pPr>
          </a:lstStyle>
          <a:p>
            <a:pPr>
              <a:defRPr/>
            </a:pPr>
            <a:fld id="{16AE6020-DD58-442F-BED1-FA43BEBE1895}" type="slidenum">
              <a:rPr lang="en-US"/>
              <a:pPr>
                <a:defRPr/>
              </a:pPr>
              <a:t>‹#›</a:t>
            </a:fld>
            <a:endParaRPr lang="en-US"/>
          </a:p>
        </p:txBody>
      </p:sp>
    </p:spTree>
    <p:extLst>
      <p:ext uri="{BB962C8B-B14F-4D97-AF65-F5344CB8AC3E}">
        <p14:creationId xmlns:p14="http://schemas.microsoft.com/office/powerpoint/2010/main" val="23628387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00A1352C-B36A-48CF-97A1-82BBD1527D3A}" type="slidenum">
              <a:rPr lang="en-US" altLang="en-US" sz="1300" smtClean="0"/>
              <a:pPr/>
              <a:t>1</a:t>
            </a:fld>
            <a:endParaRPr lang="en-US" altLang="en-US" sz="130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2</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7265378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3</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937547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4</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652309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5</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083762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6</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62104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8F4734D-14D6-4B8B-86E9-B84F5EFA3579}" type="slidenum">
              <a:rPr lang="en-US"/>
              <a:pPr>
                <a:defRPr/>
              </a:pPr>
              <a:t>‹#›</a:t>
            </a:fld>
            <a:endParaRPr lang="en-US"/>
          </a:p>
        </p:txBody>
      </p:sp>
    </p:spTree>
    <p:extLst>
      <p:ext uri="{BB962C8B-B14F-4D97-AF65-F5344CB8AC3E}">
        <p14:creationId xmlns:p14="http://schemas.microsoft.com/office/powerpoint/2010/main" val="538689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17CC55-F2FD-48A0-80FD-8CA0E03F4209}" type="slidenum">
              <a:rPr lang="en-US"/>
              <a:pPr>
                <a:defRPr/>
              </a:pPr>
              <a:t>‹#›</a:t>
            </a:fld>
            <a:endParaRPr lang="en-US"/>
          </a:p>
        </p:txBody>
      </p:sp>
    </p:spTree>
    <p:extLst>
      <p:ext uri="{BB962C8B-B14F-4D97-AF65-F5344CB8AC3E}">
        <p14:creationId xmlns:p14="http://schemas.microsoft.com/office/powerpoint/2010/main" val="326043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EFCA5F3-1ABC-41B0-BA29-AFD9A5BD14AF}" type="slidenum">
              <a:rPr lang="en-US"/>
              <a:pPr>
                <a:defRPr/>
              </a:pPr>
              <a:t>‹#›</a:t>
            </a:fld>
            <a:endParaRPr lang="en-US"/>
          </a:p>
        </p:txBody>
      </p:sp>
    </p:spTree>
    <p:extLst>
      <p:ext uri="{BB962C8B-B14F-4D97-AF65-F5344CB8AC3E}">
        <p14:creationId xmlns:p14="http://schemas.microsoft.com/office/powerpoint/2010/main" val="26284310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9567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460435"/>
            <a:ext cx="799752" cy="261040"/>
          </a:xfrm>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5" name="Footer Placeholder 4"/>
          <p:cNvSpPr>
            <a:spLocks noGrp="1"/>
          </p:cNvSpPr>
          <p:nvPr>
            <p:ph type="ftr" sz="quarter" idx="11"/>
          </p:nvPr>
        </p:nvSpPr>
        <p:spPr>
          <a:xfrm>
            <a:off x="1414071" y="6460435"/>
            <a:ext cx="6592451" cy="261040"/>
          </a:xfr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8157096" y="6460435"/>
            <a:ext cx="529704" cy="261040"/>
          </a:xfrm>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14" name="Text Placeholder 13"/>
          <p:cNvSpPr>
            <a:spLocks noGrp="1"/>
          </p:cNvSpPr>
          <p:nvPr>
            <p:ph type="body" sz="quarter" idx="13" hasCustomPrompt="1"/>
          </p:nvPr>
        </p:nvSpPr>
        <p:spPr>
          <a:xfrm>
            <a:off x="1049130" y="139700"/>
            <a:ext cx="6957392" cy="302039"/>
          </a:xfrm>
        </p:spPr>
        <p:txBody>
          <a:bodyPr>
            <a:noAutofit/>
          </a:bodyPr>
          <a:lstStyle>
            <a:lvl1pPr marL="0" indent="0" algn="ctr">
              <a:buFontTx/>
              <a:buNone/>
              <a:defRPr sz="16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1675083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7"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21404538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8"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219425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10"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173799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6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31880765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5"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0557113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7783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20DE14-7DD6-467F-9A63-69BBC643F676}" type="slidenum">
              <a:rPr lang="en-US"/>
              <a:pPr>
                <a:defRPr/>
              </a:pPr>
              <a:t>‹#›</a:t>
            </a:fld>
            <a:endParaRPr lang="en-US"/>
          </a:p>
        </p:txBody>
      </p:sp>
    </p:spTree>
    <p:extLst>
      <p:ext uri="{BB962C8B-B14F-4D97-AF65-F5344CB8AC3E}">
        <p14:creationId xmlns:p14="http://schemas.microsoft.com/office/powerpoint/2010/main" val="13401492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988952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21931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29751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11426763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7815007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52500"/>
          </a:xfrm>
        </p:spPr>
        <p:txBody>
          <a:bodyPr/>
          <a:lstStyle/>
          <a:p>
            <a:r>
              <a:rPr lang="en-US" smtClean="0"/>
              <a:t>Click to edit Master title style</a:t>
            </a:r>
            <a:endParaRPr lang="en-US"/>
          </a:p>
        </p:txBody>
      </p:sp>
      <p:sp>
        <p:nvSpPr>
          <p:cNvPr id="3" name="Content Placeholder 2"/>
          <p:cNvSpPr>
            <a:spLocks noGrp="1"/>
          </p:cNvSpPr>
          <p:nvPr>
            <p:ph idx="1"/>
          </p:nvPr>
        </p:nvSpPr>
        <p:spPr>
          <a:xfrm>
            <a:off x="170424" y="1026652"/>
            <a:ext cx="8760543" cy="49956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89126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Quote">
    <p:bg>
      <p:bgPr>
        <a:solidFill>
          <a:srgbClr val="D9DBDD"/>
        </a:solidFill>
        <a:effectLst/>
      </p:bgPr>
    </p:bg>
    <p:spTree>
      <p:nvGrpSpPr>
        <p:cNvPr id="1" name=""/>
        <p:cNvGrpSpPr/>
        <p:nvPr/>
      </p:nvGrpSpPr>
      <p:grpSpPr>
        <a:xfrm>
          <a:off x="0" y="0"/>
          <a:ext cx="0" cy="0"/>
          <a:chOff x="0" y="0"/>
          <a:chExt cx="0" cy="0"/>
        </a:xfrm>
      </p:grpSpPr>
      <p:sp>
        <p:nvSpPr>
          <p:cNvPr id="33" name="Shape 33"/>
          <p:cNvSpPr>
            <a:spLocks noGrp="1"/>
          </p:cNvSpPr>
          <p:nvPr>
            <p:ph type="body" sz="quarter" idx="13"/>
          </p:nvPr>
        </p:nvSpPr>
        <p:spPr>
          <a:xfrm>
            <a:off x="1339453" y="2017629"/>
            <a:ext cx="6465094" cy="2751305"/>
          </a:xfrm>
          <a:prstGeom prst="rect">
            <a:avLst/>
          </a:prstGeom>
        </p:spPr>
        <p:txBody>
          <a:bodyPr lIns="35717" tIns="35717" rIns="35717" bIns="35717" anchor="ctr">
            <a:spAutoFit/>
          </a:bodyPr>
          <a:lstStyle>
            <a:lvl1pPr algn="ctr" defTabSz="410751">
              <a:lnSpc>
                <a:spcPts val="4219"/>
              </a:lnSpc>
              <a:defRPr sz="2500">
                <a:solidFill>
                  <a:srgbClr val="4B4141"/>
                </a:solidFill>
                <a:latin typeface="+mj-lt"/>
                <a:ea typeface="+mj-ea"/>
                <a:cs typeface="+mj-cs"/>
                <a:sym typeface="Avenir Next Condensed"/>
              </a:defRPr>
            </a:lvl1pPr>
          </a:lstStyle>
          <a:p>
            <a:r>
              <a:t>Duis autem vel eum iriure dolor in hendrerit in vulputate velit esse molestie consequat, vel illum dolore eu feugiat nulla facilisis at vero eros et accumsan et iusto odio dignissim qui blandit praesent </a:t>
            </a:r>
          </a:p>
        </p:txBody>
      </p:sp>
      <p:sp>
        <p:nvSpPr>
          <p:cNvPr id="34" name="Shape 34"/>
          <p:cNvSpPr>
            <a:spLocks noGrp="1"/>
          </p:cNvSpPr>
          <p:nvPr>
            <p:ph type="pic" sz="quarter" idx="14"/>
          </p:nvPr>
        </p:nvSpPr>
        <p:spPr>
          <a:xfrm>
            <a:off x="3870517" y="1278433"/>
            <a:ext cx="1409145" cy="884040"/>
          </a:xfrm>
          <a:prstGeom prst="rect">
            <a:avLst/>
          </a:prstGeom>
        </p:spPr>
        <p:txBody>
          <a:bodyPr lIns="64291" tIns="32145" rIns="64291" bIns="32145">
            <a:noAutofit/>
          </a:bodyPr>
          <a:lstStyle/>
          <a:p>
            <a:endParaRPr/>
          </a:p>
        </p:txBody>
      </p:sp>
      <p:sp>
        <p:nvSpPr>
          <p:cNvPr id="35" name="Shape 35"/>
          <p:cNvSpPr/>
          <p:nvPr/>
        </p:nvSpPr>
        <p:spPr>
          <a:xfrm>
            <a:off x="36463" y="764512"/>
            <a:ext cx="910567" cy="441463"/>
          </a:xfrm>
          <a:prstGeom prst="rect">
            <a:avLst/>
          </a:prstGeom>
          <a:ln w="12700">
            <a:miter lim="400000"/>
          </a:ln>
          <a:extLst>
            <a:ext uri="{C572A759-6A51-4108-AA02-DFA0A04FC94B}">
              <ma14:wrappingTextBoxFlag xmlns="" xmlns:ma14="http://schemas.microsoft.com/office/mac/drawingml/2011/main" val="1"/>
            </a:ext>
          </a:extLst>
        </p:spPr>
        <p:txBody>
          <a:bodyPr lIns="35717" tIns="35717" rIns="35717" bIns="35717" anchor="ctr">
            <a:spAutoFit/>
          </a:bodyPr>
          <a:lstStyle>
            <a:lvl1pPr>
              <a:defRPr sz="1200">
                <a:solidFill>
                  <a:srgbClr val="4B4141"/>
                </a:solidFill>
                <a:latin typeface="+mn-lt"/>
                <a:ea typeface="+mn-ea"/>
                <a:cs typeface="+mn-cs"/>
                <a:sym typeface="Gill Sans"/>
              </a:defRPr>
            </a:lvl1pPr>
          </a:lstStyle>
          <a:p>
            <a:pPr defTabSz="457200" eaLnBrk="1" fontAlgn="auto" hangingPunct="1">
              <a:spcBef>
                <a:spcPts val="0"/>
              </a:spcBef>
              <a:spcAft>
                <a:spcPts val="0"/>
              </a:spcAft>
            </a:pPr>
            <a:r>
              <a:t>Fritz-Haber-Institut</a:t>
            </a:r>
          </a:p>
        </p:txBody>
      </p:sp>
      <p:pic>
        <p:nvPicPr>
          <p:cNvPr id="36" name="unknown-filtered.png"/>
          <p:cNvPicPr>
            <a:picLocks noChangeAspect="1"/>
          </p:cNvPicPr>
          <p:nvPr/>
        </p:nvPicPr>
        <p:blipFill>
          <a:blip r:embed="rId2">
            <a:extLst/>
          </a:blip>
          <a:stretch>
            <a:fillRect/>
          </a:stretch>
        </p:blipFill>
        <p:spPr>
          <a:xfrm>
            <a:off x="104179" y="110133"/>
            <a:ext cx="767954" cy="833229"/>
          </a:xfrm>
          <a:prstGeom prst="rect">
            <a:avLst/>
          </a:prstGeom>
          <a:ln w="12700">
            <a:miter lim="400000"/>
          </a:ln>
        </p:spPr>
      </p:pic>
      <p:sp>
        <p:nvSpPr>
          <p:cNvPr id="37" name="Shape 37"/>
          <p:cNvSpPr>
            <a:spLocks noGrp="1"/>
          </p:cNvSpPr>
          <p:nvPr>
            <p:ph idx="3"/>
          </p:nvPr>
        </p:nvSpPr>
        <p:spPr>
          <a:xfrm>
            <a:off x="1321594" y="2098476"/>
            <a:ext cx="6491883" cy="4009430"/>
          </a:xfrm>
          <a:prstGeom prst="rect">
            <a:avLst/>
          </a:prstGeom>
        </p:spPr>
        <p:txBody>
          <a:bodyPr lIns="35717" tIns="35717" rIns="35717" bIns="35717" anchor="b">
            <a:noAutofit/>
          </a:bodyPr>
          <a:lstStyle>
            <a:lvl1pPr algn="ctr" defTabSz="410751">
              <a:lnSpc>
                <a:spcPct val="100000"/>
              </a:lnSpc>
              <a:defRPr sz="4000">
                <a:latin typeface="+mn-lt"/>
                <a:ea typeface="+mn-ea"/>
                <a:cs typeface="+mn-cs"/>
                <a:sym typeface="Gill Sans"/>
              </a:defRPr>
            </a:lvl1pPr>
          </a:lstStyle>
          <a:p>
            <a:pPr algn="ctr" defTabSz="584200">
              <a:lnSpc>
                <a:spcPct val="100000"/>
              </a:lnSpc>
              <a:defRPr sz="4000">
                <a:latin typeface="+mn-lt"/>
                <a:ea typeface="+mn-ea"/>
                <a:cs typeface="+mn-cs"/>
                <a:sym typeface="Gill Sans"/>
              </a:defRPr>
            </a:pPr>
            <a:endParaRPr/>
          </a:p>
        </p:txBody>
      </p:sp>
      <p:sp>
        <p:nvSpPr>
          <p:cNvPr id="38" name="Shape 38"/>
          <p:cNvSpPr>
            <a:spLocks noGrp="1"/>
          </p:cNvSpPr>
          <p:nvPr>
            <p:ph type="body" sz="quarter" idx="15"/>
          </p:nvPr>
        </p:nvSpPr>
        <p:spPr>
          <a:xfrm>
            <a:off x="4010150" y="244471"/>
            <a:ext cx="1123702" cy="564574"/>
          </a:xfrm>
          <a:prstGeom prst="rect">
            <a:avLst/>
          </a:prstGeom>
        </p:spPr>
        <p:txBody>
          <a:bodyPr wrap="none" lIns="35717" tIns="35717" rIns="35717" bIns="35717" anchor="ctr">
            <a:spAutoFit/>
          </a:bodyPr>
          <a:lstStyle>
            <a:lvl1pPr algn="ctr" defTabSz="410751">
              <a:lnSpc>
                <a:spcPct val="100000"/>
              </a:lnSpc>
              <a:defRPr sz="3200">
                <a:solidFill>
                  <a:srgbClr val="4B4141"/>
                </a:solidFill>
                <a:latin typeface="+mj-lt"/>
                <a:ea typeface="+mj-ea"/>
                <a:cs typeface="+mj-cs"/>
                <a:sym typeface="Avenir Next Condensed"/>
              </a:defRPr>
            </a:lvl1pPr>
          </a:lstStyle>
          <a:p>
            <a:r>
              <a:t>Title</a:t>
            </a:r>
          </a:p>
        </p:txBody>
      </p:sp>
      <p:sp>
        <p:nvSpPr>
          <p:cNvPr id="39" name="Shape 39"/>
          <p:cNvSpPr/>
          <p:nvPr/>
        </p:nvSpPr>
        <p:spPr>
          <a:xfrm>
            <a:off x="1130583" y="995399"/>
            <a:ext cx="7875830" cy="1"/>
          </a:xfrm>
          <a:prstGeom prst="line">
            <a:avLst/>
          </a:prstGeom>
          <a:ln w="25400">
            <a:solidFill>
              <a:srgbClr val="4B4141"/>
            </a:solidFill>
            <a:miter lim="400000"/>
            <a:tailEnd type="triangle" len="sm"/>
          </a:ln>
        </p:spPr>
        <p:txBody>
          <a:bodyPr lIns="35717" tIns="35717" rIns="35717" bIns="35717" anchor="ctr"/>
          <a:lstStyle/>
          <a:p>
            <a:pPr defTabSz="457200" eaLnBrk="1" fontAlgn="auto" hangingPunct="1">
              <a:spcBef>
                <a:spcPts val="0"/>
              </a:spcBef>
              <a:spcAft>
                <a:spcPts val="0"/>
              </a:spcAft>
              <a:defRPr sz="4000">
                <a:effectLst>
                  <a:outerShdw blurRad="38100" dist="12700" dir="5400000" rotWithShape="0">
                    <a:srgbClr val="000000">
                      <a:alpha val="50000"/>
                    </a:srgbClr>
                  </a:outerShdw>
                </a:effectLst>
                <a:latin typeface="+mn-lt"/>
                <a:ea typeface="+mn-ea"/>
                <a:cs typeface="+mn-cs"/>
                <a:sym typeface="Gill Sans"/>
              </a:defRPr>
            </a:pPr>
            <a:endParaRPr sz="4000">
              <a:solidFill>
                <a:prstClr val="black"/>
              </a:solidFill>
              <a:effectLst>
                <a:outerShdw blurRad="38100" dist="12700" dir="5400000" rotWithShape="0">
                  <a:srgbClr val="000000">
                    <a:alpha val="50000"/>
                  </a:srgbClr>
                </a:outerShdw>
              </a:effectLst>
              <a:latin typeface="Calibri"/>
              <a:sym typeface="Gill Sans"/>
            </a:endParaRPr>
          </a:p>
        </p:txBody>
      </p:sp>
      <p:pic>
        <p:nvPicPr>
          <p:cNvPr id="40" name="pasted-image.tiff"/>
          <p:cNvPicPr>
            <a:picLocks noChangeAspect="1"/>
          </p:cNvPicPr>
          <p:nvPr/>
        </p:nvPicPr>
        <p:blipFill>
          <a:blip r:embed="rId3">
            <a:extLst/>
          </a:blip>
          <a:stretch>
            <a:fillRect/>
          </a:stretch>
        </p:blipFill>
        <p:spPr>
          <a:xfrm>
            <a:off x="8276332" y="237771"/>
            <a:ext cx="621480" cy="577976"/>
          </a:xfrm>
          <a:prstGeom prst="rect">
            <a:avLst/>
          </a:prstGeom>
          <a:ln w="12700">
            <a:solidFill>
              <a:srgbClr val="000000"/>
            </a:solidFill>
            <a:miter lim="400000"/>
          </a:ln>
        </p:spPr>
      </p:pic>
      <p:sp>
        <p:nvSpPr>
          <p:cNvPr id="41" name="Shape 41"/>
          <p:cNvSpPr/>
          <p:nvPr/>
        </p:nvSpPr>
        <p:spPr>
          <a:xfrm>
            <a:off x="7110442" y="290639"/>
            <a:ext cx="1578892" cy="472241"/>
          </a:xfrm>
          <a:prstGeom prst="rect">
            <a:avLst/>
          </a:prstGeom>
          <a:ln w="12700">
            <a:miter lim="400000"/>
          </a:ln>
          <a:extLst>
            <a:ext uri="{C572A759-6A51-4108-AA02-DFA0A04FC94B}">
              <ma14:wrappingTextBoxFlag xmlns="" xmlns:ma14="http://schemas.microsoft.com/office/mac/drawingml/2011/main" val="1"/>
            </a:ext>
          </a:extLst>
        </p:spPr>
        <p:txBody>
          <a:bodyPr wrap="none" lIns="35717" tIns="35717" rIns="35717" bIns="35717" anchor="ctr">
            <a:spAutoFit/>
          </a:bodyPr>
          <a:lstStyle>
            <a:lvl1pPr>
              <a:defRPr sz="2600">
                <a:solidFill>
                  <a:srgbClr val="000000"/>
                </a:solidFill>
                <a:latin typeface="Times New Roman"/>
                <a:ea typeface="Times New Roman"/>
                <a:cs typeface="Times New Roman"/>
                <a:sym typeface="Times New Roman"/>
              </a:defRPr>
            </a:lvl1pPr>
          </a:lstStyle>
          <a:p>
            <a:pPr defTabSz="457200" eaLnBrk="1" fontAlgn="auto" hangingPunct="1">
              <a:spcBef>
                <a:spcPts val="0"/>
              </a:spcBef>
              <a:spcAft>
                <a:spcPts val="0"/>
              </a:spcAft>
            </a:pPr>
            <a:r>
              <a:t>CRYVISIL</a:t>
            </a:r>
          </a:p>
        </p:txBody>
      </p:sp>
      <p:sp>
        <p:nvSpPr>
          <p:cNvPr id="42" name="Shape 42"/>
          <p:cNvSpPr>
            <a:spLocks noGrp="1"/>
          </p:cNvSpPr>
          <p:nvPr>
            <p:ph type="sldNum" sz="quarter" idx="2"/>
          </p:nvPr>
        </p:nvSpPr>
        <p:spPr>
          <a:xfrm>
            <a:off x="8733234" y="6509742"/>
            <a:ext cx="241102" cy="258961"/>
          </a:xfrm>
          <a:prstGeom prst="rect">
            <a:avLst/>
          </a:prstGeom>
        </p:spPr>
        <p:txBody>
          <a:bodyPr lIns="35717" tIns="35717" rIns="35717" bIns="35717"/>
          <a:lstStyle>
            <a:lvl1pPr algn="ctr" defTabSz="410751">
              <a:defRPr sz="1300">
                <a:solidFill>
                  <a:srgbClr val="4B4141"/>
                </a:solidFill>
                <a:latin typeface="+mn-lt"/>
                <a:ea typeface="+mn-ea"/>
                <a:cs typeface="+mn-cs"/>
                <a:sym typeface="Gill Sans"/>
              </a:defRPr>
            </a:lvl1pPr>
          </a:lstStyle>
          <a:p>
            <a:fld id="{86CB4B4D-7CA3-9044-876B-883B54F8677D}" type="slidenum">
              <a:rPr/>
              <a:pPr/>
              <a:t>‹#›</a:t>
            </a:fld>
            <a:endParaRPr/>
          </a:p>
        </p:txBody>
      </p:sp>
    </p:spTree>
    <p:extLst>
      <p:ext uri="{BB962C8B-B14F-4D97-AF65-F5344CB8AC3E}">
        <p14:creationId xmlns:p14="http://schemas.microsoft.com/office/powerpoint/2010/main" val="122423172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1AECC0-04F3-4EA3-A907-A3B76E07ED52}" type="slidenum">
              <a:rPr lang="en-US"/>
              <a:pPr>
                <a:defRPr/>
              </a:pPr>
              <a:t>‹#›</a:t>
            </a:fld>
            <a:endParaRPr lang="en-US"/>
          </a:p>
        </p:txBody>
      </p:sp>
    </p:spTree>
    <p:extLst>
      <p:ext uri="{BB962C8B-B14F-4D97-AF65-F5344CB8AC3E}">
        <p14:creationId xmlns:p14="http://schemas.microsoft.com/office/powerpoint/2010/main" val="1669788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601DE8F-844F-49AE-B889-FA8E27C93DC1}" type="slidenum">
              <a:rPr lang="en-US"/>
              <a:pPr>
                <a:defRPr/>
              </a:pPr>
              <a:t>‹#›</a:t>
            </a:fld>
            <a:endParaRPr lang="en-US"/>
          </a:p>
        </p:txBody>
      </p:sp>
    </p:spTree>
    <p:extLst>
      <p:ext uri="{BB962C8B-B14F-4D97-AF65-F5344CB8AC3E}">
        <p14:creationId xmlns:p14="http://schemas.microsoft.com/office/powerpoint/2010/main" val="2634156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730BBDB-74B3-491F-9F09-0790085A8C8F}" type="slidenum">
              <a:rPr lang="en-US"/>
              <a:pPr>
                <a:defRPr/>
              </a:pPr>
              <a:t>‹#›</a:t>
            </a:fld>
            <a:endParaRPr lang="en-US"/>
          </a:p>
        </p:txBody>
      </p:sp>
    </p:spTree>
    <p:extLst>
      <p:ext uri="{BB962C8B-B14F-4D97-AF65-F5344CB8AC3E}">
        <p14:creationId xmlns:p14="http://schemas.microsoft.com/office/powerpoint/2010/main" val="162916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84CB3F0-2E25-4A8A-9E50-6047653739D9}" type="slidenum">
              <a:rPr lang="en-US"/>
              <a:pPr>
                <a:defRPr/>
              </a:pPr>
              <a:t>‹#›</a:t>
            </a:fld>
            <a:endParaRPr lang="en-US"/>
          </a:p>
        </p:txBody>
      </p:sp>
    </p:spTree>
    <p:extLst>
      <p:ext uri="{BB962C8B-B14F-4D97-AF65-F5344CB8AC3E}">
        <p14:creationId xmlns:p14="http://schemas.microsoft.com/office/powerpoint/2010/main" val="4065251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F56DF0E-34C4-4C2E-9D39-63ABE28EBDC7}" type="slidenum">
              <a:rPr lang="en-US"/>
              <a:pPr>
                <a:defRPr/>
              </a:pPr>
              <a:t>‹#›</a:t>
            </a:fld>
            <a:endParaRPr lang="en-US"/>
          </a:p>
        </p:txBody>
      </p:sp>
    </p:spTree>
    <p:extLst>
      <p:ext uri="{BB962C8B-B14F-4D97-AF65-F5344CB8AC3E}">
        <p14:creationId xmlns:p14="http://schemas.microsoft.com/office/powerpoint/2010/main" val="2407942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92F15F2-DD1B-4413-84D0-56D3442A34FD}" type="slidenum">
              <a:rPr lang="en-US"/>
              <a:pPr>
                <a:defRPr/>
              </a:pPr>
              <a:t>‹#›</a:t>
            </a:fld>
            <a:endParaRPr lang="en-US"/>
          </a:p>
        </p:txBody>
      </p:sp>
    </p:spTree>
    <p:extLst>
      <p:ext uri="{BB962C8B-B14F-4D97-AF65-F5344CB8AC3E}">
        <p14:creationId xmlns:p14="http://schemas.microsoft.com/office/powerpoint/2010/main" val="1164717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2899879-D262-466C-A724-480BAC0F5CFE}" type="slidenum">
              <a:rPr lang="en-US"/>
              <a:pPr>
                <a:defRPr/>
              </a:pPr>
              <a:t>‹#›</a:t>
            </a:fld>
            <a:endParaRPr lang="en-US"/>
          </a:p>
        </p:txBody>
      </p:sp>
    </p:spTree>
    <p:extLst>
      <p:ext uri="{BB962C8B-B14F-4D97-AF65-F5344CB8AC3E}">
        <p14:creationId xmlns:p14="http://schemas.microsoft.com/office/powerpoint/2010/main" val="3090978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533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564D525-2E7C-4615-8906-43D70D4BAAC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0" fontAlgn="base" hangingPunct="0">
        <a:spcBef>
          <a:spcPct val="20000"/>
        </a:spcBef>
        <a:spcAft>
          <a:spcPct val="0"/>
        </a:spcAft>
        <a:buChar char="»"/>
        <a:defRPr sz="1600">
          <a:solidFill>
            <a:schemeClr val="tx1"/>
          </a:solidFill>
          <a:latin typeface="+mn-lt"/>
        </a:defRPr>
      </a:lvl6pPr>
      <a:lvl7pPr marL="2971800" indent="-228600" algn="l" rtl="0" eaLnBrk="0" fontAlgn="base" hangingPunct="0">
        <a:spcBef>
          <a:spcPct val="20000"/>
        </a:spcBef>
        <a:spcAft>
          <a:spcPct val="0"/>
        </a:spcAft>
        <a:buChar char="»"/>
        <a:defRPr sz="1600">
          <a:solidFill>
            <a:schemeClr val="tx1"/>
          </a:solidFill>
          <a:latin typeface="+mn-lt"/>
        </a:defRPr>
      </a:lvl7pPr>
      <a:lvl8pPr marL="3429000" indent="-228600" algn="l" rtl="0" eaLnBrk="0" fontAlgn="base" hangingPunct="0">
        <a:spcBef>
          <a:spcPct val="20000"/>
        </a:spcBef>
        <a:spcAft>
          <a:spcPct val="0"/>
        </a:spcAft>
        <a:buChar char="»"/>
        <a:defRPr sz="1600">
          <a:solidFill>
            <a:schemeClr val="tx1"/>
          </a:solidFill>
          <a:latin typeface="+mn-lt"/>
        </a:defRPr>
      </a:lvl8pPr>
      <a:lvl9pPr marL="388620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13105"/>
            <a:ext cx="8229600" cy="54303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314174"/>
            <a:ext cx="8229600" cy="501373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460435"/>
            <a:ext cx="2133600" cy="261040"/>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eaLnBrk="1" fontAlgn="auto" hangingPunct="1">
              <a:spcBef>
                <a:spcPts val="0"/>
              </a:spcBef>
              <a:spcAft>
                <a:spcPts val="0"/>
              </a:spcAft>
            </a:pPr>
            <a:fld id="{22D10A77-330A-4047-8525-B757989F675E}" type="datetimeFigureOut">
              <a:rPr lang="en-US" smtClean="0">
                <a:solidFill>
                  <a:prstClr val="black">
                    <a:tint val="75000"/>
                  </a:prstClr>
                </a:solidFill>
                <a:latin typeface="Calibri"/>
              </a:rPr>
              <a:pPr defTabSz="457200" eaLnBrk="1" fontAlgn="auto" hangingPunct="1">
                <a:spcBef>
                  <a:spcPts val="0"/>
                </a:spcBef>
                <a:spcAft>
                  <a:spcPts val="0"/>
                </a:spcAft>
              </a:pPr>
              <a:t>10/3/2019</a:t>
            </a:fld>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124200" y="6460435"/>
            <a:ext cx="2895600" cy="261040"/>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eaLnBrk="1" fontAlgn="auto" hangingPunct="1">
              <a:spcBef>
                <a:spcPts val="0"/>
              </a:spcBef>
              <a:spcAft>
                <a:spcPts val="0"/>
              </a:spcAft>
            </a:pPr>
            <a:r>
              <a:rPr lang="en-US" smtClean="0">
                <a:solidFill>
                  <a:prstClr val="black">
                    <a:tint val="75000"/>
                  </a:prstClr>
                </a:solidFill>
                <a:latin typeface="Calibri"/>
              </a:rPr>
              <a:t>Greg White, Timo Korhonen for EPICS V4</a:t>
            </a: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460435"/>
            <a:ext cx="2133600" cy="261040"/>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eaLnBrk="1" fontAlgn="auto" hangingPunct="1">
              <a:spcBef>
                <a:spcPts val="0"/>
              </a:spcBef>
              <a:spcAft>
                <a:spcPts val="0"/>
              </a:spcAft>
            </a:pPr>
            <a:fld id="{A433CA8D-977F-BF4F-9ADC-1C1D0ACF65BD}" type="slidenum">
              <a:rPr lang="en-US" smtClean="0">
                <a:solidFill>
                  <a:prstClr val="black">
                    <a:tint val="75000"/>
                  </a:prstClr>
                </a:solidFill>
                <a:latin typeface="Calibri"/>
              </a:rPr>
              <a:pPr defTabSz="457200" eaLnBrk="1" fontAlgn="auto" hangingPunct="1">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7466960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050" name="Picture 2" descr="partial_earth_blk2"/>
          <p:cNvPicPr>
            <a:picLocks noChangeAspect="1" noChangeArrowheads="1"/>
          </p:cNvPicPr>
          <p:nvPr/>
        </p:nvPicPr>
        <p:blipFill>
          <a:blip r:embed="rId3">
            <a:extLst>
              <a:ext uri="{28A0092B-C50C-407E-A947-70E740481C1C}">
                <a14:useLocalDpi xmlns:a14="http://schemas.microsoft.com/office/drawing/2010/main" val="0"/>
              </a:ext>
            </a:extLst>
          </a:blip>
          <a:srcRect l="8888" t="8893" r="11111" b="18340"/>
          <a:stretch>
            <a:fillRect/>
          </a:stretch>
        </p:blipFill>
        <p:spPr bwMode="auto">
          <a:xfrm>
            <a:off x="0" y="3028950"/>
            <a:ext cx="91440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 Box 3"/>
          <p:cNvSpPr txBox="1">
            <a:spLocks noChangeArrowheads="1"/>
          </p:cNvSpPr>
          <p:nvPr/>
        </p:nvSpPr>
        <p:spPr bwMode="auto">
          <a:xfrm>
            <a:off x="457200" y="304800"/>
            <a:ext cx="8229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eaLnBrk="1" hangingPunct="1">
              <a:spcBef>
                <a:spcPts val="600"/>
              </a:spcBef>
              <a:buFontTx/>
              <a:buNone/>
            </a:pPr>
            <a:r>
              <a:rPr lang="en-US" altLang="en-US" sz="4000" b="1" dirty="0" err="1" smtClean="0">
                <a:solidFill>
                  <a:srgbClr val="FFFF00"/>
                </a:solidFill>
              </a:rPr>
              <a:t>areaDetector</a:t>
            </a:r>
            <a:r>
              <a:rPr lang="en-US" altLang="en-US" sz="4000" b="1" dirty="0" smtClean="0">
                <a:solidFill>
                  <a:srgbClr val="FFFF00"/>
                </a:solidFill>
              </a:rPr>
              <a:t> Data Compression II </a:t>
            </a:r>
          </a:p>
        </p:txBody>
      </p:sp>
      <p:sp>
        <p:nvSpPr>
          <p:cNvPr id="2052" name="Text Box 4"/>
          <p:cNvSpPr txBox="1">
            <a:spLocks noChangeArrowheads="1"/>
          </p:cNvSpPr>
          <p:nvPr/>
        </p:nvSpPr>
        <p:spPr bwMode="auto">
          <a:xfrm>
            <a:off x="1473200" y="1156037"/>
            <a:ext cx="61976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eaLnBrk="1" hangingPunct="1">
              <a:spcBef>
                <a:spcPts val="1200"/>
              </a:spcBef>
              <a:spcAft>
                <a:spcPts val="0"/>
              </a:spcAft>
              <a:buFontTx/>
              <a:buNone/>
            </a:pPr>
            <a:r>
              <a:rPr lang="en-US" altLang="en-US" dirty="0">
                <a:solidFill>
                  <a:schemeClr val="bg1"/>
                </a:solidFill>
              </a:rPr>
              <a:t>Mark Rivers </a:t>
            </a:r>
            <a:r>
              <a:rPr lang="en-US" altLang="en-US" dirty="0" smtClean="0">
                <a:solidFill>
                  <a:schemeClr val="bg1"/>
                </a:solidFill>
              </a:rPr>
              <a:t>(CARS/Univ. of Chicago)</a:t>
            </a:r>
          </a:p>
          <a:p>
            <a:pPr algn="ctr" eaLnBrk="1" hangingPunct="1">
              <a:spcBef>
                <a:spcPts val="1200"/>
              </a:spcBef>
              <a:spcAft>
                <a:spcPts val="0"/>
              </a:spcAft>
              <a:buFontTx/>
              <a:buNone/>
            </a:pPr>
            <a:r>
              <a:rPr lang="en-US" altLang="en-US" dirty="0">
                <a:solidFill>
                  <a:schemeClr val="bg1"/>
                </a:solidFill>
              </a:rPr>
              <a:t>Alan </a:t>
            </a:r>
            <a:r>
              <a:rPr lang="en-US" altLang="en-US" dirty="0" smtClean="0">
                <a:solidFill>
                  <a:schemeClr val="bg1"/>
                </a:solidFill>
              </a:rPr>
              <a:t>Greer (Observatory Sciences) </a:t>
            </a:r>
          </a:p>
          <a:p>
            <a:pPr algn="ctr" eaLnBrk="1" hangingPunct="1">
              <a:spcBef>
                <a:spcPts val="1200"/>
              </a:spcBef>
              <a:spcAft>
                <a:spcPts val="0"/>
              </a:spcAft>
              <a:buFontTx/>
              <a:buNone/>
            </a:pPr>
            <a:r>
              <a:rPr lang="en-US" altLang="en-US" dirty="0" smtClean="0">
                <a:solidFill>
                  <a:schemeClr val="bg1"/>
                </a:solidFill>
              </a:rPr>
              <a:t>Gary </a:t>
            </a:r>
            <a:r>
              <a:rPr lang="en-US" altLang="en-US" dirty="0" err="1">
                <a:solidFill>
                  <a:schemeClr val="bg1"/>
                </a:solidFill>
              </a:rPr>
              <a:t>Yendell</a:t>
            </a:r>
            <a:r>
              <a:rPr lang="en-US" altLang="en-US" dirty="0">
                <a:solidFill>
                  <a:schemeClr val="bg1"/>
                </a:solidFill>
              </a:rPr>
              <a:t> (Diamond Light </a:t>
            </a:r>
            <a:r>
              <a:rPr lang="en-US" altLang="en-US" dirty="0" smtClean="0">
                <a:solidFill>
                  <a:schemeClr val="bg1"/>
                </a:solidFill>
              </a:rPr>
              <a:t>Source)</a:t>
            </a:r>
          </a:p>
          <a:p>
            <a:pPr algn="ctr" eaLnBrk="1" hangingPunct="1">
              <a:spcBef>
                <a:spcPts val="1200"/>
              </a:spcBef>
              <a:spcAft>
                <a:spcPts val="0"/>
              </a:spcAft>
              <a:buFontTx/>
              <a:buNone/>
            </a:pPr>
            <a:r>
              <a:rPr lang="en-US" altLang="en-US" dirty="0" err="1" smtClean="0">
                <a:solidFill>
                  <a:schemeClr val="bg1"/>
                </a:solidFill>
              </a:rPr>
              <a:t>Xiaoqiang</a:t>
            </a:r>
            <a:r>
              <a:rPr lang="en-US" altLang="en-US" dirty="0" smtClean="0">
                <a:solidFill>
                  <a:schemeClr val="bg1"/>
                </a:solidFill>
              </a:rPr>
              <a:t> </a:t>
            </a:r>
            <a:r>
              <a:rPr lang="en-US" altLang="en-US" dirty="0">
                <a:solidFill>
                  <a:schemeClr val="bg1"/>
                </a:solidFill>
              </a:rPr>
              <a:t>Wang (Paul </a:t>
            </a:r>
            <a:r>
              <a:rPr lang="en-US" altLang="en-US" dirty="0" err="1">
                <a:solidFill>
                  <a:schemeClr val="bg1"/>
                </a:solidFill>
              </a:rPr>
              <a:t>Scherrer</a:t>
            </a:r>
            <a:r>
              <a:rPr lang="en-US" altLang="en-US" dirty="0">
                <a:solidFill>
                  <a:schemeClr val="bg1"/>
                </a:solidFill>
              </a:rPr>
              <a:t> </a:t>
            </a:r>
            <a:r>
              <a:rPr lang="en-US" altLang="en-US" dirty="0" err="1">
                <a:solidFill>
                  <a:schemeClr val="bg1"/>
                </a:solidFill>
              </a:rPr>
              <a:t>Institut</a:t>
            </a:r>
            <a:r>
              <a:rPr lang="en-US" altLang="en-US" dirty="0">
                <a:solidFill>
                  <a:schemeClr val="bg1"/>
                </a:solidFill>
              </a:rPr>
              <a:t>)</a:t>
            </a:r>
          </a:p>
        </p:txBody>
      </p:sp>
      <p:sp>
        <p:nvSpPr>
          <p:cNvPr id="2054" name="Rectangle 6"/>
          <p:cNvSpPr>
            <a:spLocks noChangeArrowheads="1"/>
          </p:cNvSpPr>
          <p:nvPr/>
        </p:nvSpPr>
        <p:spPr bwMode="auto">
          <a:xfrm>
            <a:off x="0" y="5867400"/>
            <a:ext cx="9144000" cy="9906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smtClean="0">
                <a:solidFill>
                  <a:srgbClr val="0066FF"/>
                </a:solidFill>
              </a:rPr>
              <a:t>HDF5 Changes (R3-5)</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304800" y="990600"/>
            <a:ext cx="8305800" cy="55626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sz="2800" dirty="0" smtClean="0"/>
              <a:t>NDFileHDF5 file writing plugin has always supported the “built-in” compression filters from HDF5: </a:t>
            </a:r>
          </a:p>
          <a:p>
            <a:pPr marL="800100" lvl="1" indent="-342900">
              <a:buFont typeface="Arial" panose="020B0604020202020204" pitchFamily="34" charset="0"/>
              <a:buChar char="•"/>
            </a:pPr>
            <a:r>
              <a:rPr lang="en-US" dirty="0" smtClean="0"/>
              <a:t>N-bit</a:t>
            </a:r>
          </a:p>
          <a:p>
            <a:pPr marL="800100" lvl="1" indent="-342900">
              <a:buFont typeface="Arial" panose="020B0604020202020204" pitchFamily="34" charset="0"/>
              <a:buChar char="•"/>
            </a:pPr>
            <a:r>
              <a:rPr lang="en-US" dirty="0" smtClean="0"/>
              <a:t>SZIP</a:t>
            </a:r>
          </a:p>
          <a:p>
            <a:pPr marL="800100" lvl="1" indent="-342900">
              <a:buFont typeface="Arial" panose="020B0604020202020204" pitchFamily="34" charset="0"/>
              <a:buChar char="•"/>
            </a:pPr>
            <a:r>
              <a:rPr lang="en-US" dirty="0" smtClean="0"/>
              <a:t>ZLIB</a:t>
            </a:r>
          </a:p>
          <a:p>
            <a:pPr marL="342900" indent="-342900">
              <a:buFont typeface="Arial" panose="020B0604020202020204" pitchFamily="34" charset="0"/>
              <a:buChar char="•"/>
            </a:pPr>
            <a:r>
              <a:rPr lang="en-US" sz="2800" dirty="0" smtClean="0"/>
              <a:t>R3-3 added support for </a:t>
            </a:r>
            <a:r>
              <a:rPr lang="en-US" sz="2800" dirty="0" err="1" smtClean="0"/>
              <a:t>Blosc</a:t>
            </a:r>
            <a:r>
              <a:rPr lang="en-US" sz="2800" dirty="0" smtClean="0"/>
              <a:t> filters</a:t>
            </a:r>
          </a:p>
          <a:p>
            <a:pPr marL="342900" indent="-342900">
              <a:buFont typeface="Arial" panose="020B0604020202020204" pitchFamily="34" charset="0"/>
              <a:buChar char="•"/>
            </a:pPr>
            <a:r>
              <a:rPr lang="en-US" sz="2800" dirty="0" smtClean="0"/>
              <a:t>R3-5 added </a:t>
            </a:r>
            <a:r>
              <a:rPr lang="en-US" sz="2800" dirty="0" smtClean="0"/>
              <a:t>support for LZ4, </a:t>
            </a:r>
            <a:r>
              <a:rPr lang="en-US" sz="2800" dirty="0" err="1" smtClean="0"/>
              <a:t>Bitshuffle</a:t>
            </a:r>
            <a:r>
              <a:rPr lang="en-US" sz="2800" dirty="0" smtClean="0"/>
              <a:t>/LZ4, and JPEG filters</a:t>
            </a:r>
          </a:p>
          <a:p>
            <a:pPr marL="342900" indent="-342900">
              <a:buFont typeface="Arial" panose="020B0604020202020204" pitchFamily="34" charset="0"/>
              <a:buChar char="•"/>
            </a:pPr>
            <a:r>
              <a:rPr lang="en-US" sz="2800" dirty="0" smtClean="0"/>
              <a:t>All of these compressors are called from the HDF5 library.</a:t>
            </a:r>
          </a:p>
          <a:p>
            <a:pPr marL="800100" lvl="1" indent="-342900">
              <a:buFont typeface="Arial" panose="020B0604020202020204" pitchFamily="34" charset="0"/>
              <a:buChar char="•"/>
            </a:pPr>
            <a:r>
              <a:rPr lang="en-US" dirty="0" smtClean="0"/>
              <a:t>Limits performance because of the overhead of the library</a:t>
            </a:r>
            <a:r>
              <a:rPr lang="en-US" dirty="0" smtClean="0"/>
              <a:t>.</a:t>
            </a:r>
          </a:p>
          <a:p>
            <a:pPr marL="800100" lvl="1" indent="-342900">
              <a:buFont typeface="Arial" panose="020B0604020202020204" pitchFamily="34" charset="0"/>
              <a:buChar char="•"/>
            </a:pPr>
            <a:r>
              <a:rPr lang="en-US" dirty="0" smtClean="0"/>
              <a:t>All compression runs in a single thread with the rest of the library.</a:t>
            </a:r>
            <a:endParaRPr lang="en-US" dirty="0" smtClean="0"/>
          </a:p>
        </p:txBody>
      </p:sp>
    </p:spTree>
    <p:extLst>
      <p:ext uri="{BB962C8B-B14F-4D97-AF65-F5344CB8AC3E}">
        <p14:creationId xmlns:p14="http://schemas.microsoft.com/office/powerpoint/2010/main" val="21883714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smtClean="0">
                <a:solidFill>
                  <a:srgbClr val="0066FF"/>
                </a:solidFill>
              </a:rPr>
              <a:t>HDF5 Changes (R3-5)</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304800" y="990600"/>
            <a:ext cx="8610600" cy="5562600"/>
          </a:xfrm>
          <a:prstGeom prst="rect">
            <a:avLst/>
          </a:prstGeom>
          <a:noFill/>
          <a:ln w="9525">
            <a:noFill/>
            <a:miter lim="800000"/>
            <a:headEnd/>
            <a:tailEnd/>
          </a:ln>
        </p:spPr>
        <p:txBody>
          <a:bodyPr/>
          <a:lstStyle/>
          <a:p>
            <a:pPr marL="342900" indent="-342900">
              <a:spcBef>
                <a:spcPts val="600"/>
              </a:spcBef>
              <a:buFont typeface="Arial" panose="020B0604020202020204" pitchFamily="34" charset="0"/>
              <a:buChar char="•"/>
            </a:pPr>
            <a:r>
              <a:rPr lang="en-US" sz="2800" dirty="0" smtClean="0"/>
              <a:t>New </a:t>
            </a:r>
            <a:r>
              <a:rPr lang="en-US" sz="2800" dirty="0" smtClean="0"/>
              <a:t>support for HDF5 </a:t>
            </a:r>
            <a:r>
              <a:rPr lang="en-US" sz="2800" i="1" dirty="0" smtClean="0"/>
              <a:t>Direct Chunk Write</a:t>
            </a:r>
          </a:p>
          <a:p>
            <a:pPr marL="800100" lvl="1" indent="-342900">
              <a:spcBef>
                <a:spcPts val="600"/>
              </a:spcBef>
              <a:buFont typeface="Arial" panose="020B0604020202020204" pitchFamily="34" charset="0"/>
              <a:buChar char="•"/>
            </a:pPr>
            <a:r>
              <a:rPr lang="en-US" dirty="0"/>
              <a:t>Much faster, much of the code in the HDF5 library is skipped.</a:t>
            </a:r>
          </a:p>
          <a:p>
            <a:pPr marL="800100" lvl="1" indent="-342900">
              <a:spcBef>
                <a:spcPts val="600"/>
              </a:spcBef>
              <a:buFont typeface="Arial" panose="020B0604020202020204" pitchFamily="34" charset="0"/>
              <a:buChar char="•"/>
            </a:pPr>
            <a:r>
              <a:rPr lang="en-US" dirty="0" smtClean="0"/>
              <a:t>The </a:t>
            </a:r>
            <a:r>
              <a:rPr lang="en-US" dirty="0" err="1" smtClean="0"/>
              <a:t>NDArrays</a:t>
            </a:r>
            <a:r>
              <a:rPr lang="en-US" dirty="0" smtClean="0"/>
              <a:t> can be </a:t>
            </a:r>
            <a:r>
              <a:rPr lang="en-US" dirty="0" smtClean="0"/>
              <a:t>pre-compressed</a:t>
            </a:r>
          </a:p>
          <a:p>
            <a:pPr marL="800100" lvl="1" indent="-342900">
              <a:spcBef>
                <a:spcPts val="600"/>
              </a:spcBef>
              <a:buFont typeface="Arial" panose="020B0604020202020204" pitchFamily="34" charset="0"/>
              <a:buChar char="•"/>
            </a:pPr>
            <a:r>
              <a:rPr lang="en-US" dirty="0" smtClean="0"/>
              <a:t>Compression can be done </a:t>
            </a:r>
            <a:r>
              <a:rPr lang="en-US" dirty="0" smtClean="0"/>
              <a:t>either </a:t>
            </a:r>
            <a:r>
              <a:rPr lang="en-US" dirty="0" smtClean="0"/>
              <a:t>in </a:t>
            </a:r>
            <a:r>
              <a:rPr lang="en-US" dirty="0" err="1" smtClean="0"/>
              <a:t>NDPluginCodec</a:t>
            </a:r>
            <a:r>
              <a:rPr lang="en-US" dirty="0" smtClean="0"/>
              <a:t>, or directly by the driver (e.g. </a:t>
            </a:r>
            <a:r>
              <a:rPr lang="en-US" dirty="0" err="1" smtClean="0"/>
              <a:t>ADEiger</a:t>
            </a:r>
            <a:r>
              <a:rPr lang="en-US" dirty="0" smtClean="0"/>
              <a:t>)</a:t>
            </a:r>
          </a:p>
          <a:p>
            <a:pPr marL="1257300" lvl="2" indent="-342900">
              <a:spcBef>
                <a:spcPts val="600"/>
              </a:spcBef>
              <a:buFont typeface="Arial" panose="020B0604020202020204" pitchFamily="34" charset="0"/>
              <a:buChar char="•"/>
            </a:pPr>
            <a:r>
              <a:rPr lang="en-US" sz="2000" dirty="0" err="1" smtClean="0"/>
              <a:t>NDPluginCodec</a:t>
            </a:r>
            <a:r>
              <a:rPr lang="en-US" sz="2000" dirty="0" smtClean="0"/>
              <a:t> can be using multiple-threads</a:t>
            </a:r>
            <a:endParaRPr lang="en-US" dirty="0" smtClean="0"/>
          </a:p>
          <a:p>
            <a:pPr marL="800100" lvl="1" indent="-342900">
              <a:spcBef>
                <a:spcPts val="600"/>
              </a:spcBef>
              <a:buFont typeface="Arial" panose="020B0604020202020204" pitchFamily="34" charset="0"/>
              <a:buChar char="•"/>
            </a:pPr>
            <a:r>
              <a:rPr lang="en-US" dirty="0" smtClean="0"/>
              <a:t>Also works with uncompressed </a:t>
            </a:r>
            <a:r>
              <a:rPr lang="en-US" dirty="0" err="1" smtClean="0"/>
              <a:t>NDArrays</a:t>
            </a:r>
            <a:endParaRPr lang="en-US" dirty="0" smtClean="0"/>
          </a:p>
          <a:p>
            <a:pPr marL="342900" indent="-342900">
              <a:spcBef>
                <a:spcPts val="600"/>
              </a:spcBef>
              <a:buFont typeface="Arial" panose="020B0604020202020204" pitchFamily="34" charset="0"/>
              <a:buChar char="•"/>
            </a:pPr>
            <a:r>
              <a:rPr lang="en-US" sz="2800" dirty="0" smtClean="0"/>
              <a:t>Fixed a number of memory leaks, some were significant</a:t>
            </a:r>
          </a:p>
          <a:p>
            <a:pPr marL="342900" indent="-342900">
              <a:spcBef>
                <a:spcPts val="600"/>
              </a:spcBef>
              <a:buFont typeface="Arial" panose="020B0604020202020204" pitchFamily="34" charset="0"/>
              <a:buChar char="•"/>
            </a:pPr>
            <a:r>
              <a:rPr lang="en-US" sz="2800" dirty="0" smtClean="0"/>
              <a:t>Added </a:t>
            </a:r>
            <a:r>
              <a:rPr lang="en-US" sz="2800" dirty="0" err="1" smtClean="0"/>
              <a:t>FlushNow</a:t>
            </a:r>
            <a:r>
              <a:rPr lang="en-US" sz="2800" dirty="0" smtClean="0"/>
              <a:t> record to force flushing datasets to disk in SWMR mode</a:t>
            </a:r>
          </a:p>
        </p:txBody>
      </p:sp>
    </p:spTree>
    <p:extLst>
      <p:ext uri="{BB962C8B-B14F-4D97-AF65-F5344CB8AC3E}">
        <p14:creationId xmlns:p14="http://schemas.microsoft.com/office/powerpoint/2010/main" val="33191015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76200"/>
            <a:ext cx="8153400" cy="533400"/>
          </a:xfrm>
        </p:spPr>
        <p:txBody>
          <a:bodyPr/>
          <a:lstStyle/>
          <a:p>
            <a:r>
              <a:rPr lang="en-US" altLang="en-US" sz="3200" b="1" dirty="0" smtClean="0">
                <a:solidFill>
                  <a:srgbClr val="0066FF"/>
                </a:solidFill>
              </a:rPr>
              <a:t>HDF5 Direct Chunk Write Performance</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304800" y="609600"/>
            <a:ext cx="8458200" cy="2667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sz="2000" dirty="0" smtClean="0"/>
              <a:t>1024x1024 32-bit images</a:t>
            </a:r>
          </a:p>
          <a:p>
            <a:pPr marL="342900" indent="-342900">
              <a:buFont typeface="Arial" panose="020B0604020202020204" pitchFamily="34" charset="0"/>
              <a:buChar char="•"/>
            </a:pPr>
            <a:r>
              <a:rPr lang="en-US" sz="2000" dirty="0" err="1" smtClean="0"/>
              <a:t>simDetector</a:t>
            </a:r>
            <a:r>
              <a:rPr lang="en-US" sz="2000" dirty="0" smtClean="0"/>
              <a:t> generating ~1350 frames/s = 5.4 GB/s.</a:t>
            </a:r>
          </a:p>
          <a:p>
            <a:pPr marL="342900" indent="-342900">
              <a:buFont typeface="Arial" panose="020B0604020202020204" pitchFamily="34" charset="0"/>
              <a:buChar char="•"/>
            </a:pPr>
            <a:r>
              <a:rPr lang="en-US" sz="2000" dirty="0" err="1" smtClean="0"/>
              <a:t>Blosc</a:t>
            </a:r>
            <a:r>
              <a:rPr lang="en-US" sz="2000" dirty="0" smtClean="0"/>
              <a:t> LZ4 </a:t>
            </a:r>
            <a:r>
              <a:rPr lang="en-US" sz="2000" dirty="0" err="1" smtClean="0"/>
              <a:t>ByteShuffle</a:t>
            </a:r>
            <a:r>
              <a:rPr lang="en-US" sz="2000" dirty="0" smtClean="0"/>
              <a:t> compression</a:t>
            </a:r>
          </a:p>
          <a:p>
            <a:pPr marL="800100" lvl="1" indent="-342900">
              <a:buFont typeface="Arial" panose="020B0604020202020204" pitchFamily="34" charset="0"/>
              <a:buChar char="•"/>
            </a:pPr>
            <a:r>
              <a:rPr lang="en-US" sz="1800" dirty="0"/>
              <a:t>C</a:t>
            </a:r>
            <a:r>
              <a:rPr lang="en-US" sz="1800" dirty="0" smtClean="0"/>
              <a:t>ompression level 6.  </a:t>
            </a:r>
          </a:p>
          <a:p>
            <a:pPr marL="800100" lvl="1" indent="-342900">
              <a:buFont typeface="Arial" panose="020B0604020202020204" pitchFamily="34" charset="0"/>
              <a:buChar char="•"/>
            </a:pPr>
            <a:r>
              <a:rPr lang="en-US" sz="1800" dirty="0" err="1" smtClean="0"/>
              <a:t>NDPluginCodec</a:t>
            </a:r>
            <a:endParaRPr lang="en-US" sz="1800" dirty="0" smtClean="0"/>
          </a:p>
          <a:p>
            <a:pPr marL="800100" lvl="1" indent="-342900">
              <a:buFont typeface="Arial" panose="020B0604020202020204" pitchFamily="34" charset="0"/>
              <a:buChar char="•"/>
            </a:pPr>
            <a:r>
              <a:rPr lang="en-US" sz="1800" dirty="0" smtClean="0"/>
              <a:t>6 </a:t>
            </a:r>
            <a:r>
              <a:rPr lang="en-US" sz="1800" dirty="0" err="1" smtClean="0"/>
              <a:t>Blosc</a:t>
            </a:r>
            <a:r>
              <a:rPr lang="en-US" sz="1800" dirty="0" smtClean="0"/>
              <a:t> threads</a:t>
            </a:r>
          </a:p>
          <a:p>
            <a:pPr marL="800100" lvl="1" indent="-342900">
              <a:buFont typeface="Arial" panose="020B0604020202020204" pitchFamily="34" charset="0"/>
              <a:buChar char="•"/>
            </a:pPr>
            <a:r>
              <a:rPr lang="en-US" sz="1800" dirty="0" smtClean="0"/>
              <a:t>3 plugin threads.</a:t>
            </a:r>
          </a:p>
          <a:p>
            <a:pPr marL="800100" lvl="1" indent="-342900">
              <a:buFont typeface="Arial" panose="020B0604020202020204" pitchFamily="34" charset="0"/>
              <a:buChar char="•"/>
            </a:pPr>
            <a:r>
              <a:rPr lang="en-US" sz="1800" dirty="0" smtClean="0"/>
              <a:t>Compression factor is ~64</a:t>
            </a:r>
          </a:p>
          <a:p>
            <a:pPr marL="342900" indent="-342900">
              <a:buFont typeface="Arial" panose="020B0604020202020204" pitchFamily="34" charset="0"/>
              <a:buChar char="•"/>
            </a:pPr>
            <a:r>
              <a:rPr lang="en-US" sz="2000" dirty="0" smtClean="0"/>
              <a:t>Time to save a single HDF5 file with 10,000 frames. </a:t>
            </a:r>
            <a:r>
              <a:rPr lang="en-US" sz="1800" dirty="0" smtClean="0"/>
              <a:t> </a:t>
            </a:r>
          </a:p>
        </p:txBody>
      </p:sp>
      <p:graphicFrame>
        <p:nvGraphicFramePr>
          <p:cNvPr id="2" name="Table 1"/>
          <p:cNvGraphicFramePr>
            <a:graphicFrameLocks noGrp="1"/>
          </p:cNvGraphicFramePr>
          <p:nvPr>
            <p:extLst>
              <p:ext uri="{D42A27DB-BD31-4B8C-83A1-F6EECF244321}">
                <p14:modId xmlns:p14="http://schemas.microsoft.com/office/powerpoint/2010/main" val="1810693348"/>
              </p:ext>
            </p:extLst>
          </p:nvPr>
        </p:nvGraphicFramePr>
        <p:xfrm>
          <a:off x="457200" y="3276600"/>
          <a:ext cx="8077200" cy="2768600"/>
        </p:xfrm>
        <a:graphic>
          <a:graphicData uri="http://schemas.openxmlformats.org/drawingml/2006/table">
            <a:tbl>
              <a:tblPr firstRow="1" bandRow="1">
                <a:tableStyleId>{5C22544A-7EE6-4342-B048-85BDC9FD1C3A}</a:tableStyleId>
              </a:tblPr>
              <a:tblGrid>
                <a:gridCol w="2320047">
                  <a:extLst>
                    <a:ext uri="{9D8B030D-6E8A-4147-A177-3AD203B41FA5}">
                      <a16:colId xmlns:a16="http://schemas.microsoft.com/office/drawing/2014/main" val="2158912504"/>
                    </a:ext>
                  </a:extLst>
                </a:gridCol>
                <a:gridCol w="1632625">
                  <a:extLst>
                    <a:ext uri="{9D8B030D-6E8A-4147-A177-3AD203B41FA5}">
                      <a16:colId xmlns:a16="http://schemas.microsoft.com/office/drawing/2014/main" val="4000109987"/>
                    </a:ext>
                  </a:extLst>
                </a:gridCol>
                <a:gridCol w="1718553">
                  <a:extLst>
                    <a:ext uri="{9D8B030D-6E8A-4147-A177-3AD203B41FA5}">
                      <a16:colId xmlns:a16="http://schemas.microsoft.com/office/drawing/2014/main" val="664210546"/>
                    </a:ext>
                  </a:extLst>
                </a:gridCol>
                <a:gridCol w="2405975">
                  <a:extLst>
                    <a:ext uri="{9D8B030D-6E8A-4147-A177-3AD203B41FA5}">
                      <a16:colId xmlns:a16="http://schemas.microsoft.com/office/drawing/2014/main" val="31958971"/>
                    </a:ext>
                  </a:extLst>
                </a:gridCol>
              </a:tblGrid>
              <a:tr h="370840">
                <a:tc>
                  <a:txBody>
                    <a:bodyPr/>
                    <a:lstStyle/>
                    <a:p>
                      <a:endParaRPr lang="en-US" sz="1800" dirty="0"/>
                    </a:p>
                  </a:txBody>
                  <a:tcPr/>
                </a:tc>
                <a:tc>
                  <a:txBody>
                    <a:bodyPr/>
                    <a:lstStyle/>
                    <a:p>
                      <a:r>
                        <a:rPr lang="en-US" sz="1800" dirty="0" smtClean="0"/>
                        <a:t>No compression</a:t>
                      </a:r>
                      <a:endParaRPr lang="en-US" sz="1800" dirty="0"/>
                    </a:p>
                  </a:txBody>
                  <a:tcPr/>
                </a:tc>
                <a:tc>
                  <a:txBody>
                    <a:bodyPr/>
                    <a:lstStyle/>
                    <a:p>
                      <a:r>
                        <a:rPr lang="en-US" sz="1800" dirty="0" smtClean="0"/>
                        <a:t>NDFileHDF5</a:t>
                      </a:r>
                      <a:r>
                        <a:rPr lang="en-US" sz="1800" baseline="0" dirty="0" smtClean="0"/>
                        <a:t> compression</a:t>
                      </a:r>
                      <a:endParaRPr lang="en-US" sz="1800" dirty="0"/>
                    </a:p>
                  </a:txBody>
                  <a:tcPr/>
                </a:tc>
                <a:tc>
                  <a:txBody>
                    <a:bodyPr/>
                    <a:lstStyle/>
                    <a:p>
                      <a:r>
                        <a:rPr lang="en-US" sz="1800" dirty="0" err="1" smtClean="0"/>
                        <a:t>NDPluginCodec</a:t>
                      </a:r>
                      <a:r>
                        <a:rPr lang="en-US" sz="1800" dirty="0" smtClean="0"/>
                        <a:t> compression, direct</a:t>
                      </a:r>
                      <a:r>
                        <a:rPr lang="en-US" sz="1800" baseline="0" dirty="0" smtClean="0"/>
                        <a:t> chunk write</a:t>
                      </a:r>
                      <a:endParaRPr lang="en-US" sz="1800" dirty="0"/>
                    </a:p>
                  </a:txBody>
                  <a:tcPr/>
                </a:tc>
                <a:extLst>
                  <a:ext uri="{0D108BD9-81ED-4DB2-BD59-A6C34878D82A}">
                    <a16:rowId xmlns:a16="http://schemas.microsoft.com/office/drawing/2014/main" val="309471959"/>
                  </a:ext>
                </a:extLst>
              </a:tr>
              <a:tr h="370840">
                <a:tc>
                  <a:txBody>
                    <a:bodyPr/>
                    <a:lstStyle/>
                    <a:p>
                      <a:r>
                        <a:rPr lang="en-US" sz="1800" dirty="0" smtClean="0"/>
                        <a:t>File size (MB)</a:t>
                      </a:r>
                      <a:endParaRPr lang="en-US" sz="1800" dirty="0"/>
                    </a:p>
                  </a:txBody>
                  <a:tcPr/>
                </a:tc>
                <a:tc>
                  <a:txBody>
                    <a:bodyPr/>
                    <a:lstStyle/>
                    <a:p>
                      <a:r>
                        <a:rPr lang="en-US" sz="1800" dirty="0" smtClean="0"/>
                        <a:t>40,000</a:t>
                      </a:r>
                      <a:endParaRPr lang="en-US" sz="1800" dirty="0"/>
                    </a:p>
                  </a:txBody>
                  <a:tcPr/>
                </a:tc>
                <a:tc>
                  <a:txBody>
                    <a:bodyPr/>
                    <a:lstStyle/>
                    <a:p>
                      <a:r>
                        <a:rPr lang="en-US" sz="1800" dirty="0" smtClean="0"/>
                        <a:t>650</a:t>
                      </a:r>
                      <a:endParaRPr lang="en-US" sz="1800" dirty="0"/>
                    </a:p>
                  </a:txBody>
                  <a:tcPr/>
                </a:tc>
                <a:tc>
                  <a:txBody>
                    <a:bodyPr/>
                    <a:lstStyle/>
                    <a:p>
                      <a:r>
                        <a:rPr lang="en-US" sz="1800" dirty="0" smtClean="0"/>
                        <a:t>650</a:t>
                      </a:r>
                      <a:endParaRPr lang="en-US" sz="1800" dirty="0"/>
                    </a:p>
                  </a:txBody>
                  <a:tcPr/>
                </a:tc>
                <a:extLst>
                  <a:ext uri="{0D108BD9-81ED-4DB2-BD59-A6C34878D82A}">
                    <a16:rowId xmlns:a16="http://schemas.microsoft.com/office/drawing/2014/main" val="2975729984"/>
                  </a:ext>
                </a:extLst>
              </a:tr>
              <a:tr h="370840">
                <a:tc>
                  <a:txBody>
                    <a:bodyPr/>
                    <a:lstStyle/>
                    <a:p>
                      <a:r>
                        <a:rPr lang="en-US" sz="1800" dirty="0" smtClean="0"/>
                        <a:t>Total</a:t>
                      </a:r>
                      <a:r>
                        <a:rPr lang="en-US" sz="1800" baseline="0" dirty="0" smtClean="0"/>
                        <a:t> time (s)</a:t>
                      </a:r>
                      <a:endParaRPr lang="en-US" sz="1800" dirty="0"/>
                    </a:p>
                  </a:txBody>
                  <a:tcPr/>
                </a:tc>
                <a:tc>
                  <a:txBody>
                    <a:bodyPr/>
                    <a:lstStyle/>
                    <a:p>
                      <a:r>
                        <a:rPr lang="en-US" sz="1800" dirty="0" smtClean="0"/>
                        <a:t>106</a:t>
                      </a:r>
                      <a:endParaRPr lang="en-US" sz="1800" dirty="0"/>
                    </a:p>
                  </a:txBody>
                  <a:tcPr/>
                </a:tc>
                <a:tc>
                  <a:txBody>
                    <a:bodyPr/>
                    <a:lstStyle/>
                    <a:p>
                      <a:r>
                        <a:rPr lang="en-US" sz="1800" dirty="0" smtClean="0"/>
                        <a:t>32</a:t>
                      </a:r>
                      <a:endParaRPr lang="en-US" sz="1800" dirty="0"/>
                    </a:p>
                  </a:txBody>
                  <a:tcPr/>
                </a:tc>
                <a:tc>
                  <a:txBody>
                    <a:bodyPr/>
                    <a:lstStyle/>
                    <a:p>
                      <a:r>
                        <a:rPr lang="en-US" sz="1800" dirty="0" smtClean="0"/>
                        <a:t>7.4</a:t>
                      </a:r>
                      <a:endParaRPr lang="en-US" sz="1800" dirty="0"/>
                    </a:p>
                  </a:txBody>
                  <a:tcPr/>
                </a:tc>
                <a:extLst>
                  <a:ext uri="{0D108BD9-81ED-4DB2-BD59-A6C34878D82A}">
                    <a16:rowId xmlns:a16="http://schemas.microsoft.com/office/drawing/2014/main" val="648029699"/>
                  </a:ext>
                </a:extLst>
              </a:tr>
              <a:tr h="370840">
                <a:tc>
                  <a:txBody>
                    <a:bodyPr/>
                    <a:lstStyle/>
                    <a:p>
                      <a:r>
                        <a:rPr lang="en-US" sz="1800" dirty="0" smtClean="0"/>
                        <a:t>Frame/s</a:t>
                      </a:r>
                      <a:endParaRPr lang="en-US" sz="1800" dirty="0"/>
                    </a:p>
                  </a:txBody>
                  <a:tcPr/>
                </a:tc>
                <a:tc>
                  <a:txBody>
                    <a:bodyPr/>
                    <a:lstStyle/>
                    <a:p>
                      <a:r>
                        <a:rPr lang="en-US" sz="1800" dirty="0" smtClean="0"/>
                        <a:t>94</a:t>
                      </a:r>
                      <a:endParaRPr lang="en-US" sz="1800" dirty="0"/>
                    </a:p>
                  </a:txBody>
                  <a:tcPr/>
                </a:tc>
                <a:tc>
                  <a:txBody>
                    <a:bodyPr/>
                    <a:lstStyle/>
                    <a:p>
                      <a:r>
                        <a:rPr lang="en-US" sz="1800" dirty="0" smtClean="0"/>
                        <a:t>312</a:t>
                      </a:r>
                      <a:endParaRPr lang="en-US" sz="1800" dirty="0"/>
                    </a:p>
                  </a:txBody>
                  <a:tcPr/>
                </a:tc>
                <a:tc>
                  <a:txBody>
                    <a:bodyPr/>
                    <a:lstStyle/>
                    <a:p>
                      <a:r>
                        <a:rPr lang="en-US" sz="1800" dirty="0" smtClean="0"/>
                        <a:t>1,351</a:t>
                      </a:r>
                      <a:endParaRPr lang="en-US" sz="1800" dirty="0"/>
                    </a:p>
                  </a:txBody>
                  <a:tcPr/>
                </a:tc>
                <a:extLst>
                  <a:ext uri="{0D108BD9-81ED-4DB2-BD59-A6C34878D82A}">
                    <a16:rowId xmlns:a16="http://schemas.microsoft.com/office/drawing/2014/main" val="3958496661"/>
                  </a:ext>
                </a:extLst>
              </a:tr>
              <a:tr h="370840">
                <a:tc>
                  <a:txBody>
                    <a:bodyPr/>
                    <a:lstStyle/>
                    <a:p>
                      <a:r>
                        <a:rPr lang="en-US" sz="1800" dirty="0" smtClean="0"/>
                        <a:t>MB/s uncompressed</a:t>
                      </a:r>
                      <a:endParaRPr lang="en-US" sz="1800" dirty="0"/>
                    </a:p>
                  </a:txBody>
                  <a:tcPr/>
                </a:tc>
                <a:tc>
                  <a:txBody>
                    <a:bodyPr/>
                    <a:lstStyle/>
                    <a:p>
                      <a:r>
                        <a:rPr lang="en-US" sz="1800" dirty="0" smtClean="0"/>
                        <a:t>389</a:t>
                      </a:r>
                      <a:endParaRPr lang="en-US" sz="1800" dirty="0"/>
                    </a:p>
                  </a:txBody>
                  <a:tcPr/>
                </a:tc>
                <a:tc>
                  <a:txBody>
                    <a:bodyPr/>
                    <a:lstStyle/>
                    <a:p>
                      <a:r>
                        <a:rPr lang="en-US" sz="1800" dirty="0" smtClean="0"/>
                        <a:t>1,250</a:t>
                      </a:r>
                      <a:endParaRPr lang="en-US" sz="1800" dirty="0"/>
                    </a:p>
                  </a:txBody>
                  <a:tcPr/>
                </a:tc>
                <a:tc>
                  <a:txBody>
                    <a:bodyPr/>
                    <a:lstStyle/>
                    <a:p>
                      <a:r>
                        <a:rPr lang="en-US" sz="1800" dirty="0" smtClean="0"/>
                        <a:t>5,405</a:t>
                      </a:r>
                      <a:endParaRPr lang="en-US" sz="1800" dirty="0"/>
                    </a:p>
                  </a:txBody>
                  <a:tcPr/>
                </a:tc>
                <a:extLst>
                  <a:ext uri="{0D108BD9-81ED-4DB2-BD59-A6C34878D82A}">
                    <a16:rowId xmlns:a16="http://schemas.microsoft.com/office/drawing/2014/main" val="1319020032"/>
                  </a:ext>
                </a:extLst>
              </a:tr>
              <a:tr h="370840">
                <a:tc>
                  <a:txBody>
                    <a:bodyPr/>
                    <a:lstStyle/>
                    <a:p>
                      <a:r>
                        <a:rPr lang="en-US" sz="1800" dirty="0" smtClean="0"/>
                        <a:t>MB/s</a:t>
                      </a:r>
                      <a:r>
                        <a:rPr lang="en-US" sz="1800" baseline="0" dirty="0" smtClean="0"/>
                        <a:t> compressed</a:t>
                      </a:r>
                      <a:endParaRPr lang="en-US" sz="1800" dirty="0"/>
                    </a:p>
                  </a:txBody>
                  <a:tcPr/>
                </a:tc>
                <a:tc>
                  <a:txBody>
                    <a:bodyPr/>
                    <a:lstStyle/>
                    <a:p>
                      <a:r>
                        <a:rPr lang="en-US" sz="1800" dirty="0" smtClean="0"/>
                        <a:t>N.A.</a:t>
                      </a:r>
                      <a:endParaRPr lang="en-US" sz="1800" dirty="0"/>
                    </a:p>
                  </a:txBody>
                  <a:tcPr/>
                </a:tc>
                <a:tc>
                  <a:txBody>
                    <a:bodyPr/>
                    <a:lstStyle/>
                    <a:p>
                      <a:r>
                        <a:rPr lang="en-US" sz="1800" dirty="0" smtClean="0"/>
                        <a:t>20</a:t>
                      </a:r>
                      <a:endParaRPr lang="en-US" sz="1800" dirty="0"/>
                    </a:p>
                  </a:txBody>
                  <a:tcPr/>
                </a:tc>
                <a:tc>
                  <a:txBody>
                    <a:bodyPr/>
                    <a:lstStyle/>
                    <a:p>
                      <a:r>
                        <a:rPr lang="en-US" sz="1800" dirty="0" smtClean="0"/>
                        <a:t>88</a:t>
                      </a:r>
                      <a:endParaRPr lang="en-US" sz="1800" dirty="0"/>
                    </a:p>
                  </a:txBody>
                  <a:tcPr/>
                </a:tc>
                <a:extLst>
                  <a:ext uri="{0D108BD9-81ED-4DB2-BD59-A6C34878D82A}">
                    <a16:rowId xmlns:a16="http://schemas.microsoft.com/office/drawing/2014/main" val="3705942362"/>
                  </a:ext>
                </a:extLst>
              </a:tr>
            </a:tbl>
          </a:graphicData>
        </a:graphic>
      </p:graphicFrame>
      <p:sp>
        <p:nvSpPr>
          <p:cNvPr id="6" name="Rectangle 3"/>
          <p:cNvSpPr txBox="1">
            <a:spLocks noChangeArrowheads="1"/>
          </p:cNvSpPr>
          <p:nvPr/>
        </p:nvSpPr>
        <p:spPr bwMode="auto">
          <a:xfrm>
            <a:off x="152400" y="6096000"/>
            <a:ext cx="8915400" cy="6858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sz="2000" dirty="0" smtClean="0"/>
              <a:t>HDF5 library can only compress 312 frames/s</a:t>
            </a:r>
          </a:p>
          <a:p>
            <a:pPr marL="342900" indent="-342900">
              <a:buFont typeface="Arial" panose="020B0604020202020204" pitchFamily="34" charset="0"/>
              <a:buChar char="•"/>
            </a:pPr>
            <a:r>
              <a:rPr lang="en-US" sz="2000" dirty="0" err="1" smtClean="0"/>
              <a:t>NDPluginCodec</a:t>
            </a:r>
            <a:r>
              <a:rPr lang="en-US" sz="2000" dirty="0"/>
              <a:t> </a:t>
            </a:r>
            <a:r>
              <a:rPr lang="en-US" sz="2000" dirty="0" smtClean="0"/>
              <a:t>&amp; direct chunk write keeps up with </a:t>
            </a:r>
            <a:r>
              <a:rPr lang="en-US" sz="2000" dirty="0" err="1" smtClean="0"/>
              <a:t>simDetector</a:t>
            </a:r>
            <a:r>
              <a:rPr lang="en-US" sz="2000" dirty="0"/>
              <a:t> </a:t>
            </a:r>
            <a:r>
              <a:rPr lang="en-US" sz="2000" dirty="0" smtClean="0"/>
              <a:t>1,350 frames/s</a:t>
            </a:r>
          </a:p>
        </p:txBody>
      </p:sp>
    </p:spTree>
    <p:extLst>
      <p:ext uri="{BB962C8B-B14F-4D97-AF65-F5344CB8AC3E}">
        <p14:creationId xmlns:p14="http://schemas.microsoft.com/office/powerpoint/2010/main" val="19149812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914400"/>
          </a:xfrm>
        </p:spPr>
        <p:txBody>
          <a:bodyPr/>
          <a:lstStyle/>
          <a:p>
            <a:r>
              <a:rPr lang="en-US" altLang="en-US" sz="3200" b="1" dirty="0" smtClean="0">
                <a:solidFill>
                  <a:srgbClr val="0066FF"/>
                </a:solidFill>
              </a:rPr>
              <a:t>HDF5 Decompression Plugin Filters </a:t>
            </a:r>
            <a:br>
              <a:rPr lang="en-US" altLang="en-US" sz="3200" b="1" dirty="0" smtClean="0">
                <a:solidFill>
                  <a:srgbClr val="0066FF"/>
                </a:solidFill>
              </a:rPr>
            </a:br>
            <a:r>
              <a:rPr lang="en-US" altLang="en-US" sz="3200" b="1" dirty="0" smtClean="0">
                <a:solidFill>
                  <a:srgbClr val="0066FF"/>
                </a:solidFill>
              </a:rPr>
              <a:t>(</a:t>
            </a:r>
            <a:r>
              <a:rPr lang="en-US" altLang="en-US" sz="3200" b="1" dirty="0" err="1" smtClean="0">
                <a:solidFill>
                  <a:srgbClr val="0066FF"/>
                </a:solidFill>
              </a:rPr>
              <a:t>ADSupport</a:t>
            </a:r>
            <a:r>
              <a:rPr lang="en-US" altLang="en-US" sz="3200" b="1" dirty="0" smtClean="0">
                <a:solidFill>
                  <a:srgbClr val="0066FF"/>
                </a:solidFill>
              </a:rPr>
              <a:t> R1-7)</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304800" y="1219200"/>
            <a:ext cx="8610600" cy="5334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HDF5 supports dynamic loading of compression and decompression filter libraries at run time.</a:t>
            </a:r>
          </a:p>
          <a:p>
            <a:pPr marL="342900" indent="-342900">
              <a:buFont typeface="Arial" panose="020B0604020202020204" pitchFamily="34" charset="0"/>
              <a:buChar char="•"/>
            </a:pPr>
            <a:r>
              <a:rPr lang="en-US" dirty="0" smtClean="0"/>
              <a:t>The </a:t>
            </a:r>
            <a:r>
              <a:rPr lang="en-US" dirty="0" err="1" smtClean="0"/>
              <a:t>Blosc</a:t>
            </a:r>
            <a:r>
              <a:rPr lang="en-US" dirty="0" smtClean="0"/>
              <a:t>, LZ4, BSLZ4, and JPEG compressors have been built into the HDF5 library in </a:t>
            </a:r>
            <a:r>
              <a:rPr lang="en-US" dirty="0" err="1" smtClean="0"/>
              <a:t>ADSupport</a:t>
            </a:r>
            <a:r>
              <a:rPr lang="en-US" dirty="0"/>
              <a:t> </a:t>
            </a:r>
            <a:r>
              <a:rPr lang="en-US" dirty="0" smtClean="0"/>
              <a:t>so that dynamic loading is </a:t>
            </a:r>
            <a:r>
              <a:rPr lang="en-US" i="1" dirty="0" smtClean="0"/>
              <a:t>not</a:t>
            </a:r>
            <a:r>
              <a:rPr lang="en-US" dirty="0" smtClean="0"/>
              <a:t> required when using NDFileHDF5.</a:t>
            </a:r>
          </a:p>
          <a:p>
            <a:pPr marL="342900" indent="-342900">
              <a:buFont typeface="Arial" panose="020B0604020202020204" pitchFamily="34" charset="0"/>
              <a:buChar char="•"/>
            </a:pPr>
            <a:r>
              <a:rPr lang="en-US" dirty="0" smtClean="0"/>
              <a:t>However, to decompress HDF5 files compressed with </a:t>
            </a:r>
            <a:r>
              <a:rPr lang="en-US" dirty="0" err="1" smtClean="0"/>
              <a:t>Blosc</a:t>
            </a:r>
            <a:r>
              <a:rPr lang="en-US" dirty="0" smtClean="0"/>
              <a:t>, LZ4, BSLZ4, or JPEG with other applications dynamic loading of the filters will be required</a:t>
            </a:r>
          </a:p>
          <a:p>
            <a:pPr marL="342900" indent="-342900">
              <a:buFont typeface="Arial" panose="020B0604020202020204" pitchFamily="34" charset="0"/>
              <a:buChar char="•"/>
            </a:pPr>
            <a:r>
              <a:rPr lang="en-US" dirty="0" err="1" smtClean="0"/>
              <a:t>ADSupport</a:t>
            </a:r>
            <a:r>
              <a:rPr lang="en-US" dirty="0" smtClean="0"/>
              <a:t> now builds these dynamic filter libraries for Linux, Windows, and Mac.</a:t>
            </a:r>
          </a:p>
          <a:p>
            <a:pPr marL="342900" indent="-342900">
              <a:buFont typeface="Arial" panose="020B0604020202020204" pitchFamily="34" charset="0"/>
              <a:buChar char="•"/>
            </a:pPr>
            <a:r>
              <a:rPr lang="en-US" dirty="0" smtClean="0"/>
              <a:t>Must set the following environment variable to use them:</a:t>
            </a:r>
          </a:p>
          <a:p>
            <a:endParaRPr lang="en-US" dirty="0" smtClean="0"/>
          </a:p>
          <a:p>
            <a:pPr lvl="1"/>
            <a:r>
              <a:rPr lang="en-US" sz="1800" b="1" dirty="0" smtClean="0">
                <a:latin typeface="Courier New" panose="02070309020205020404" pitchFamily="49" charset="0"/>
                <a:cs typeface="Courier New" panose="02070309020205020404" pitchFamily="49" charset="0"/>
              </a:rPr>
              <a:t>HDF5_PLUGIN_PATH=[</a:t>
            </a:r>
            <a:r>
              <a:rPr lang="en-US" sz="1800" b="1" dirty="0" err="1" smtClean="0">
                <a:latin typeface="Courier New" panose="02070309020205020404" pitchFamily="49" charset="0"/>
                <a:cs typeface="Courier New" panose="02070309020205020404" pitchFamily="49" charset="0"/>
              </a:rPr>
              <a:t>areaDetector</a:t>
            </a:r>
            <a:r>
              <a:rPr lang="en-US" sz="1800" b="1" dirty="0" smtClean="0">
                <a:latin typeface="Courier New" panose="02070309020205020404" pitchFamily="49" charset="0"/>
                <a:cs typeface="Courier New" panose="02070309020205020404" pitchFamily="49" charset="0"/>
              </a:rPr>
              <a:t>]/</a:t>
            </a:r>
            <a:r>
              <a:rPr lang="en-US" sz="1800" b="1" dirty="0" err="1" smtClean="0">
                <a:latin typeface="Courier New" panose="02070309020205020404" pitchFamily="49" charset="0"/>
                <a:cs typeface="Courier New" panose="02070309020205020404" pitchFamily="49" charset="0"/>
              </a:rPr>
              <a:t>ADSupport</a:t>
            </a:r>
            <a:r>
              <a:rPr lang="en-US" sz="1800" b="1" dirty="0" smtClean="0">
                <a:latin typeface="Courier New" panose="02070309020205020404" pitchFamily="49" charset="0"/>
                <a:cs typeface="Courier New" panose="02070309020205020404" pitchFamily="49" charset="0"/>
              </a:rPr>
              <a:t>/lib/linux-x86_64</a:t>
            </a:r>
          </a:p>
        </p:txBody>
      </p:sp>
    </p:spTree>
    <p:extLst>
      <p:ext uri="{BB962C8B-B14F-4D97-AF65-F5344CB8AC3E}">
        <p14:creationId xmlns:p14="http://schemas.microsoft.com/office/powerpoint/2010/main" val="6514129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76200"/>
            <a:ext cx="7620000" cy="533400"/>
          </a:xfrm>
        </p:spPr>
        <p:txBody>
          <a:bodyPr/>
          <a:lstStyle/>
          <a:p>
            <a:r>
              <a:rPr lang="en-US" altLang="en-US" sz="3200" b="1" dirty="0" smtClean="0">
                <a:solidFill>
                  <a:srgbClr val="0066FF"/>
                </a:solidFill>
              </a:rPr>
              <a:t>HDF5 Decompression Plugin </a:t>
            </a:r>
            <a:r>
              <a:rPr lang="en-US" altLang="en-US" sz="3200" b="1" dirty="0" smtClean="0">
                <a:solidFill>
                  <a:srgbClr val="0066FF"/>
                </a:solidFill>
              </a:rPr>
              <a:t>Filters </a:t>
            </a:r>
            <a:endParaRPr lang="en-US" altLang="en-US" sz="3200" b="1" dirty="0" smtClean="0">
              <a:solidFill>
                <a:srgbClr val="0066FF"/>
              </a:solidFill>
            </a:endParaRP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152400" y="1219200"/>
            <a:ext cx="8763000" cy="5334000"/>
          </a:xfrm>
          <a:prstGeom prst="rect">
            <a:avLst/>
          </a:prstGeom>
          <a:noFill/>
          <a:ln w="9525">
            <a:noFill/>
            <a:miter lim="800000"/>
            <a:headEnd/>
            <a:tailEnd/>
          </a:ln>
        </p:spPr>
        <p:txBody>
          <a:bodyPr/>
          <a:lstStyle/>
          <a:p>
            <a:r>
              <a:rPr lang="en-US" sz="1400" b="1" dirty="0" smtClean="0">
                <a:latin typeface="Courier New" panose="02070309020205020404" pitchFamily="49" charset="0"/>
                <a:cs typeface="Courier New" panose="02070309020205020404" pitchFamily="49" charset="0"/>
              </a:rPr>
              <a:t>&gt;h5dump </a:t>
            </a:r>
            <a:r>
              <a:rPr lang="en-US" sz="1400" b="1" dirty="0">
                <a:latin typeface="Courier New" panose="02070309020205020404" pitchFamily="49" charset="0"/>
                <a:cs typeface="Courier New" panose="02070309020205020404" pitchFamily="49" charset="0"/>
              </a:rPr>
              <a:t>--properties </a:t>
            </a:r>
            <a:r>
              <a:rPr lang="en-US" sz="1400" b="1" dirty="0" smtClean="0">
                <a:latin typeface="Courier New" panose="02070309020205020404" pitchFamily="49" charset="0"/>
                <a:cs typeface="Courier New" panose="02070309020205020404" pitchFamily="49" charset="0"/>
              </a:rPr>
              <a:t>test_hdf5_direct_chunk_3.h5</a:t>
            </a:r>
          </a:p>
          <a:p>
            <a:r>
              <a:rPr lang="en-US" sz="1400" b="1" dirty="0" smtClean="0">
                <a:latin typeface="Courier New" panose="02070309020205020404" pitchFamily="49" charset="0"/>
                <a:cs typeface="Courier New" panose="02070309020205020404" pitchFamily="49" charset="0"/>
              </a:rPr>
              <a:t>HDF5 </a:t>
            </a:r>
            <a:r>
              <a:rPr lang="en-US" sz="1400" b="1" dirty="0">
                <a:latin typeface="Courier New" panose="02070309020205020404" pitchFamily="49" charset="0"/>
                <a:cs typeface="Courier New" panose="02070309020205020404" pitchFamily="49" charset="0"/>
              </a:rPr>
              <a:t>"test_hdf5_direct_chunk_3.h5" {</a:t>
            </a:r>
          </a:p>
          <a:p>
            <a:r>
              <a:rPr lang="en-US" sz="1400" b="1" dirty="0">
                <a:latin typeface="Courier New" panose="02070309020205020404" pitchFamily="49" charset="0"/>
                <a:cs typeface="Courier New" panose="02070309020205020404" pitchFamily="49" charset="0"/>
              </a:rPr>
              <a:t>GROUP "/" {</a:t>
            </a:r>
          </a:p>
          <a:p>
            <a:r>
              <a:rPr lang="en-US" sz="1400" b="1" dirty="0">
                <a:latin typeface="Courier New" panose="02070309020205020404" pitchFamily="49" charset="0"/>
                <a:cs typeface="Courier New" panose="02070309020205020404" pitchFamily="49" charset="0"/>
              </a:rPr>
              <a:t>   GROUP "entry" {</a:t>
            </a:r>
          </a:p>
          <a:p>
            <a:r>
              <a:rPr lang="en-US" sz="1400" b="1" dirty="0" smtClean="0">
                <a:latin typeface="Courier New" panose="02070309020205020404" pitchFamily="49" charset="0"/>
                <a:cs typeface="Courier New" panose="02070309020205020404" pitchFamily="49" charset="0"/>
              </a:rPr>
              <a:t>…</a:t>
            </a: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DATASET "data" {</a:t>
            </a:r>
          </a:p>
          <a:p>
            <a:r>
              <a:rPr lang="en-US" sz="1400" b="1" dirty="0">
                <a:latin typeface="Courier New" panose="02070309020205020404" pitchFamily="49" charset="0"/>
                <a:cs typeface="Courier New" panose="02070309020205020404" pitchFamily="49" charset="0"/>
              </a:rPr>
              <a:t>            DATATYPE  H5T_STD_U32LE</a:t>
            </a:r>
          </a:p>
          <a:p>
            <a:r>
              <a:rPr lang="en-US" sz="1400" b="1" dirty="0">
                <a:latin typeface="Courier New" panose="02070309020205020404" pitchFamily="49" charset="0"/>
                <a:cs typeface="Courier New" panose="02070309020205020404" pitchFamily="49" charset="0"/>
              </a:rPr>
              <a:t>            DATASPACE  SIMPLE { ( 100, 1024, 1024 ) / ( 100, 1024, 1024 ) }</a:t>
            </a:r>
          </a:p>
          <a:p>
            <a:r>
              <a:rPr lang="en-US" sz="1400" b="1" dirty="0">
                <a:latin typeface="Courier New" panose="02070309020205020404" pitchFamily="49" charset="0"/>
                <a:cs typeface="Courier New" panose="02070309020205020404" pitchFamily="49" charset="0"/>
              </a:rPr>
              <a:t>            STORAGE_LAYOUT {</a:t>
            </a:r>
          </a:p>
          <a:p>
            <a:r>
              <a:rPr lang="en-US" sz="1400" b="1" dirty="0">
                <a:latin typeface="Courier New" panose="02070309020205020404" pitchFamily="49" charset="0"/>
                <a:cs typeface="Courier New" panose="02070309020205020404" pitchFamily="49" charset="0"/>
              </a:rPr>
              <a:t>               CHUNKED ( 1, 1024, 1024 )</a:t>
            </a:r>
          </a:p>
          <a:p>
            <a:r>
              <a:rPr lang="en-US" sz="1400" b="1" dirty="0">
                <a:latin typeface="Courier New" panose="02070309020205020404" pitchFamily="49" charset="0"/>
                <a:cs typeface="Courier New" panose="02070309020205020404" pitchFamily="49" charset="0"/>
              </a:rPr>
              <a:t>               SIZE 4082368 (102.742:1 COMPRESSION)</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FILTERS {</a:t>
            </a:r>
          </a:p>
          <a:p>
            <a:r>
              <a:rPr lang="en-US" sz="1400" b="1" dirty="0">
                <a:latin typeface="Courier New" panose="02070309020205020404" pitchFamily="49" charset="0"/>
                <a:cs typeface="Courier New" panose="02070309020205020404" pitchFamily="49" charset="0"/>
              </a:rPr>
              <a:t>               USER_DEFINED_FILTER {</a:t>
            </a:r>
          </a:p>
          <a:p>
            <a:r>
              <a:rPr lang="en-US" sz="1400" b="1" dirty="0">
                <a:latin typeface="Courier New" panose="02070309020205020404" pitchFamily="49" charset="0"/>
                <a:cs typeface="Courier New" panose="02070309020205020404" pitchFamily="49" charset="0"/>
              </a:rPr>
              <a:t>                  FILTER_ID 32001</a:t>
            </a:r>
          </a:p>
          <a:p>
            <a:r>
              <a:rPr lang="en-US" sz="1400" b="1" dirty="0">
                <a:latin typeface="Courier New" panose="02070309020205020404" pitchFamily="49" charset="0"/>
                <a:cs typeface="Courier New" panose="02070309020205020404" pitchFamily="49" charset="0"/>
              </a:rPr>
              <a:t>                  COMMENT </a:t>
            </a:r>
            <a:r>
              <a:rPr lang="en-US" sz="1400" b="1" dirty="0" err="1">
                <a:latin typeface="Courier New" panose="02070309020205020404" pitchFamily="49" charset="0"/>
                <a:cs typeface="Courier New" panose="02070309020205020404" pitchFamily="49" charset="0"/>
              </a:rPr>
              <a:t>blosc</a:t>
            </a: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PARAMS { 2 2 4 4194304 8 1 1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r>
              <a:rPr lang="en-US" sz="1400" b="1" dirty="0" smtClean="0">
                <a:latin typeface="Courier New" panose="02070309020205020404" pitchFamily="49" charset="0"/>
                <a:cs typeface="Courier New" panose="02070309020205020404" pitchFamily="49" charset="0"/>
              </a:rPr>
              <a:t>…</a:t>
            </a: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DATA {</a:t>
            </a:r>
          </a:p>
          <a:p>
            <a:r>
              <a:rPr lang="en-US" sz="1400" b="1" dirty="0">
                <a:latin typeface="Courier New" panose="02070309020205020404" pitchFamily="49" charset="0"/>
                <a:cs typeface="Courier New" panose="02070309020205020404" pitchFamily="49" charset="0"/>
              </a:rPr>
              <a:t>            (0,0,0): 173140, 173141, 173142, 173143, 173144, 173145, 173146,</a:t>
            </a:r>
          </a:p>
          <a:p>
            <a:r>
              <a:rPr lang="en-US" sz="1400" b="1" dirty="0">
                <a:latin typeface="Courier New" panose="02070309020205020404" pitchFamily="49" charset="0"/>
                <a:cs typeface="Courier New" panose="02070309020205020404" pitchFamily="49" charset="0"/>
              </a:rPr>
              <a:t>            (0,0,7): 173147, 173148, 173149, 173150, 173151, 173152, 173153,</a:t>
            </a:r>
          </a:p>
          <a:p>
            <a:r>
              <a:rPr lang="en-US" sz="1400" b="1" dirty="0">
                <a:latin typeface="Courier New" panose="02070309020205020404" pitchFamily="49" charset="0"/>
                <a:cs typeface="Courier New" panose="02070309020205020404" pitchFamily="49" charset="0"/>
              </a:rPr>
              <a:t>            (0,0,14): 173154, 173155, 173156, 173157, 173158, 173159, 173160,</a:t>
            </a:r>
          </a:p>
          <a:p>
            <a:r>
              <a:rPr lang="en-US" sz="1400" b="1" dirty="0">
                <a:latin typeface="Courier New" panose="02070309020205020404" pitchFamily="49" charset="0"/>
                <a:cs typeface="Courier New" panose="02070309020205020404" pitchFamily="49" charset="0"/>
              </a:rPr>
              <a:t>            (0,0,21): 173161, 173162, 173163, 173164, 173165, 173166, 173167,</a:t>
            </a:r>
          </a:p>
          <a:p>
            <a:endParaRPr lang="en-US" sz="1400" b="1" dirty="0" smtClean="0">
              <a:latin typeface="Courier New" panose="02070309020205020404" pitchFamily="49" charset="0"/>
              <a:cs typeface="Courier New" panose="02070309020205020404" pitchFamily="49" charset="0"/>
            </a:endParaRPr>
          </a:p>
        </p:txBody>
      </p:sp>
      <p:sp>
        <p:nvSpPr>
          <p:cNvPr id="6" name="Rectangle 2"/>
          <p:cNvSpPr txBox="1">
            <a:spLocks noChangeArrowheads="1"/>
          </p:cNvSpPr>
          <p:nvPr/>
        </p:nvSpPr>
        <p:spPr bwMode="auto">
          <a:xfrm>
            <a:off x="457200" y="685800"/>
            <a:ext cx="8534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r>
              <a:rPr lang="en-US" altLang="en-US" sz="2000" b="1" kern="0" dirty="0">
                <a:solidFill>
                  <a:srgbClr val="0066FF"/>
                </a:solidFill>
              </a:rPr>
              <a:t>h</a:t>
            </a:r>
            <a:r>
              <a:rPr lang="en-US" altLang="en-US" sz="2000" b="1" kern="0" dirty="0" smtClean="0">
                <a:solidFill>
                  <a:srgbClr val="0066FF"/>
                </a:solidFill>
              </a:rPr>
              <a:t>5dump not built with </a:t>
            </a:r>
            <a:r>
              <a:rPr lang="en-US" altLang="en-US" sz="2000" b="1" kern="0" dirty="0" err="1" smtClean="0">
                <a:solidFill>
                  <a:srgbClr val="0066FF"/>
                </a:solidFill>
              </a:rPr>
              <a:t>blosc</a:t>
            </a:r>
            <a:r>
              <a:rPr lang="en-US" altLang="en-US" sz="2000" b="1" kern="0" dirty="0" smtClean="0">
                <a:solidFill>
                  <a:srgbClr val="0066FF"/>
                </a:solidFill>
              </a:rPr>
              <a:t> plugin filter</a:t>
            </a:r>
          </a:p>
          <a:p>
            <a:pPr algn="l"/>
            <a:r>
              <a:rPr lang="en-US" altLang="en-US" sz="2000" b="1" kern="0" dirty="0">
                <a:solidFill>
                  <a:srgbClr val="0066FF"/>
                </a:solidFill>
              </a:rPr>
              <a:t>B</a:t>
            </a:r>
            <a:r>
              <a:rPr lang="en-US" altLang="en-US" sz="2000" b="1" kern="0" dirty="0" smtClean="0">
                <a:solidFill>
                  <a:srgbClr val="0066FF"/>
                </a:solidFill>
              </a:rPr>
              <a:t>ut it can dump </a:t>
            </a:r>
            <a:r>
              <a:rPr lang="en-US" altLang="en-US" sz="2000" b="1" kern="0" dirty="0" err="1" smtClean="0">
                <a:solidFill>
                  <a:srgbClr val="0066FF"/>
                </a:solidFill>
              </a:rPr>
              <a:t>blosc</a:t>
            </a:r>
            <a:r>
              <a:rPr lang="en-US" altLang="en-US" sz="2000" b="1" kern="0" dirty="0" smtClean="0">
                <a:solidFill>
                  <a:srgbClr val="0066FF"/>
                </a:solidFill>
              </a:rPr>
              <a:t> compressed files via dynamically loaded decompressor</a:t>
            </a:r>
            <a:endParaRPr lang="en-US" altLang="en-US" sz="2000" b="1" kern="0" dirty="0" smtClean="0">
              <a:solidFill>
                <a:srgbClr val="0066FF"/>
              </a:solidFill>
            </a:endParaRPr>
          </a:p>
        </p:txBody>
      </p:sp>
    </p:spTree>
    <p:extLst>
      <p:ext uri="{BB962C8B-B14F-4D97-AF65-F5344CB8AC3E}">
        <p14:creationId xmlns:p14="http://schemas.microsoft.com/office/powerpoint/2010/main" val="3192855662"/>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Gregs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11265</TotalTime>
  <Words>604</Words>
  <Application>Microsoft Office PowerPoint</Application>
  <PresentationFormat>On-screen Show (4:3)</PresentationFormat>
  <Paragraphs>101</Paragraphs>
  <Slides>6</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Arial</vt:lpstr>
      <vt:lpstr>Avenir Next Condensed</vt:lpstr>
      <vt:lpstr>Calibri</vt:lpstr>
      <vt:lpstr>Courier New</vt:lpstr>
      <vt:lpstr>Gill Sans</vt:lpstr>
      <vt:lpstr>Times New Roman</vt:lpstr>
      <vt:lpstr>Blank Presentation</vt:lpstr>
      <vt:lpstr>GregsTheme</vt:lpstr>
      <vt:lpstr>PowerPoint Presentation</vt:lpstr>
      <vt:lpstr>HDF5 Changes (R3-5)</vt:lpstr>
      <vt:lpstr>HDF5 Changes (R3-5)</vt:lpstr>
      <vt:lpstr>HDF5 Direct Chunk Write Performance</vt:lpstr>
      <vt:lpstr>HDF5 Decompression Plugin Filters  (ADSupport R1-7)</vt:lpstr>
      <vt:lpstr>HDF5 Decompression Plugin Filters </vt:lpstr>
    </vt:vector>
  </TitlesOfParts>
  <Company>CARS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the Loop: Using Feedback in EPICS Mark Rivers, Center for Advanced Radiation Sources</dc:title>
  <dc:creator>MLR Assoc</dc:creator>
  <cp:lastModifiedBy>Mark Rivers</cp:lastModifiedBy>
  <cp:revision>260</cp:revision>
  <dcterms:created xsi:type="dcterms:W3CDTF">2001-01-18T12:19:59Z</dcterms:created>
  <dcterms:modified xsi:type="dcterms:W3CDTF">2019-10-03T19:14:44Z</dcterms:modified>
</cp:coreProperties>
</file>