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326" r:id="rId3"/>
    <p:sldId id="618" r:id="rId4"/>
    <p:sldId id="629" r:id="rId5"/>
    <p:sldId id="619" r:id="rId6"/>
    <p:sldId id="627" r:id="rId7"/>
    <p:sldId id="628" r:id="rId8"/>
    <p:sldId id="630" r:id="rId9"/>
    <p:sldId id="631" r:id="rId10"/>
    <p:sldId id="632" r:id="rId11"/>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20" autoAdjust="0"/>
    <p:restoredTop sz="85812" autoAdjust="0"/>
  </p:normalViewPr>
  <p:slideViewPr>
    <p:cSldViewPr>
      <p:cViewPr varScale="1">
        <p:scale>
          <a:sx n="68" d="100"/>
          <a:sy n="68" d="100"/>
        </p:scale>
        <p:origin x="734" y="6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2</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726537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3</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937547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4</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652309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5</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083762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6</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62104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7</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787087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8</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854659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9</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98920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10/5/2019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04800"/>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000" b="1" dirty="0" err="1" smtClean="0">
                <a:solidFill>
                  <a:srgbClr val="FFFF00"/>
                </a:solidFill>
              </a:rPr>
              <a:t>areaDetector</a:t>
            </a:r>
            <a:r>
              <a:rPr lang="en-US" altLang="en-US" sz="4000" b="1" dirty="0" smtClean="0">
                <a:solidFill>
                  <a:srgbClr val="FFFF00"/>
                </a:solidFill>
              </a:rPr>
              <a:t> Data Compression II </a:t>
            </a:r>
          </a:p>
        </p:txBody>
      </p:sp>
      <p:sp>
        <p:nvSpPr>
          <p:cNvPr id="2052" name="Text Box 4"/>
          <p:cNvSpPr txBox="1">
            <a:spLocks noChangeArrowheads="1"/>
          </p:cNvSpPr>
          <p:nvPr/>
        </p:nvSpPr>
        <p:spPr bwMode="auto">
          <a:xfrm>
            <a:off x="1473200" y="1156037"/>
            <a:ext cx="61976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1200"/>
              </a:spcBef>
              <a:spcAft>
                <a:spcPts val="0"/>
              </a:spcAft>
              <a:buFontTx/>
              <a:buNone/>
            </a:pPr>
            <a:r>
              <a:rPr lang="en-US" altLang="en-US" dirty="0">
                <a:solidFill>
                  <a:schemeClr val="bg1"/>
                </a:solidFill>
              </a:rPr>
              <a:t>Mark Rivers </a:t>
            </a:r>
            <a:r>
              <a:rPr lang="en-US" altLang="en-US" dirty="0" smtClean="0">
                <a:solidFill>
                  <a:schemeClr val="bg1"/>
                </a:solidFill>
              </a:rPr>
              <a:t>(CARS/Univ. of Chicago)</a:t>
            </a:r>
          </a:p>
          <a:p>
            <a:pPr algn="ctr" eaLnBrk="1" hangingPunct="1">
              <a:spcBef>
                <a:spcPts val="1200"/>
              </a:spcBef>
              <a:spcAft>
                <a:spcPts val="0"/>
              </a:spcAft>
              <a:buFontTx/>
              <a:buNone/>
            </a:pPr>
            <a:r>
              <a:rPr lang="en-US" altLang="en-US" dirty="0">
                <a:solidFill>
                  <a:schemeClr val="bg1"/>
                </a:solidFill>
              </a:rPr>
              <a:t>Alan </a:t>
            </a:r>
            <a:r>
              <a:rPr lang="en-US" altLang="en-US" dirty="0" smtClean="0">
                <a:solidFill>
                  <a:schemeClr val="bg1"/>
                </a:solidFill>
              </a:rPr>
              <a:t>Greer (Observatory Sciences) </a:t>
            </a:r>
          </a:p>
          <a:p>
            <a:pPr algn="ctr" eaLnBrk="1" hangingPunct="1">
              <a:spcBef>
                <a:spcPts val="1200"/>
              </a:spcBef>
              <a:spcAft>
                <a:spcPts val="0"/>
              </a:spcAft>
              <a:buFontTx/>
              <a:buNone/>
            </a:pPr>
            <a:r>
              <a:rPr lang="en-US" altLang="en-US" dirty="0" smtClean="0">
                <a:solidFill>
                  <a:schemeClr val="bg1"/>
                </a:solidFill>
              </a:rPr>
              <a:t>Gary </a:t>
            </a:r>
            <a:r>
              <a:rPr lang="en-US" altLang="en-US" dirty="0" err="1">
                <a:solidFill>
                  <a:schemeClr val="bg1"/>
                </a:solidFill>
              </a:rPr>
              <a:t>Yendell</a:t>
            </a:r>
            <a:r>
              <a:rPr lang="en-US" altLang="en-US" dirty="0">
                <a:solidFill>
                  <a:schemeClr val="bg1"/>
                </a:solidFill>
              </a:rPr>
              <a:t> (Diamond Light </a:t>
            </a:r>
            <a:r>
              <a:rPr lang="en-US" altLang="en-US" dirty="0" smtClean="0">
                <a:solidFill>
                  <a:schemeClr val="bg1"/>
                </a:solidFill>
              </a:rPr>
              <a:t>Source)</a:t>
            </a:r>
          </a:p>
          <a:p>
            <a:pPr algn="ctr" eaLnBrk="1" hangingPunct="1">
              <a:spcBef>
                <a:spcPts val="1200"/>
              </a:spcBef>
              <a:spcAft>
                <a:spcPts val="0"/>
              </a:spcAft>
              <a:buFontTx/>
              <a:buNone/>
            </a:pPr>
            <a:r>
              <a:rPr lang="en-US" altLang="en-US" dirty="0" err="1" smtClean="0">
                <a:solidFill>
                  <a:schemeClr val="bg1"/>
                </a:solidFill>
              </a:rPr>
              <a:t>Xiaoqiang</a:t>
            </a:r>
            <a:r>
              <a:rPr lang="en-US" altLang="en-US" dirty="0" smtClean="0">
                <a:solidFill>
                  <a:schemeClr val="bg1"/>
                </a:solidFill>
              </a:rPr>
              <a:t> </a:t>
            </a:r>
            <a:r>
              <a:rPr lang="en-US" altLang="en-US" dirty="0">
                <a:solidFill>
                  <a:schemeClr val="bg1"/>
                </a:solidFill>
              </a:rPr>
              <a:t>Wang (Paul </a:t>
            </a:r>
            <a:r>
              <a:rPr lang="en-US" altLang="en-US" dirty="0" err="1">
                <a:solidFill>
                  <a:schemeClr val="bg1"/>
                </a:solidFill>
              </a:rPr>
              <a:t>Scherrer</a:t>
            </a:r>
            <a:r>
              <a:rPr lang="en-US" altLang="en-US" dirty="0">
                <a:solidFill>
                  <a:schemeClr val="bg1"/>
                </a:solidFill>
              </a:rPr>
              <a:t> </a:t>
            </a:r>
            <a:r>
              <a:rPr lang="en-US" altLang="en-US" dirty="0" err="1">
                <a:solidFill>
                  <a:schemeClr val="bg1"/>
                </a:solidFill>
              </a:rPr>
              <a:t>Institut</a:t>
            </a:r>
            <a:r>
              <a:rPr lang="en-US" altLang="en-US" dirty="0">
                <a:solidFill>
                  <a:schemeClr val="bg1"/>
                </a:solidFill>
              </a:rPr>
              <a:t>)</a:t>
            </a: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HDF5 Changes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990600"/>
            <a:ext cx="8305800" cy="55626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800" dirty="0" smtClean="0"/>
              <a:t>NDFileHDF5 file writing plugin has always supported the “built-in” compression filters from HDF5: </a:t>
            </a:r>
          </a:p>
          <a:p>
            <a:pPr marL="800100" lvl="1" indent="-342900">
              <a:buFont typeface="Arial" panose="020B0604020202020204" pitchFamily="34" charset="0"/>
              <a:buChar char="•"/>
            </a:pPr>
            <a:r>
              <a:rPr lang="en-US" dirty="0" smtClean="0"/>
              <a:t>N-bit</a:t>
            </a:r>
          </a:p>
          <a:p>
            <a:pPr marL="800100" lvl="1" indent="-342900">
              <a:buFont typeface="Arial" panose="020B0604020202020204" pitchFamily="34" charset="0"/>
              <a:buChar char="•"/>
            </a:pPr>
            <a:r>
              <a:rPr lang="en-US" dirty="0" smtClean="0"/>
              <a:t>SZIP</a:t>
            </a:r>
          </a:p>
          <a:p>
            <a:pPr marL="800100" lvl="1" indent="-342900">
              <a:buFont typeface="Arial" panose="020B0604020202020204" pitchFamily="34" charset="0"/>
              <a:buChar char="•"/>
            </a:pPr>
            <a:r>
              <a:rPr lang="en-US" dirty="0" smtClean="0"/>
              <a:t>ZLIB</a:t>
            </a:r>
          </a:p>
          <a:p>
            <a:pPr marL="342900" indent="-342900">
              <a:buFont typeface="Arial" panose="020B0604020202020204" pitchFamily="34" charset="0"/>
              <a:buChar char="•"/>
            </a:pPr>
            <a:r>
              <a:rPr lang="en-US" sz="2800" dirty="0" smtClean="0"/>
              <a:t>R3-3 added support for </a:t>
            </a:r>
            <a:r>
              <a:rPr lang="en-US" sz="2800" dirty="0" err="1" smtClean="0"/>
              <a:t>Blosc</a:t>
            </a:r>
            <a:r>
              <a:rPr lang="en-US" sz="2800" dirty="0" smtClean="0"/>
              <a:t> filters</a:t>
            </a:r>
          </a:p>
          <a:p>
            <a:pPr marL="342900" indent="-342900">
              <a:buFont typeface="Arial" panose="020B0604020202020204" pitchFamily="34" charset="0"/>
              <a:buChar char="•"/>
            </a:pPr>
            <a:r>
              <a:rPr lang="en-US" sz="2800" dirty="0" smtClean="0"/>
              <a:t>R3-5 added support for LZ4, </a:t>
            </a:r>
            <a:r>
              <a:rPr lang="en-US" sz="2800" dirty="0" err="1" smtClean="0"/>
              <a:t>Bitshuffle</a:t>
            </a:r>
            <a:r>
              <a:rPr lang="en-US" sz="2800" dirty="0" smtClean="0"/>
              <a:t>/LZ4, and JPEG filters</a:t>
            </a:r>
          </a:p>
          <a:p>
            <a:pPr marL="342900" indent="-342900">
              <a:buFont typeface="Arial" panose="020B0604020202020204" pitchFamily="34" charset="0"/>
              <a:buChar char="•"/>
            </a:pPr>
            <a:r>
              <a:rPr lang="en-US" sz="2800" dirty="0" smtClean="0"/>
              <a:t>All of these compressors are called from the HDF5 library.</a:t>
            </a:r>
          </a:p>
          <a:p>
            <a:pPr marL="800100" lvl="1" indent="-342900">
              <a:buFont typeface="Arial" panose="020B0604020202020204" pitchFamily="34" charset="0"/>
              <a:buChar char="•"/>
            </a:pPr>
            <a:r>
              <a:rPr lang="en-US" dirty="0" smtClean="0"/>
              <a:t>Limits performance because of the overhead of the library.</a:t>
            </a:r>
          </a:p>
          <a:p>
            <a:pPr marL="800100" lvl="1" indent="-342900">
              <a:buFont typeface="Arial" panose="020B0604020202020204" pitchFamily="34" charset="0"/>
              <a:buChar char="•"/>
            </a:pPr>
            <a:r>
              <a:rPr lang="en-US" dirty="0" smtClean="0"/>
              <a:t>All compression runs in a single thread with the rest of the library.</a:t>
            </a:r>
          </a:p>
        </p:txBody>
      </p:sp>
    </p:spTree>
    <p:extLst>
      <p:ext uri="{BB962C8B-B14F-4D97-AF65-F5344CB8AC3E}">
        <p14:creationId xmlns:p14="http://schemas.microsoft.com/office/powerpoint/2010/main" val="2188371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HDF5 Changes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990600"/>
            <a:ext cx="8610600" cy="5562600"/>
          </a:xfrm>
          <a:prstGeom prst="rect">
            <a:avLst/>
          </a:prstGeom>
          <a:noFill/>
          <a:ln w="9525">
            <a:noFill/>
            <a:miter lim="800000"/>
            <a:headEnd/>
            <a:tailEnd/>
          </a:ln>
        </p:spPr>
        <p:txBody>
          <a:bodyPr/>
          <a:lstStyle/>
          <a:p>
            <a:pPr marL="342900" indent="-342900">
              <a:spcBef>
                <a:spcPts val="600"/>
              </a:spcBef>
              <a:buFont typeface="Arial" panose="020B0604020202020204" pitchFamily="34" charset="0"/>
              <a:buChar char="•"/>
            </a:pPr>
            <a:r>
              <a:rPr lang="en-US" sz="2800" dirty="0" smtClean="0"/>
              <a:t>New support for HDF5 </a:t>
            </a:r>
            <a:r>
              <a:rPr lang="en-US" sz="2800" i="1" dirty="0" smtClean="0"/>
              <a:t>Direct Chunk Write</a:t>
            </a:r>
          </a:p>
          <a:p>
            <a:pPr marL="800100" lvl="1" indent="-342900">
              <a:spcBef>
                <a:spcPts val="600"/>
              </a:spcBef>
              <a:buFont typeface="Arial" panose="020B0604020202020204" pitchFamily="34" charset="0"/>
              <a:buChar char="•"/>
            </a:pPr>
            <a:r>
              <a:rPr lang="en-US" dirty="0"/>
              <a:t>Much faster, much of the code in the HDF5 library is skipped.</a:t>
            </a:r>
          </a:p>
          <a:p>
            <a:pPr marL="800100" lvl="1" indent="-342900">
              <a:spcBef>
                <a:spcPts val="600"/>
              </a:spcBef>
              <a:buFont typeface="Arial" panose="020B0604020202020204" pitchFamily="34" charset="0"/>
              <a:buChar char="•"/>
            </a:pPr>
            <a:r>
              <a:rPr lang="en-US" dirty="0" smtClean="0"/>
              <a:t>The </a:t>
            </a:r>
            <a:r>
              <a:rPr lang="en-US" dirty="0" err="1" smtClean="0"/>
              <a:t>NDArrays</a:t>
            </a:r>
            <a:r>
              <a:rPr lang="en-US" dirty="0" smtClean="0"/>
              <a:t> can be pre-compressed</a:t>
            </a:r>
          </a:p>
          <a:p>
            <a:pPr marL="800100" lvl="1" indent="-342900">
              <a:spcBef>
                <a:spcPts val="600"/>
              </a:spcBef>
              <a:buFont typeface="Arial" panose="020B0604020202020204" pitchFamily="34" charset="0"/>
              <a:buChar char="•"/>
            </a:pPr>
            <a:r>
              <a:rPr lang="en-US" dirty="0" smtClean="0"/>
              <a:t>Compression can be done either in </a:t>
            </a:r>
            <a:r>
              <a:rPr lang="en-US" dirty="0" err="1" smtClean="0"/>
              <a:t>NDPluginCodec</a:t>
            </a:r>
            <a:r>
              <a:rPr lang="en-US" dirty="0" smtClean="0"/>
              <a:t>, or directly by the driver (e.g. </a:t>
            </a:r>
            <a:r>
              <a:rPr lang="en-US" dirty="0" err="1" smtClean="0"/>
              <a:t>ADEiger</a:t>
            </a:r>
            <a:r>
              <a:rPr lang="en-US" dirty="0" smtClean="0"/>
              <a:t>)</a:t>
            </a:r>
          </a:p>
          <a:p>
            <a:pPr marL="1257300" lvl="2" indent="-342900">
              <a:spcBef>
                <a:spcPts val="600"/>
              </a:spcBef>
              <a:buFont typeface="Arial" panose="020B0604020202020204" pitchFamily="34" charset="0"/>
              <a:buChar char="•"/>
            </a:pPr>
            <a:r>
              <a:rPr lang="en-US" sz="2000" dirty="0" err="1" smtClean="0"/>
              <a:t>NDPluginCodec</a:t>
            </a:r>
            <a:r>
              <a:rPr lang="en-US" sz="2000" dirty="0" smtClean="0"/>
              <a:t> can be using multiple-threads</a:t>
            </a:r>
            <a:endParaRPr lang="en-US" dirty="0" smtClean="0"/>
          </a:p>
          <a:p>
            <a:pPr marL="800100" lvl="1" indent="-342900">
              <a:spcBef>
                <a:spcPts val="600"/>
              </a:spcBef>
              <a:buFont typeface="Arial" panose="020B0604020202020204" pitchFamily="34" charset="0"/>
              <a:buChar char="•"/>
            </a:pPr>
            <a:r>
              <a:rPr lang="en-US" dirty="0" smtClean="0"/>
              <a:t>Also works with uncompressed </a:t>
            </a:r>
            <a:r>
              <a:rPr lang="en-US" dirty="0" err="1" smtClean="0"/>
              <a:t>NDArrays</a:t>
            </a:r>
            <a:endParaRPr lang="en-US" dirty="0" smtClean="0"/>
          </a:p>
          <a:p>
            <a:pPr marL="342900" indent="-342900">
              <a:spcBef>
                <a:spcPts val="600"/>
              </a:spcBef>
              <a:buFont typeface="Arial" panose="020B0604020202020204" pitchFamily="34" charset="0"/>
              <a:buChar char="•"/>
            </a:pPr>
            <a:r>
              <a:rPr lang="en-US" sz="2800" dirty="0" smtClean="0"/>
              <a:t>Fixed a number of memory leaks, some were significant</a:t>
            </a:r>
          </a:p>
          <a:p>
            <a:pPr marL="342900" indent="-342900">
              <a:spcBef>
                <a:spcPts val="600"/>
              </a:spcBef>
              <a:buFont typeface="Arial" panose="020B0604020202020204" pitchFamily="34" charset="0"/>
              <a:buChar char="•"/>
            </a:pPr>
            <a:r>
              <a:rPr lang="en-US" sz="2800" dirty="0" smtClean="0"/>
              <a:t>Added </a:t>
            </a:r>
            <a:r>
              <a:rPr lang="en-US" sz="2800" dirty="0" err="1" smtClean="0"/>
              <a:t>FlushNow</a:t>
            </a:r>
            <a:r>
              <a:rPr lang="en-US" sz="2800" dirty="0" smtClean="0"/>
              <a:t> record to force flushing datasets to disk in SWMR mode</a:t>
            </a:r>
          </a:p>
        </p:txBody>
      </p:sp>
    </p:spTree>
    <p:extLst>
      <p:ext uri="{BB962C8B-B14F-4D97-AF65-F5344CB8AC3E}">
        <p14:creationId xmlns:p14="http://schemas.microsoft.com/office/powerpoint/2010/main" val="3319101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
            <a:ext cx="8153400" cy="533400"/>
          </a:xfrm>
        </p:spPr>
        <p:txBody>
          <a:bodyPr/>
          <a:lstStyle/>
          <a:p>
            <a:r>
              <a:rPr lang="en-US" altLang="en-US" sz="3200" b="1" dirty="0" smtClean="0">
                <a:solidFill>
                  <a:srgbClr val="0066FF"/>
                </a:solidFill>
              </a:rPr>
              <a:t>HDF5 Direct Chunk Write Performance</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609600"/>
            <a:ext cx="8458200" cy="2667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1024x1024 32-bit images</a:t>
            </a:r>
          </a:p>
          <a:p>
            <a:pPr marL="342900" indent="-342900">
              <a:buFont typeface="Arial" panose="020B0604020202020204" pitchFamily="34" charset="0"/>
              <a:buChar char="•"/>
            </a:pPr>
            <a:r>
              <a:rPr lang="en-US" sz="2000" dirty="0" err="1" smtClean="0"/>
              <a:t>simDetector</a:t>
            </a:r>
            <a:r>
              <a:rPr lang="en-US" sz="2000" dirty="0" smtClean="0"/>
              <a:t> generating ~1350 frames/s = 5.4 GB/s.</a:t>
            </a:r>
          </a:p>
          <a:p>
            <a:pPr marL="342900" indent="-342900">
              <a:buFont typeface="Arial" panose="020B0604020202020204" pitchFamily="34" charset="0"/>
              <a:buChar char="•"/>
            </a:pPr>
            <a:r>
              <a:rPr lang="en-US" sz="2000" dirty="0" err="1" smtClean="0"/>
              <a:t>Blosc</a:t>
            </a:r>
            <a:r>
              <a:rPr lang="en-US" sz="2000" dirty="0" smtClean="0"/>
              <a:t> LZ4 </a:t>
            </a:r>
            <a:r>
              <a:rPr lang="en-US" sz="2000" dirty="0" err="1" smtClean="0"/>
              <a:t>ByteShuffle</a:t>
            </a:r>
            <a:r>
              <a:rPr lang="en-US" sz="2000" dirty="0" smtClean="0"/>
              <a:t> compression</a:t>
            </a:r>
          </a:p>
          <a:p>
            <a:pPr marL="800100" lvl="1" indent="-342900">
              <a:buFont typeface="Arial" panose="020B0604020202020204" pitchFamily="34" charset="0"/>
              <a:buChar char="•"/>
            </a:pPr>
            <a:r>
              <a:rPr lang="en-US" sz="1800" dirty="0"/>
              <a:t>C</a:t>
            </a:r>
            <a:r>
              <a:rPr lang="en-US" sz="1800" dirty="0" smtClean="0"/>
              <a:t>ompression level 6.  </a:t>
            </a:r>
          </a:p>
          <a:p>
            <a:pPr marL="800100" lvl="1" indent="-342900">
              <a:buFont typeface="Arial" panose="020B0604020202020204" pitchFamily="34" charset="0"/>
              <a:buChar char="•"/>
            </a:pPr>
            <a:r>
              <a:rPr lang="en-US" sz="1800" dirty="0" err="1" smtClean="0"/>
              <a:t>NDPluginCodec</a:t>
            </a:r>
            <a:endParaRPr lang="en-US" sz="1800" dirty="0" smtClean="0"/>
          </a:p>
          <a:p>
            <a:pPr marL="800100" lvl="1" indent="-342900">
              <a:buFont typeface="Arial" panose="020B0604020202020204" pitchFamily="34" charset="0"/>
              <a:buChar char="•"/>
            </a:pPr>
            <a:r>
              <a:rPr lang="en-US" sz="1800" dirty="0" smtClean="0"/>
              <a:t>6 </a:t>
            </a:r>
            <a:r>
              <a:rPr lang="en-US" sz="1800" dirty="0" err="1" smtClean="0"/>
              <a:t>Blosc</a:t>
            </a:r>
            <a:r>
              <a:rPr lang="en-US" sz="1800" dirty="0" smtClean="0"/>
              <a:t> threads</a:t>
            </a:r>
          </a:p>
          <a:p>
            <a:pPr marL="800100" lvl="1" indent="-342900">
              <a:buFont typeface="Arial" panose="020B0604020202020204" pitchFamily="34" charset="0"/>
              <a:buChar char="•"/>
            </a:pPr>
            <a:r>
              <a:rPr lang="en-US" sz="1800" dirty="0" smtClean="0"/>
              <a:t>3 plugin threads.</a:t>
            </a:r>
          </a:p>
          <a:p>
            <a:pPr marL="800100" lvl="1" indent="-342900">
              <a:buFont typeface="Arial" panose="020B0604020202020204" pitchFamily="34" charset="0"/>
              <a:buChar char="•"/>
            </a:pPr>
            <a:r>
              <a:rPr lang="en-US" sz="1800" dirty="0" smtClean="0"/>
              <a:t>Compression factor is ~64</a:t>
            </a:r>
          </a:p>
          <a:p>
            <a:pPr marL="342900" indent="-342900">
              <a:buFont typeface="Arial" panose="020B0604020202020204" pitchFamily="34" charset="0"/>
              <a:buChar char="•"/>
            </a:pPr>
            <a:r>
              <a:rPr lang="en-US" sz="2000" dirty="0" smtClean="0"/>
              <a:t>Time to save a single HDF5 file with 10,000 frames. </a:t>
            </a:r>
            <a:r>
              <a:rPr lang="en-US" sz="1800" dirty="0" smtClean="0"/>
              <a:t> </a:t>
            </a:r>
          </a:p>
        </p:txBody>
      </p:sp>
      <p:graphicFrame>
        <p:nvGraphicFramePr>
          <p:cNvPr id="2" name="Table 1"/>
          <p:cNvGraphicFramePr>
            <a:graphicFrameLocks noGrp="1"/>
          </p:cNvGraphicFramePr>
          <p:nvPr>
            <p:extLst>
              <p:ext uri="{D42A27DB-BD31-4B8C-83A1-F6EECF244321}">
                <p14:modId xmlns:p14="http://schemas.microsoft.com/office/powerpoint/2010/main" val="1810693348"/>
              </p:ext>
            </p:extLst>
          </p:nvPr>
        </p:nvGraphicFramePr>
        <p:xfrm>
          <a:off x="457200" y="3276600"/>
          <a:ext cx="8077200" cy="2768600"/>
        </p:xfrm>
        <a:graphic>
          <a:graphicData uri="http://schemas.openxmlformats.org/drawingml/2006/table">
            <a:tbl>
              <a:tblPr firstRow="1" bandRow="1">
                <a:tableStyleId>{5C22544A-7EE6-4342-B048-85BDC9FD1C3A}</a:tableStyleId>
              </a:tblPr>
              <a:tblGrid>
                <a:gridCol w="2320047">
                  <a:extLst>
                    <a:ext uri="{9D8B030D-6E8A-4147-A177-3AD203B41FA5}">
                      <a16:colId xmlns:a16="http://schemas.microsoft.com/office/drawing/2014/main" val="2158912504"/>
                    </a:ext>
                  </a:extLst>
                </a:gridCol>
                <a:gridCol w="1632625">
                  <a:extLst>
                    <a:ext uri="{9D8B030D-6E8A-4147-A177-3AD203B41FA5}">
                      <a16:colId xmlns:a16="http://schemas.microsoft.com/office/drawing/2014/main" val="4000109987"/>
                    </a:ext>
                  </a:extLst>
                </a:gridCol>
                <a:gridCol w="1718553">
                  <a:extLst>
                    <a:ext uri="{9D8B030D-6E8A-4147-A177-3AD203B41FA5}">
                      <a16:colId xmlns:a16="http://schemas.microsoft.com/office/drawing/2014/main" val="664210546"/>
                    </a:ext>
                  </a:extLst>
                </a:gridCol>
                <a:gridCol w="2405975">
                  <a:extLst>
                    <a:ext uri="{9D8B030D-6E8A-4147-A177-3AD203B41FA5}">
                      <a16:colId xmlns:a16="http://schemas.microsoft.com/office/drawing/2014/main" val="31958971"/>
                    </a:ext>
                  </a:extLst>
                </a:gridCol>
              </a:tblGrid>
              <a:tr h="370840">
                <a:tc>
                  <a:txBody>
                    <a:bodyPr/>
                    <a:lstStyle/>
                    <a:p>
                      <a:endParaRPr lang="en-US" sz="1800" dirty="0"/>
                    </a:p>
                  </a:txBody>
                  <a:tcPr/>
                </a:tc>
                <a:tc>
                  <a:txBody>
                    <a:bodyPr/>
                    <a:lstStyle/>
                    <a:p>
                      <a:r>
                        <a:rPr lang="en-US" sz="1800" dirty="0" smtClean="0"/>
                        <a:t>No compression</a:t>
                      </a:r>
                      <a:endParaRPr lang="en-US" sz="1800" dirty="0"/>
                    </a:p>
                  </a:txBody>
                  <a:tcPr/>
                </a:tc>
                <a:tc>
                  <a:txBody>
                    <a:bodyPr/>
                    <a:lstStyle/>
                    <a:p>
                      <a:r>
                        <a:rPr lang="en-US" sz="1800" dirty="0" smtClean="0"/>
                        <a:t>NDFileHDF5</a:t>
                      </a:r>
                      <a:r>
                        <a:rPr lang="en-US" sz="1800" baseline="0" dirty="0" smtClean="0"/>
                        <a:t> compression</a:t>
                      </a:r>
                      <a:endParaRPr lang="en-US" sz="1800" dirty="0"/>
                    </a:p>
                  </a:txBody>
                  <a:tcPr/>
                </a:tc>
                <a:tc>
                  <a:txBody>
                    <a:bodyPr/>
                    <a:lstStyle/>
                    <a:p>
                      <a:r>
                        <a:rPr lang="en-US" sz="1800" dirty="0" err="1" smtClean="0"/>
                        <a:t>NDPluginCodec</a:t>
                      </a:r>
                      <a:r>
                        <a:rPr lang="en-US" sz="1800" dirty="0" smtClean="0"/>
                        <a:t> compression, direct</a:t>
                      </a:r>
                      <a:r>
                        <a:rPr lang="en-US" sz="1800" baseline="0" dirty="0" smtClean="0"/>
                        <a:t> chunk write</a:t>
                      </a:r>
                      <a:endParaRPr lang="en-US" sz="1800" dirty="0"/>
                    </a:p>
                  </a:txBody>
                  <a:tcPr/>
                </a:tc>
                <a:extLst>
                  <a:ext uri="{0D108BD9-81ED-4DB2-BD59-A6C34878D82A}">
                    <a16:rowId xmlns:a16="http://schemas.microsoft.com/office/drawing/2014/main" val="309471959"/>
                  </a:ext>
                </a:extLst>
              </a:tr>
              <a:tr h="370840">
                <a:tc>
                  <a:txBody>
                    <a:bodyPr/>
                    <a:lstStyle/>
                    <a:p>
                      <a:r>
                        <a:rPr lang="en-US" sz="1800" dirty="0" smtClean="0"/>
                        <a:t>File size (MB)</a:t>
                      </a:r>
                      <a:endParaRPr lang="en-US" sz="1800" dirty="0"/>
                    </a:p>
                  </a:txBody>
                  <a:tcPr/>
                </a:tc>
                <a:tc>
                  <a:txBody>
                    <a:bodyPr/>
                    <a:lstStyle/>
                    <a:p>
                      <a:r>
                        <a:rPr lang="en-US" sz="1800" dirty="0" smtClean="0"/>
                        <a:t>40,000</a:t>
                      </a:r>
                      <a:endParaRPr lang="en-US" sz="1800" dirty="0"/>
                    </a:p>
                  </a:txBody>
                  <a:tcPr/>
                </a:tc>
                <a:tc>
                  <a:txBody>
                    <a:bodyPr/>
                    <a:lstStyle/>
                    <a:p>
                      <a:r>
                        <a:rPr lang="en-US" sz="1800" dirty="0" smtClean="0"/>
                        <a:t>650</a:t>
                      </a:r>
                      <a:endParaRPr lang="en-US" sz="1800" dirty="0"/>
                    </a:p>
                  </a:txBody>
                  <a:tcPr/>
                </a:tc>
                <a:tc>
                  <a:txBody>
                    <a:bodyPr/>
                    <a:lstStyle/>
                    <a:p>
                      <a:r>
                        <a:rPr lang="en-US" sz="1800" dirty="0" smtClean="0"/>
                        <a:t>650</a:t>
                      </a:r>
                      <a:endParaRPr lang="en-US" sz="1800" dirty="0"/>
                    </a:p>
                  </a:txBody>
                  <a:tcPr/>
                </a:tc>
                <a:extLst>
                  <a:ext uri="{0D108BD9-81ED-4DB2-BD59-A6C34878D82A}">
                    <a16:rowId xmlns:a16="http://schemas.microsoft.com/office/drawing/2014/main" val="2975729984"/>
                  </a:ext>
                </a:extLst>
              </a:tr>
              <a:tr h="370840">
                <a:tc>
                  <a:txBody>
                    <a:bodyPr/>
                    <a:lstStyle/>
                    <a:p>
                      <a:r>
                        <a:rPr lang="en-US" sz="1800" dirty="0" smtClean="0"/>
                        <a:t>Total</a:t>
                      </a:r>
                      <a:r>
                        <a:rPr lang="en-US" sz="1800" baseline="0" dirty="0" smtClean="0"/>
                        <a:t> time (s)</a:t>
                      </a:r>
                      <a:endParaRPr lang="en-US" sz="1800" dirty="0"/>
                    </a:p>
                  </a:txBody>
                  <a:tcPr/>
                </a:tc>
                <a:tc>
                  <a:txBody>
                    <a:bodyPr/>
                    <a:lstStyle/>
                    <a:p>
                      <a:r>
                        <a:rPr lang="en-US" sz="1800" dirty="0" smtClean="0"/>
                        <a:t>106</a:t>
                      </a:r>
                      <a:endParaRPr lang="en-US" sz="1800" dirty="0"/>
                    </a:p>
                  </a:txBody>
                  <a:tcPr/>
                </a:tc>
                <a:tc>
                  <a:txBody>
                    <a:bodyPr/>
                    <a:lstStyle/>
                    <a:p>
                      <a:r>
                        <a:rPr lang="en-US" sz="1800" dirty="0" smtClean="0"/>
                        <a:t>32</a:t>
                      </a:r>
                      <a:endParaRPr lang="en-US" sz="1800" dirty="0"/>
                    </a:p>
                  </a:txBody>
                  <a:tcPr/>
                </a:tc>
                <a:tc>
                  <a:txBody>
                    <a:bodyPr/>
                    <a:lstStyle/>
                    <a:p>
                      <a:r>
                        <a:rPr lang="en-US" sz="1800" dirty="0" smtClean="0"/>
                        <a:t>7.4</a:t>
                      </a:r>
                      <a:endParaRPr lang="en-US" sz="1800" dirty="0"/>
                    </a:p>
                  </a:txBody>
                  <a:tcPr/>
                </a:tc>
                <a:extLst>
                  <a:ext uri="{0D108BD9-81ED-4DB2-BD59-A6C34878D82A}">
                    <a16:rowId xmlns:a16="http://schemas.microsoft.com/office/drawing/2014/main" val="648029699"/>
                  </a:ext>
                </a:extLst>
              </a:tr>
              <a:tr h="370840">
                <a:tc>
                  <a:txBody>
                    <a:bodyPr/>
                    <a:lstStyle/>
                    <a:p>
                      <a:r>
                        <a:rPr lang="en-US" sz="1800" dirty="0" smtClean="0"/>
                        <a:t>Frame/s</a:t>
                      </a:r>
                      <a:endParaRPr lang="en-US" sz="1800" dirty="0"/>
                    </a:p>
                  </a:txBody>
                  <a:tcPr/>
                </a:tc>
                <a:tc>
                  <a:txBody>
                    <a:bodyPr/>
                    <a:lstStyle/>
                    <a:p>
                      <a:r>
                        <a:rPr lang="en-US" sz="1800" dirty="0" smtClean="0"/>
                        <a:t>94</a:t>
                      </a:r>
                      <a:endParaRPr lang="en-US" sz="1800" dirty="0"/>
                    </a:p>
                  </a:txBody>
                  <a:tcPr/>
                </a:tc>
                <a:tc>
                  <a:txBody>
                    <a:bodyPr/>
                    <a:lstStyle/>
                    <a:p>
                      <a:r>
                        <a:rPr lang="en-US" sz="1800" dirty="0" smtClean="0"/>
                        <a:t>312</a:t>
                      </a:r>
                      <a:endParaRPr lang="en-US" sz="1800" dirty="0"/>
                    </a:p>
                  </a:txBody>
                  <a:tcPr/>
                </a:tc>
                <a:tc>
                  <a:txBody>
                    <a:bodyPr/>
                    <a:lstStyle/>
                    <a:p>
                      <a:r>
                        <a:rPr lang="en-US" sz="1800" dirty="0" smtClean="0"/>
                        <a:t>1,351</a:t>
                      </a:r>
                      <a:endParaRPr lang="en-US" sz="1800" dirty="0"/>
                    </a:p>
                  </a:txBody>
                  <a:tcPr/>
                </a:tc>
                <a:extLst>
                  <a:ext uri="{0D108BD9-81ED-4DB2-BD59-A6C34878D82A}">
                    <a16:rowId xmlns:a16="http://schemas.microsoft.com/office/drawing/2014/main" val="3958496661"/>
                  </a:ext>
                </a:extLst>
              </a:tr>
              <a:tr h="370840">
                <a:tc>
                  <a:txBody>
                    <a:bodyPr/>
                    <a:lstStyle/>
                    <a:p>
                      <a:r>
                        <a:rPr lang="en-US" sz="1800" dirty="0" smtClean="0"/>
                        <a:t>MB/s uncompressed</a:t>
                      </a:r>
                      <a:endParaRPr lang="en-US" sz="1800" dirty="0"/>
                    </a:p>
                  </a:txBody>
                  <a:tcPr/>
                </a:tc>
                <a:tc>
                  <a:txBody>
                    <a:bodyPr/>
                    <a:lstStyle/>
                    <a:p>
                      <a:r>
                        <a:rPr lang="en-US" sz="1800" dirty="0" smtClean="0"/>
                        <a:t>389</a:t>
                      </a:r>
                      <a:endParaRPr lang="en-US" sz="1800" dirty="0"/>
                    </a:p>
                  </a:txBody>
                  <a:tcPr/>
                </a:tc>
                <a:tc>
                  <a:txBody>
                    <a:bodyPr/>
                    <a:lstStyle/>
                    <a:p>
                      <a:r>
                        <a:rPr lang="en-US" sz="1800" dirty="0" smtClean="0"/>
                        <a:t>1,250</a:t>
                      </a:r>
                      <a:endParaRPr lang="en-US" sz="1800" dirty="0"/>
                    </a:p>
                  </a:txBody>
                  <a:tcPr/>
                </a:tc>
                <a:tc>
                  <a:txBody>
                    <a:bodyPr/>
                    <a:lstStyle/>
                    <a:p>
                      <a:r>
                        <a:rPr lang="en-US" sz="1800" dirty="0" smtClean="0"/>
                        <a:t>5,405</a:t>
                      </a:r>
                      <a:endParaRPr lang="en-US" sz="1800" dirty="0"/>
                    </a:p>
                  </a:txBody>
                  <a:tcPr/>
                </a:tc>
                <a:extLst>
                  <a:ext uri="{0D108BD9-81ED-4DB2-BD59-A6C34878D82A}">
                    <a16:rowId xmlns:a16="http://schemas.microsoft.com/office/drawing/2014/main" val="1319020032"/>
                  </a:ext>
                </a:extLst>
              </a:tr>
              <a:tr h="370840">
                <a:tc>
                  <a:txBody>
                    <a:bodyPr/>
                    <a:lstStyle/>
                    <a:p>
                      <a:r>
                        <a:rPr lang="en-US" sz="1800" dirty="0" smtClean="0"/>
                        <a:t>MB/s</a:t>
                      </a:r>
                      <a:r>
                        <a:rPr lang="en-US" sz="1800" baseline="0" dirty="0" smtClean="0"/>
                        <a:t> compressed</a:t>
                      </a:r>
                      <a:endParaRPr lang="en-US" sz="1800" dirty="0"/>
                    </a:p>
                  </a:txBody>
                  <a:tcPr/>
                </a:tc>
                <a:tc>
                  <a:txBody>
                    <a:bodyPr/>
                    <a:lstStyle/>
                    <a:p>
                      <a:r>
                        <a:rPr lang="en-US" sz="1800" dirty="0" smtClean="0"/>
                        <a:t>N.A.</a:t>
                      </a:r>
                      <a:endParaRPr lang="en-US" sz="1800" dirty="0"/>
                    </a:p>
                  </a:txBody>
                  <a:tcPr/>
                </a:tc>
                <a:tc>
                  <a:txBody>
                    <a:bodyPr/>
                    <a:lstStyle/>
                    <a:p>
                      <a:r>
                        <a:rPr lang="en-US" sz="1800" dirty="0" smtClean="0"/>
                        <a:t>20</a:t>
                      </a:r>
                      <a:endParaRPr lang="en-US" sz="1800" dirty="0"/>
                    </a:p>
                  </a:txBody>
                  <a:tcPr/>
                </a:tc>
                <a:tc>
                  <a:txBody>
                    <a:bodyPr/>
                    <a:lstStyle/>
                    <a:p>
                      <a:r>
                        <a:rPr lang="en-US" sz="1800" dirty="0" smtClean="0"/>
                        <a:t>88</a:t>
                      </a:r>
                      <a:endParaRPr lang="en-US" sz="1800" dirty="0"/>
                    </a:p>
                  </a:txBody>
                  <a:tcPr/>
                </a:tc>
                <a:extLst>
                  <a:ext uri="{0D108BD9-81ED-4DB2-BD59-A6C34878D82A}">
                    <a16:rowId xmlns:a16="http://schemas.microsoft.com/office/drawing/2014/main" val="3705942362"/>
                  </a:ext>
                </a:extLst>
              </a:tr>
            </a:tbl>
          </a:graphicData>
        </a:graphic>
      </p:graphicFrame>
      <p:sp>
        <p:nvSpPr>
          <p:cNvPr id="6" name="Rectangle 3"/>
          <p:cNvSpPr txBox="1">
            <a:spLocks noChangeArrowheads="1"/>
          </p:cNvSpPr>
          <p:nvPr/>
        </p:nvSpPr>
        <p:spPr bwMode="auto">
          <a:xfrm>
            <a:off x="152400" y="6096000"/>
            <a:ext cx="8915400" cy="6858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HDF5 library can only compress 312 frames/s</a:t>
            </a:r>
          </a:p>
          <a:p>
            <a:pPr marL="342900" indent="-342900">
              <a:buFont typeface="Arial" panose="020B0604020202020204" pitchFamily="34" charset="0"/>
              <a:buChar char="•"/>
            </a:pPr>
            <a:r>
              <a:rPr lang="en-US" sz="2000" dirty="0" err="1" smtClean="0"/>
              <a:t>NDPluginCodec</a:t>
            </a:r>
            <a:r>
              <a:rPr lang="en-US" sz="2000" dirty="0"/>
              <a:t> </a:t>
            </a:r>
            <a:r>
              <a:rPr lang="en-US" sz="2000" dirty="0" smtClean="0"/>
              <a:t>&amp; direct chunk write keeps up with </a:t>
            </a:r>
            <a:r>
              <a:rPr lang="en-US" sz="2000" dirty="0" err="1" smtClean="0"/>
              <a:t>simDetector</a:t>
            </a:r>
            <a:r>
              <a:rPr lang="en-US" sz="2000" dirty="0"/>
              <a:t> </a:t>
            </a:r>
            <a:r>
              <a:rPr lang="en-US" sz="2000" dirty="0" smtClean="0"/>
              <a:t>1,350 frames/s</a:t>
            </a:r>
          </a:p>
        </p:txBody>
      </p:sp>
    </p:spTree>
    <p:extLst>
      <p:ext uri="{BB962C8B-B14F-4D97-AF65-F5344CB8AC3E}">
        <p14:creationId xmlns:p14="http://schemas.microsoft.com/office/powerpoint/2010/main" val="1914981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914400"/>
          </a:xfrm>
        </p:spPr>
        <p:txBody>
          <a:bodyPr/>
          <a:lstStyle/>
          <a:p>
            <a:r>
              <a:rPr lang="en-US" altLang="en-US" sz="3200" b="1" dirty="0" smtClean="0">
                <a:solidFill>
                  <a:srgbClr val="0066FF"/>
                </a:solidFill>
              </a:rPr>
              <a:t>HDF5 Decompression Plugin Filters </a:t>
            </a:r>
            <a:br>
              <a:rPr lang="en-US" altLang="en-US" sz="3200" b="1" dirty="0" smtClean="0">
                <a:solidFill>
                  <a:srgbClr val="0066FF"/>
                </a:solidFill>
              </a:rPr>
            </a:br>
            <a:r>
              <a:rPr lang="en-US" altLang="en-US" sz="3200" b="1" dirty="0" smtClean="0">
                <a:solidFill>
                  <a:srgbClr val="0066FF"/>
                </a:solidFill>
              </a:rPr>
              <a:t>(</a:t>
            </a:r>
            <a:r>
              <a:rPr lang="en-US" altLang="en-US" sz="3200" b="1" dirty="0" err="1" smtClean="0">
                <a:solidFill>
                  <a:srgbClr val="0066FF"/>
                </a:solidFill>
              </a:rPr>
              <a:t>ADSupport</a:t>
            </a:r>
            <a:r>
              <a:rPr lang="en-US" altLang="en-US" sz="3200" b="1" dirty="0" smtClean="0">
                <a:solidFill>
                  <a:srgbClr val="0066FF"/>
                </a:solidFill>
              </a:rPr>
              <a:t> R1-7)</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1219200"/>
            <a:ext cx="8610600" cy="5334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HDF5 supports dynamic loading of compression and decompression filter libraries at run time.</a:t>
            </a:r>
          </a:p>
          <a:p>
            <a:pPr marL="342900" indent="-342900">
              <a:buFont typeface="Arial" panose="020B0604020202020204" pitchFamily="34" charset="0"/>
              <a:buChar char="•"/>
            </a:pPr>
            <a:r>
              <a:rPr lang="en-US" dirty="0" smtClean="0"/>
              <a:t>The </a:t>
            </a:r>
            <a:r>
              <a:rPr lang="en-US" dirty="0" err="1" smtClean="0"/>
              <a:t>Blosc</a:t>
            </a:r>
            <a:r>
              <a:rPr lang="en-US" dirty="0" smtClean="0"/>
              <a:t>, LZ4, BSLZ4, and JPEG compressors have been built into the HDF5 library in </a:t>
            </a:r>
            <a:r>
              <a:rPr lang="en-US" dirty="0" err="1" smtClean="0"/>
              <a:t>ADSupport</a:t>
            </a:r>
            <a:r>
              <a:rPr lang="en-US" dirty="0"/>
              <a:t> </a:t>
            </a:r>
            <a:r>
              <a:rPr lang="en-US" dirty="0" smtClean="0"/>
              <a:t>so that dynamic loading is </a:t>
            </a:r>
            <a:r>
              <a:rPr lang="en-US" i="1" dirty="0" smtClean="0"/>
              <a:t>not</a:t>
            </a:r>
            <a:r>
              <a:rPr lang="en-US" dirty="0" smtClean="0"/>
              <a:t> required when using NDFileHDF5.</a:t>
            </a:r>
          </a:p>
          <a:p>
            <a:pPr marL="342900" indent="-342900">
              <a:buFont typeface="Arial" panose="020B0604020202020204" pitchFamily="34" charset="0"/>
              <a:buChar char="•"/>
            </a:pPr>
            <a:r>
              <a:rPr lang="en-US" dirty="0" smtClean="0"/>
              <a:t>However, to decompress HDF5 files compressed with </a:t>
            </a:r>
            <a:r>
              <a:rPr lang="en-US" dirty="0" err="1" smtClean="0"/>
              <a:t>Blosc</a:t>
            </a:r>
            <a:r>
              <a:rPr lang="en-US" dirty="0" smtClean="0"/>
              <a:t>, LZ4, BSLZ4, or JPEG with other applications dynamic loading of the filters will be required</a:t>
            </a:r>
          </a:p>
          <a:p>
            <a:pPr marL="342900" indent="-342900">
              <a:buFont typeface="Arial" panose="020B0604020202020204" pitchFamily="34" charset="0"/>
              <a:buChar char="•"/>
            </a:pPr>
            <a:r>
              <a:rPr lang="en-US" dirty="0" err="1" smtClean="0"/>
              <a:t>ADSupport</a:t>
            </a:r>
            <a:r>
              <a:rPr lang="en-US" dirty="0" smtClean="0"/>
              <a:t> now builds these dynamic filter libraries for Linux, Windows, and Mac.</a:t>
            </a:r>
          </a:p>
          <a:p>
            <a:pPr marL="342900" indent="-342900">
              <a:buFont typeface="Arial" panose="020B0604020202020204" pitchFamily="34" charset="0"/>
              <a:buChar char="•"/>
            </a:pPr>
            <a:r>
              <a:rPr lang="en-US" dirty="0" smtClean="0"/>
              <a:t>Must set the following environment variable to use them:</a:t>
            </a:r>
          </a:p>
          <a:p>
            <a:endParaRPr lang="en-US" dirty="0" smtClean="0"/>
          </a:p>
          <a:p>
            <a:pPr lvl="1"/>
            <a:r>
              <a:rPr lang="en-US" sz="1800" b="1" dirty="0" smtClean="0">
                <a:latin typeface="Courier New" panose="02070309020205020404" pitchFamily="49" charset="0"/>
                <a:cs typeface="Courier New" panose="02070309020205020404" pitchFamily="49" charset="0"/>
              </a:rPr>
              <a:t>HDF5_PLUGIN_PATH=[</a:t>
            </a:r>
            <a:r>
              <a:rPr lang="en-US" sz="1800" b="1" dirty="0" err="1" smtClean="0">
                <a:latin typeface="Courier New" panose="02070309020205020404" pitchFamily="49" charset="0"/>
                <a:cs typeface="Courier New" panose="02070309020205020404" pitchFamily="49" charset="0"/>
              </a:rPr>
              <a:t>areaDetector</a:t>
            </a:r>
            <a:r>
              <a:rPr lang="en-US" sz="1800" b="1" dirty="0" smtClean="0">
                <a:latin typeface="Courier New" panose="02070309020205020404" pitchFamily="49" charset="0"/>
                <a:cs typeface="Courier New" panose="02070309020205020404" pitchFamily="49" charset="0"/>
              </a:rPr>
              <a:t>]/</a:t>
            </a:r>
            <a:r>
              <a:rPr lang="en-US" sz="1800" b="1" dirty="0" err="1" smtClean="0">
                <a:latin typeface="Courier New" panose="02070309020205020404" pitchFamily="49" charset="0"/>
                <a:cs typeface="Courier New" panose="02070309020205020404" pitchFamily="49" charset="0"/>
              </a:rPr>
              <a:t>ADSupport</a:t>
            </a:r>
            <a:r>
              <a:rPr lang="en-US" sz="1800" b="1" dirty="0" smtClean="0">
                <a:latin typeface="Courier New" panose="02070309020205020404" pitchFamily="49" charset="0"/>
                <a:cs typeface="Courier New" panose="02070309020205020404" pitchFamily="49" charset="0"/>
              </a:rPr>
              <a:t>/lib/linux-x86_64</a:t>
            </a:r>
          </a:p>
        </p:txBody>
      </p:sp>
    </p:spTree>
    <p:extLst>
      <p:ext uri="{BB962C8B-B14F-4D97-AF65-F5344CB8AC3E}">
        <p14:creationId xmlns:p14="http://schemas.microsoft.com/office/powerpoint/2010/main" val="651412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533400"/>
          </a:xfrm>
        </p:spPr>
        <p:txBody>
          <a:bodyPr/>
          <a:lstStyle/>
          <a:p>
            <a:r>
              <a:rPr lang="en-US" altLang="en-US" sz="3200" b="1" dirty="0" smtClean="0">
                <a:solidFill>
                  <a:srgbClr val="0066FF"/>
                </a:solidFill>
              </a:rPr>
              <a:t>HDF5 Decompression Plugin Filters </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152400" y="1219200"/>
            <a:ext cx="8763000" cy="5334000"/>
          </a:xfrm>
          <a:prstGeom prst="rect">
            <a:avLst/>
          </a:prstGeom>
          <a:noFill/>
          <a:ln w="9525">
            <a:noFill/>
            <a:miter lim="800000"/>
            <a:headEnd/>
            <a:tailEnd/>
          </a:ln>
        </p:spPr>
        <p:txBody>
          <a:bodyPr/>
          <a:lstStyle/>
          <a:p>
            <a:r>
              <a:rPr lang="en-US" sz="1400" b="1" dirty="0" smtClean="0">
                <a:latin typeface="Courier New" panose="02070309020205020404" pitchFamily="49" charset="0"/>
                <a:cs typeface="Courier New" panose="02070309020205020404" pitchFamily="49" charset="0"/>
              </a:rPr>
              <a:t>&gt;h5dump </a:t>
            </a:r>
            <a:r>
              <a:rPr lang="en-US" sz="1400" b="1" dirty="0">
                <a:latin typeface="Courier New" panose="02070309020205020404" pitchFamily="49" charset="0"/>
                <a:cs typeface="Courier New" panose="02070309020205020404" pitchFamily="49" charset="0"/>
              </a:rPr>
              <a:t>--properties </a:t>
            </a:r>
            <a:r>
              <a:rPr lang="en-US" sz="1400" b="1" dirty="0" smtClean="0">
                <a:latin typeface="Courier New" panose="02070309020205020404" pitchFamily="49" charset="0"/>
                <a:cs typeface="Courier New" panose="02070309020205020404" pitchFamily="49" charset="0"/>
              </a:rPr>
              <a:t>test_hdf5_direct_chunk_3.h5</a:t>
            </a:r>
          </a:p>
          <a:p>
            <a:r>
              <a:rPr lang="en-US" sz="1400" b="1" dirty="0" smtClean="0">
                <a:latin typeface="Courier New" panose="02070309020205020404" pitchFamily="49" charset="0"/>
                <a:cs typeface="Courier New" panose="02070309020205020404" pitchFamily="49" charset="0"/>
              </a:rPr>
              <a:t>HDF5 </a:t>
            </a:r>
            <a:r>
              <a:rPr lang="en-US" sz="1400" b="1" dirty="0">
                <a:latin typeface="Courier New" panose="02070309020205020404" pitchFamily="49" charset="0"/>
                <a:cs typeface="Courier New" panose="02070309020205020404" pitchFamily="49" charset="0"/>
              </a:rPr>
              <a:t>"test_hdf5_direct_chunk_3.h5" {</a:t>
            </a:r>
          </a:p>
          <a:p>
            <a:r>
              <a:rPr lang="en-US" sz="1400" b="1" dirty="0">
                <a:latin typeface="Courier New" panose="02070309020205020404" pitchFamily="49" charset="0"/>
                <a:cs typeface="Courier New" panose="02070309020205020404" pitchFamily="49" charset="0"/>
              </a:rPr>
              <a:t>GROUP "/" {</a:t>
            </a:r>
          </a:p>
          <a:p>
            <a:r>
              <a:rPr lang="en-US" sz="1400" b="1" dirty="0">
                <a:latin typeface="Courier New" panose="02070309020205020404" pitchFamily="49" charset="0"/>
                <a:cs typeface="Courier New" panose="02070309020205020404" pitchFamily="49" charset="0"/>
              </a:rPr>
              <a:t>   GROUP "entry" {</a:t>
            </a:r>
          </a:p>
          <a:p>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DATASET "data" {</a:t>
            </a:r>
          </a:p>
          <a:p>
            <a:r>
              <a:rPr lang="en-US" sz="1400" b="1" dirty="0">
                <a:latin typeface="Courier New" panose="02070309020205020404" pitchFamily="49" charset="0"/>
                <a:cs typeface="Courier New" panose="02070309020205020404" pitchFamily="49" charset="0"/>
              </a:rPr>
              <a:t>            DATATYPE  H5T_STD_U32LE</a:t>
            </a:r>
          </a:p>
          <a:p>
            <a:r>
              <a:rPr lang="en-US" sz="1400" b="1" dirty="0">
                <a:latin typeface="Courier New" panose="02070309020205020404" pitchFamily="49" charset="0"/>
                <a:cs typeface="Courier New" panose="02070309020205020404" pitchFamily="49" charset="0"/>
              </a:rPr>
              <a:t>            DATASPACE  SIMPLE { ( 100, 1024, 1024 ) / ( 100, 1024, 1024 ) }</a:t>
            </a:r>
          </a:p>
          <a:p>
            <a:r>
              <a:rPr lang="en-US" sz="1400" b="1" dirty="0">
                <a:latin typeface="Courier New" panose="02070309020205020404" pitchFamily="49" charset="0"/>
                <a:cs typeface="Courier New" panose="02070309020205020404" pitchFamily="49" charset="0"/>
              </a:rPr>
              <a:t>            STORAGE_LAYOUT {</a:t>
            </a:r>
          </a:p>
          <a:p>
            <a:r>
              <a:rPr lang="en-US" sz="1400" b="1" dirty="0">
                <a:latin typeface="Courier New" panose="02070309020205020404" pitchFamily="49" charset="0"/>
                <a:cs typeface="Courier New" panose="02070309020205020404" pitchFamily="49" charset="0"/>
              </a:rPr>
              <a:t>               CHUNKED ( 1, 1024, 1024 )</a:t>
            </a:r>
          </a:p>
          <a:p>
            <a:r>
              <a:rPr lang="en-US" sz="1400" b="1" dirty="0">
                <a:latin typeface="Courier New" panose="02070309020205020404" pitchFamily="49" charset="0"/>
                <a:cs typeface="Courier New" panose="02070309020205020404" pitchFamily="49" charset="0"/>
              </a:rPr>
              <a:t>               SIZE 4082368 (102.742:1 COMPRESSION)</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FILTERS {</a:t>
            </a:r>
          </a:p>
          <a:p>
            <a:r>
              <a:rPr lang="en-US" sz="1400" b="1" dirty="0">
                <a:latin typeface="Courier New" panose="02070309020205020404" pitchFamily="49" charset="0"/>
                <a:cs typeface="Courier New" panose="02070309020205020404" pitchFamily="49" charset="0"/>
              </a:rPr>
              <a:t>               USER_DEFINED_FILTER {</a:t>
            </a:r>
          </a:p>
          <a:p>
            <a:r>
              <a:rPr lang="en-US" sz="1400" b="1" dirty="0">
                <a:latin typeface="Courier New" panose="02070309020205020404" pitchFamily="49" charset="0"/>
                <a:cs typeface="Courier New" panose="02070309020205020404" pitchFamily="49" charset="0"/>
              </a:rPr>
              <a:t>                  FILTER_ID 32001</a:t>
            </a:r>
          </a:p>
          <a:p>
            <a:r>
              <a:rPr lang="en-US" sz="1400" b="1" dirty="0">
                <a:latin typeface="Courier New" panose="02070309020205020404" pitchFamily="49" charset="0"/>
                <a:cs typeface="Courier New" panose="02070309020205020404" pitchFamily="49" charset="0"/>
              </a:rPr>
              <a:t>                  COMMENT </a:t>
            </a:r>
            <a:r>
              <a:rPr lang="en-US" sz="1400" b="1" dirty="0" err="1">
                <a:latin typeface="Courier New" panose="02070309020205020404" pitchFamily="49" charset="0"/>
                <a:cs typeface="Courier New" panose="02070309020205020404" pitchFamily="49" charset="0"/>
              </a:rPr>
              <a:t>blosc</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PARAMS { 2 2 4 4194304 8 1 1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 {</a:t>
            </a:r>
          </a:p>
          <a:p>
            <a:r>
              <a:rPr lang="en-US" sz="1400" b="1" dirty="0">
                <a:latin typeface="Courier New" panose="02070309020205020404" pitchFamily="49" charset="0"/>
                <a:cs typeface="Courier New" panose="02070309020205020404" pitchFamily="49" charset="0"/>
              </a:rPr>
              <a:t>            (0,0,0): 173140, 173141, 173142, 173143, 173144, 173145, 173146,</a:t>
            </a:r>
          </a:p>
          <a:p>
            <a:r>
              <a:rPr lang="en-US" sz="1400" b="1" dirty="0">
                <a:latin typeface="Courier New" panose="02070309020205020404" pitchFamily="49" charset="0"/>
                <a:cs typeface="Courier New" panose="02070309020205020404" pitchFamily="49" charset="0"/>
              </a:rPr>
              <a:t>            (0,0,7): 173147, 173148, 173149, 173150, 173151, 173152, 173153,</a:t>
            </a:r>
          </a:p>
          <a:p>
            <a:r>
              <a:rPr lang="en-US" sz="1400" b="1" dirty="0">
                <a:latin typeface="Courier New" panose="02070309020205020404" pitchFamily="49" charset="0"/>
                <a:cs typeface="Courier New" panose="02070309020205020404" pitchFamily="49" charset="0"/>
              </a:rPr>
              <a:t>            (0,0,14): 173154, 173155, 173156, 173157, 173158, 173159, 173160,</a:t>
            </a:r>
          </a:p>
          <a:p>
            <a:r>
              <a:rPr lang="en-US" sz="1400" b="1" dirty="0">
                <a:latin typeface="Courier New" panose="02070309020205020404" pitchFamily="49" charset="0"/>
                <a:cs typeface="Courier New" panose="02070309020205020404" pitchFamily="49" charset="0"/>
              </a:rPr>
              <a:t>            (0,0,21): 173161, 173162, 173163, 173164, 173165, 173166, 173167,</a:t>
            </a:r>
          </a:p>
          <a:p>
            <a:endParaRPr lang="en-US" sz="1400" b="1" dirty="0" smtClean="0">
              <a:latin typeface="Courier New" panose="02070309020205020404" pitchFamily="49" charset="0"/>
              <a:cs typeface="Courier New" panose="02070309020205020404" pitchFamily="49" charset="0"/>
            </a:endParaRPr>
          </a:p>
        </p:txBody>
      </p:sp>
      <p:sp>
        <p:nvSpPr>
          <p:cNvPr id="6" name="Rectangle 2"/>
          <p:cNvSpPr txBox="1">
            <a:spLocks noChangeArrowheads="1"/>
          </p:cNvSpPr>
          <p:nvPr/>
        </p:nvSpPr>
        <p:spPr bwMode="auto">
          <a:xfrm>
            <a:off x="457200" y="685800"/>
            <a:ext cx="8534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en-US" sz="2000" b="1" kern="0" dirty="0">
                <a:solidFill>
                  <a:srgbClr val="0066FF"/>
                </a:solidFill>
              </a:rPr>
              <a:t>h</a:t>
            </a:r>
            <a:r>
              <a:rPr lang="en-US" altLang="en-US" sz="2000" b="1" kern="0" dirty="0" smtClean="0">
                <a:solidFill>
                  <a:srgbClr val="0066FF"/>
                </a:solidFill>
              </a:rPr>
              <a:t>5dump not built with </a:t>
            </a:r>
            <a:r>
              <a:rPr lang="en-US" altLang="en-US" sz="2000" b="1" kern="0" dirty="0" err="1" smtClean="0">
                <a:solidFill>
                  <a:srgbClr val="0066FF"/>
                </a:solidFill>
              </a:rPr>
              <a:t>blosc</a:t>
            </a:r>
            <a:r>
              <a:rPr lang="en-US" altLang="en-US" sz="2000" b="1" kern="0" dirty="0" smtClean="0">
                <a:solidFill>
                  <a:srgbClr val="0066FF"/>
                </a:solidFill>
              </a:rPr>
              <a:t> plugin filter</a:t>
            </a:r>
          </a:p>
          <a:p>
            <a:pPr algn="l"/>
            <a:r>
              <a:rPr lang="en-US" altLang="en-US" sz="2000" b="1" kern="0" dirty="0">
                <a:solidFill>
                  <a:srgbClr val="0066FF"/>
                </a:solidFill>
              </a:rPr>
              <a:t>B</a:t>
            </a:r>
            <a:r>
              <a:rPr lang="en-US" altLang="en-US" sz="2000" b="1" kern="0" dirty="0" smtClean="0">
                <a:solidFill>
                  <a:srgbClr val="0066FF"/>
                </a:solidFill>
              </a:rPr>
              <a:t>ut it can dump </a:t>
            </a:r>
            <a:r>
              <a:rPr lang="en-US" altLang="en-US" sz="2000" b="1" kern="0" dirty="0" err="1" smtClean="0">
                <a:solidFill>
                  <a:srgbClr val="0066FF"/>
                </a:solidFill>
              </a:rPr>
              <a:t>blosc</a:t>
            </a:r>
            <a:r>
              <a:rPr lang="en-US" altLang="en-US" sz="2000" b="1" kern="0" dirty="0" smtClean="0">
                <a:solidFill>
                  <a:srgbClr val="0066FF"/>
                </a:solidFill>
              </a:rPr>
              <a:t> compressed files via dynamically loaded decompressor</a:t>
            </a:r>
          </a:p>
        </p:txBody>
      </p:sp>
    </p:spTree>
    <p:extLst>
      <p:ext uri="{BB962C8B-B14F-4D97-AF65-F5344CB8AC3E}">
        <p14:creationId xmlns:p14="http://schemas.microsoft.com/office/powerpoint/2010/main" val="3192855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762000"/>
          </a:xfrm>
        </p:spPr>
        <p:txBody>
          <a:bodyPr/>
          <a:lstStyle/>
          <a:p>
            <a:r>
              <a:rPr lang="en-US" altLang="en-US" b="1" dirty="0" smtClean="0">
                <a:solidFill>
                  <a:srgbClr val="0066FF"/>
                </a:solidFill>
              </a:rPr>
              <a:t>Documentation Improvements (R3-5)</a:t>
            </a:r>
          </a:p>
        </p:txBody>
      </p:sp>
      <p:sp>
        <p:nvSpPr>
          <p:cNvPr id="5" name="Rectangle 3"/>
          <p:cNvSpPr txBox="1">
            <a:spLocks noChangeArrowheads="1"/>
          </p:cNvSpPr>
          <p:nvPr/>
        </p:nvSpPr>
        <p:spPr bwMode="auto">
          <a:xfrm>
            <a:off x="304800" y="685800"/>
            <a:ext cx="8153400" cy="60198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Documentation was changed from manually edited HTML pages to </a:t>
            </a:r>
            <a:r>
              <a:rPr lang="en-US" dirty="0" err="1" smtClean="0"/>
              <a:t>reStructuredText</a:t>
            </a:r>
            <a:r>
              <a:rPr lang="en-US" dirty="0" smtClean="0"/>
              <a:t> (.</a:t>
            </a:r>
            <a:r>
              <a:rPr lang="en-US" dirty="0" err="1" smtClean="0"/>
              <a:t>rst</a:t>
            </a:r>
            <a:r>
              <a:rPr lang="en-US" dirty="0" smtClean="0"/>
              <a:t>) files processed with </a:t>
            </a:r>
            <a:r>
              <a:rPr lang="en-US" dirty="0" err="1" smtClean="0"/>
              <a:t>Spinx</a:t>
            </a:r>
            <a:r>
              <a:rPr lang="en-US" dirty="0" smtClean="0"/>
              <a:t>.</a:t>
            </a:r>
          </a:p>
          <a:p>
            <a:pPr marL="342900" indent="-342900">
              <a:buFont typeface="Arial" panose="020B0604020202020204" pitchFamily="34" charset="0"/>
              <a:buChar char="•"/>
            </a:pPr>
            <a:r>
              <a:rPr lang="en-US" smtClean="0"/>
              <a:t>Server </a:t>
            </a:r>
            <a:r>
              <a:rPr lang="en-US" dirty="0" smtClean="0"/>
              <a:t>changed from </a:t>
            </a:r>
            <a:r>
              <a:rPr lang="en-US" dirty="0" smtClean="0">
                <a:solidFill>
                  <a:srgbClr val="0066FF"/>
                </a:solidFill>
              </a:rPr>
              <a:t>https://cars.uchicago.edu/software/epics/ </a:t>
            </a:r>
            <a:r>
              <a:rPr lang="en-US" dirty="0" smtClean="0"/>
              <a:t>to </a:t>
            </a:r>
            <a:r>
              <a:rPr lang="en-US" dirty="0" smtClean="0">
                <a:solidFill>
                  <a:srgbClr val="0066FF"/>
                </a:solidFill>
              </a:rPr>
              <a:t>areaDetector.github.io/</a:t>
            </a:r>
          </a:p>
          <a:p>
            <a:pPr marL="342900" indent="-342900">
              <a:buFont typeface="Arial" panose="020B0604020202020204" pitchFamily="34" charset="0"/>
              <a:buChar char="•"/>
            </a:pPr>
            <a:r>
              <a:rPr lang="en-US" dirty="0" smtClean="0"/>
              <a:t>Advantages:</a:t>
            </a:r>
          </a:p>
          <a:p>
            <a:pPr marL="800100" lvl="1" indent="-342900">
              <a:buFont typeface="Arial" panose="020B0604020202020204" pitchFamily="34" charset="0"/>
              <a:buChar char="•"/>
            </a:pPr>
            <a:r>
              <a:rPr lang="en-US" sz="2000" dirty="0" smtClean="0"/>
              <a:t>Easier to edit</a:t>
            </a:r>
          </a:p>
          <a:p>
            <a:pPr marL="800100" lvl="1" indent="-342900">
              <a:buFont typeface="Arial" panose="020B0604020202020204" pitchFamily="34" charset="0"/>
              <a:buChar char="•"/>
            </a:pPr>
            <a:r>
              <a:rPr lang="en-US" sz="2000" dirty="0" smtClean="0"/>
              <a:t>Nicer looking pages</a:t>
            </a:r>
          </a:p>
          <a:p>
            <a:pPr marL="342900" indent="-342900">
              <a:buFont typeface="Arial" panose="020B0604020202020204" pitchFamily="34" charset="0"/>
              <a:buChar char="•"/>
            </a:pPr>
            <a:r>
              <a:rPr lang="en-US" dirty="0" smtClean="0"/>
              <a:t>New Travis CI job at top-level </a:t>
            </a:r>
            <a:r>
              <a:rPr lang="en-US" dirty="0" err="1" smtClean="0"/>
              <a:t>areaDetector</a:t>
            </a:r>
            <a:r>
              <a:rPr lang="en-US" dirty="0" smtClean="0"/>
              <a:t> </a:t>
            </a:r>
          </a:p>
          <a:p>
            <a:pPr marL="800100" lvl="1" indent="-342900">
              <a:buFont typeface="Arial" panose="020B0604020202020204" pitchFamily="34" charset="0"/>
              <a:buChar char="•"/>
            </a:pPr>
            <a:r>
              <a:rPr lang="en-US" sz="2000" dirty="0"/>
              <a:t>R</a:t>
            </a:r>
            <a:r>
              <a:rPr lang="en-US" sz="2000" dirty="0" smtClean="0"/>
              <a:t>uns </a:t>
            </a:r>
            <a:r>
              <a:rPr lang="en-US" sz="2000" dirty="0" err="1" smtClean="0"/>
              <a:t>doxygen</a:t>
            </a:r>
            <a:r>
              <a:rPr lang="en-US" sz="2000" dirty="0" smtClean="0"/>
              <a:t> and sphinx to update the areaDetector.github.io files every time there is a push to the top-level </a:t>
            </a:r>
            <a:r>
              <a:rPr lang="en-US" sz="2000" dirty="0" err="1" smtClean="0"/>
              <a:t>areaDetector</a:t>
            </a:r>
            <a:r>
              <a:rPr lang="en-US" sz="2000" dirty="0" smtClean="0"/>
              <a:t> repository.</a:t>
            </a:r>
          </a:p>
          <a:p>
            <a:pPr marL="342900" indent="-342900">
              <a:buFont typeface="Arial" panose="020B0604020202020204" pitchFamily="34" charset="0"/>
              <a:buChar char="•"/>
            </a:pPr>
            <a:r>
              <a:rPr lang="en-US" dirty="0" smtClean="0"/>
              <a:t>Thanks to Stuart Wilkins from BNL who set up the process and converted all of the files in </a:t>
            </a:r>
            <a:r>
              <a:rPr lang="en-US" dirty="0" err="1" smtClean="0"/>
              <a:t>ADCore</a:t>
            </a:r>
            <a:r>
              <a:rPr lang="en-US" dirty="0" smtClean="0"/>
              <a:t>, </a:t>
            </a:r>
            <a:r>
              <a:rPr lang="en-US" dirty="0" err="1" smtClean="0"/>
              <a:t>ADProsilica</a:t>
            </a:r>
            <a:r>
              <a:rPr lang="en-US" dirty="0" smtClean="0"/>
              <a:t>, and </a:t>
            </a:r>
            <a:r>
              <a:rPr lang="en-US" dirty="0" err="1" smtClean="0"/>
              <a:t>ADFastCCD</a:t>
            </a:r>
            <a:r>
              <a:rPr lang="en-US" dirty="0" smtClean="0"/>
              <a:t>.</a:t>
            </a:r>
          </a:p>
          <a:p>
            <a:pPr marL="342900" indent="-342900">
              <a:buFont typeface="Arial" panose="020B0604020202020204" pitchFamily="34" charset="0"/>
              <a:buChar char="•"/>
            </a:pPr>
            <a:r>
              <a:rPr lang="en-US" dirty="0" smtClean="0"/>
              <a:t>Other detector repositories still need to be converted.  </a:t>
            </a:r>
          </a:p>
          <a:p>
            <a:pPr marL="800100" lvl="1" indent="-342900">
              <a:buFont typeface="Arial" panose="020B0604020202020204" pitchFamily="34" charset="0"/>
              <a:buChar char="•"/>
            </a:pPr>
            <a:r>
              <a:rPr lang="en-US" sz="2000" dirty="0" smtClean="0"/>
              <a:t>Use </a:t>
            </a:r>
            <a:r>
              <a:rPr lang="en-US" sz="2000" dirty="0" err="1" smtClean="0"/>
              <a:t>pandoc</a:t>
            </a:r>
            <a:r>
              <a:rPr lang="en-US" sz="2000" dirty="0" smtClean="0"/>
              <a:t> to convert .html to .</a:t>
            </a:r>
            <a:r>
              <a:rPr lang="en-US" sz="2000" dirty="0" err="1" smtClean="0"/>
              <a:t>rst</a:t>
            </a:r>
            <a:r>
              <a:rPr lang="en-US" sz="2000" dirty="0" smtClean="0"/>
              <a:t>.  Manual editing still required.</a:t>
            </a:r>
          </a:p>
        </p:txBody>
      </p:sp>
    </p:spTree>
    <p:extLst>
      <p:ext uri="{BB962C8B-B14F-4D97-AF65-F5344CB8AC3E}">
        <p14:creationId xmlns:p14="http://schemas.microsoft.com/office/powerpoint/2010/main" val="1038195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28600" y="152400"/>
            <a:ext cx="8724497" cy="6460435"/>
          </a:xfrm>
          <a:prstGeom prst="rect">
            <a:avLst/>
          </a:prstGeom>
        </p:spPr>
      </p:pic>
    </p:spTree>
    <p:extLst>
      <p:ext uri="{BB962C8B-B14F-4D97-AF65-F5344CB8AC3E}">
        <p14:creationId xmlns:p14="http://schemas.microsoft.com/office/powerpoint/2010/main" val="2729803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057400" y="228600"/>
            <a:ext cx="4716985" cy="6400800"/>
          </a:xfrm>
          <a:prstGeom prst="rect">
            <a:avLst/>
          </a:prstGeom>
        </p:spPr>
      </p:pic>
    </p:spTree>
    <p:extLst>
      <p:ext uri="{BB962C8B-B14F-4D97-AF65-F5344CB8AC3E}">
        <p14:creationId xmlns:p14="http://schemas.microsoft.com/office/powerpoint/2010/main" val="4263434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11266</TotalTime>
  <Words>725</Words>
  <Application>Microsoft Office PowerPoint</Application>
  <PresentationFormat>On-screen Show (4:3)</PresentationFormat>
  <Paragraphs>115</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Avenir Next Condensed</vt:lpstr>
      <vt:lpstr>Calibri</vt:lpstr>
      <vt:lpstr>Courier New</vt:lpstr>
      <vt:lpstr>Gill Sans</vt:lpstr>
      <vt:lpstr>Times New Roman</vt:lpstr>
      <vt:lpstr>Blank Presentation</vt:lpstr>
      <vt:lpstr>GregsTheme</vt:lpstr>
      <vt:lpstr>PowerPoint Presentation</vt:lpstr>
      <vt:lpstr>HDF5 Changes (R3-5)</vt:lpstr>
      <vt:lpstr>HDF5 Changes (R3-5)</vt:lpstr>
      <vt:lpstr>HDF5 Direct Chunk Write Performance</vt:lpstr>
      <vt:lpstr>HDF5 Decompression Plugin Filters  (ADSupport R1-7)</vt:lpstr>
      <vt:lpstr>HDF5 Decompression Plugin Filters </vt:lpstr>
      <vt:lpstr>Documentation Improvements (R3-5)</vt:lpstr>
      <vt:lpstr>PowerPoint Presentation</vt:lpstr>
      <vt:lpstr>PowerPoint Presentation</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262</cp:revision>
  <dcterms:created xsi:type="dcterms:W3CDTF">2001-01-18T12:19:59Z</dcterms:created>
  <dcterms:modified xsi:type="dcterms:W3CDTF">2019-10-05T14:13:08Z</dcterms:modified>
</cp:coreProperties>
</file>