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 ContentType="image/t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6"/>
  </p:notesMasterIdLst>
  <p:handoutMasterIdLst>
    <p:handoutMasterId r:id="rId17"/>
  </p:handoutMasterIdLst>
  <p:sldIdLst>
    <p:sldId id="326" r:id="rId3"/>
    <p:sldId id="626" r:id="rId4"/>
    <p:sldId id="615" r:id="rId5"/>
    <p:sldId id="629" r:id="rId6"/>
    <p:sldId id="612" r:id="rId7"/>
    <p:sldId id="613" r:id="rId8"/>
    <p:sldId id="627" r:id="rId9"/>
    <p:sldId id="614" r:id="rId10"/>
    <p:sldId id="623" r:id="rId11"/>
    <p:sldId id="617" r:id="rId12"/>
    <p:sldId id="628" r:id="rId13"/>
    <p:sldId id="616" r:id="rId14"/>
    <p:sldId id="624" r:id="rId15"/>
  </p:sldIdLst>
  <p:sldSz cx="9144000" cy="6858000" type="screen4x3"/>
  <p:notesSz cx="9601200" cy="73152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6699FF"/>
    <a:srgbClr val="CCECFF"/>
    <a:srgbClr val="CCFF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020" autoAdjust="0"/>
    <p:restoredTop sz="85812" autoAdjust="0"/>
  </p:normalViewPr>
  <p:slideViewPr>
    <p:cSldViewPr>
      <p:cViewPr varScale="1">
        <p:scale>
          <a:sx n="103" d="100"/>
          <a:sy n="103" d="100"/>
        </p:scale>
        <p:origin x="630" y="10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0"/>
            <a:ext cx="4160838" cy="366713"/>
          </a:xfrm>
          <a:prstGeom prst="rect">
            <a:avLst/>
          </a:prstGeom>
          <a:noFill/>
          <a:ln w="9525">
            <a:noFill/>
            <a:miter lim="800000"/>
            <a:headEnd/>
            <a:tailEnd/>
          </a:ln>
          <a:effectLst/>
        </p:spPr>
        <p:txBody>
          <a:bodyPr vert="horz" wrap="square" lIns="96368" tIns="48185" rIns="96368" bIns="48185" numCol="1" anchor="t" anchorCtr="0" compatLnSpc="1">
            <a:prstTxWarp prst="textNoShape">
              <a:avLst/>
            </a:prstTxWarp>
          </a:bodyPr>
          <a:lstStyle>
            <a:lvl1pPr defTabSz="964386">
              <a:defRPr sz="1300"/>
            </a:lvl1pPr>
          </a:lstStyle>
          <a:p>
            <a:pPr>
              <a:defRPr/>
            </a:pPr>
            <a:endParaRPr lang="en-US"/>
          </a:p>
        </p:txBody>
      </p:sp>
      <p:sp>
        <p:nvSpPr>
          <p:cNvPr id="44035" name="Rectangle 3"/>
          <p:cNvSpPr>
            <a:spLocks noGrp="1" noChangeArrowheads="1"/>
          </p:cNvSpPr>
          <p:nvPr>
            <p:ph type="dt" sz="quarter" idx="1"/>
          </p:nvPr>
        </p:nvSpPr>
        <p:spPr bwMode="auto">
          <a:xfrm>
            <a:off x="5440363" y="0"/>
            <a:ext cx="4160837" cy="366713"/>
          </a:xfrm>
          <a:prstGeom prst="rect">
            <a:avLst/>
          </a:prstGeom>
          <a:noFill/>
          <a:ln w="9525">
            <a:noFill/>
            <a:miter lim="800000"/>
            <a:headEnd/>
            <a:tailEnd/>
          </a:ln>
          <a:effectLst/>
        </p:spPr>
        <p:txBody>
          <a:bodyPr vert="horz" wrap="square" lIns="96368" tIns="48185" rIns="96368" bIns="48185" numCol="1" anchor="t" anchorCtr="0" compatLnSpc="1">
            <a:prstTxWarp prst="textNoShape">
              <a:avLst/>
            </a:prstTxWarp>
          </a:bodyPr>
          <a:lstStyle>
            <a:lvl1pPr algn="r" defTabSz="964386">
              <a:defRPr sz="1300"/>
            </a:lvl1pPr>
          </a:lstStyle>
          <a:p>
            <a:pPr>
              <a:defRPr/>
            </a:pPr>
            <a:endParaRPr lang="en-US"/>
          </a:p>
        </p:txBody>
      </p:sp>
      <p:sp>
        <p:nvSpPr>
          <p:cNvPr id="44036" name="Rectangle 4"/>
          <p:cNvSpPr>
            <a:spLocks noGrp="1" noChangeArrowheads="1"/>
          </p:cNvSpPr>
          <p:nvPr>
            <p:ph type="ftr" sz="quarter" idx="2"/>
          </p:nvPr>
        </p:nvSpPr>
        <p:spPr bwMode="auto">
          <a:xfrm>
            <a:off x="0" y="6948488"/>
            <a:ext cx="4160838" cy="366712"/>
          </a:xfrm>
          <a:prstGeom prst="rect">
            <a:avLst/>
          </a:prstGeom>
          <a:noFill/>
          <a:ln w="9525">
            <a:noFill/>
            <a:miter lim="800000"/>
            <a:headEnd/>
            <a:tailEnd/>
          </a:ln>
          <a:effectLst/>
        </p:spPr>
        <p:txBody>
          <a:bodyPr vert="horz" wrap="square" lIns="96368" tIns="48185" rIns="96368" bIns="48185" numCol="1" anchor="b" anchorCtr="0" compatLnSpc="1">
            <a:prstTxWarp prst="textNoShape">
              <a:avLst/>
            </a:prstTxWarp>
          </a:bodyPr>
          <a:lstStyle>
            <a:lvl1pPr defTabSz="964386">
              <a:defRPr sz="1300"/>
            </a:lvl1pPr>
          </a:lstStyle>
          <a:p>
            <a:pPr>
              <a:defRPr/>
            </a:pPr>
            <a:endParaRPr lang="en-US"/>
          </a:p>
        </p:txBody>
      </p:sp>
      <p:sp>
        <p:nvSpPr>
          <p:cNvPr id="44037" name="Rectangle 5"/>
          <p:cNvSpPr>
            <a:spLocks noGrp="1" noChangeArrowheads="1"/>
          </p:cNvSpPr>
          <p:nvPr>
            <p:ph type="sldNum" sz="quarter" idx="3"/>
          </p:nvPr>
        </p:nvSpPr>
        <p:spPr bwMode="auto">
          <a:xfrm>
            <a:off x="5440363" y="6948488"/>
            <a:ext cx="4160837" cy="366712"/>
          </a:xfrm>
          <a:prstGeom prst="rect">
            <a:avLst/>
          </a:prstGeom>
          <a:noFill/>
          <a:ln w="9525">
            <a:noFill/>
            <a:miter lim="800000"/>
            <a:headEnd/>
            <a:tailEnd/>
          </a:ln>
          <a:effectLst/>
        </p:spPr>
        <p:txBody>
          <a:bodyPr vert="horz" wrap="square" lIns="96368" tIns="48185" rIns="96368" bIns="48185" numCol="1" anchor="b" anchorCtr="0" compatLnSpc="1">
            <a:prstTxWarp prst="textNoShape">
              <a:avLst/>
            </a:prstTxWarp>
          </a:bodyPr>
          <a:lstStyle>
            <a:lvl1pPr algn="r" defTabSz="964386">
              <a:defRPr sz="1300"/>
            </a:lvl1pPr>
          </a:lstStyle>
          <a:p>
            <a:pPr>
              <a:defRPr/>
            </a:pPr>
            <a:fld id="{05B13CFE-56A9-4982-BD89-E9A3C13A3958}" type="slidenum">
              <a:rPr lang="en-US"/>
              <a:pPr>
                <a:defRPr/>
              </a:pPr>
              <a:t>‹#›</a:t>
            </a:fld>
            <a:endParaRPr lang="en-US"/>
          </a:p>
        </p:txBody>
      </p:sp>
    </p:spTree>
    <p:extLst>
      <p:ext uri="{BB962C8B-B14F-4D97-AF65-F5344CB8AC3E}">
        <p14:creationId xmlns:p14="http://schemas.microsoft.com/office/powerpoint/2010/main" val="40658505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5106" name="Rectangle 2"/>
          <p:cNvSpPr>
            <a:spLocks noGrp="1" noChangeArrowheads="1"/>
          </p:cNvSpPr>
          <p:nvPr>
            <p:ph type="hdr" sz="quarter"/>
          </p:nvPr>
        </p:nvSpPr>
        <p:spPr bwMode="auto">
          <a:xfrm>
            <a:off x="0" y="0"/>
            <a:ext cx="4159250" cy="366713"/>
          </a:xfrm>
          <a:prstGeom prst="rect">
            <a:avLst/>
          </a:prstGeom>
          <a:noFill/>
          <a:ln w="9525">
            <a:noFill/>
            <a:miter lim="800000"/>
            <a:headEnd/>
            <a:tailEnd/>
          </a:ln>
          <a:effectLst/>
        </p:spPr>
        <p:txBody>
          <a:bodyPr vert="horz" wrap="square" lIns="95047" tIns="47524" rIns="95047" bIns="47524" numCol="1" anchor="t" anchorCtr="0" compatLnSpc="1">
            <a:prstTxWarp prst="textNoShape">
              <a:avLst/>
            </a:prstTxWarp>
          </a:bodyPr>
          <a:lstStyle>
            <a:lvl1pPr defTabSz="951061">
              <a:defRPr sz="1300"/>
            </a:lvl1pPr>
          </a:lstStyle>
          <a:p>
            <a:pPr>
              <a:defRPr/>
            </a:pPr>
            <a:endParaRPr lang="en-US"/>
          </a:p>
        </p:txBody>
      </p:sp>
      <p:sp>
        <p:nvSpPr>
          <p:cNvPr id="175107" name="Rectangle 3"/>
          <p:cNvSpPr>
            <a:spLocks noGrp="1" noChangeArrowheads="1"/>
          </p:cNvSpPr>
          <p:nvPr>
            <p:ph type="dt" idx="1"/>
          </p:nvPr>
        </p:nvSpPr>
        <p:spPr bwMode="auto">
          <a:xfrm>
            <a:off x="5440363" y="0"/>
            <a:ext cx="4159250" cy="366713"/>
          </a:xfrm>
          <a:prstGeom prst="rect">
            <a:avLst/>
          </a:prstGeom>
          <a:noFill/>
          <a:ln w="9525">
            <a:noFill/>
            <a:miter lim="800000"/>
            <a:headEnd/>
            <a:tailEnd/>
          </a:ln>
          <a:effectLst/>
        </p:spPr>
        <p:txBody>
          <a:bodyPr vert="horz" wrap="square" lIns="95047" tIns="47524" rIns="95047" bIns="47524" numCol="1" anchor="t" anchorCtr="0" compatLnSpc="1">
            <a:prstTxWarp prst="textNoShape">
              <a:avLst/>
            </a:prstTxWarp>
          </a:bodyPr>
          <a:lstStyle>
            <a:lvl1pPr algn="r" defTabSz="951061">
              <a:defRPr sz="1300"/>
            </a:lvl1pPr>
          </a:lstStyle>
          <a:p>
            <a:pPr>
              <a:defRPr/>
            </a:pPr>
            <a:endParaRPr lang="en-US"/>
          </a:p>
        </p:txBody>
      </p:sp>
      <p:sp>
        <p:nvSpPr>
          <p:cNvPr id="25604" name="Rectangle 4"/>
          <p:cNvSpPr>
            <a:spLocks noGrp="1" noRot="1" noChangeAspect="1" noChangeArrowheads="1" noTextEdit="1"/>
          </p:cNvSpPr>
          <p:nvPr>
            <p:ph type="sldImg" idx="2"/>
          </p:nvPr>
        </p:nvSpPr>
        <p:spPr bwMode="auto">
          <a:xfrm>
            <a:off x="2974975" y="550863"/>
            <a:ext cx="3652838" cy="27400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5109" name="Rectangle 5"/>
          <p:cNvSpPr>
            <a:spLocks noGrp="1" noChangeArrowheads="1"/>
          </p:cNvSpPr>
          <p:nvPr>
            <p:ph type="body" sz="quarter" idx="3"/>
          </p:nvPr>
        </p:nvSpPr>
        <p:spPr bwMode="auto">
          <a:xfrm>
            <a:off x="958850" y="3475038"/>
            <a:ext cx="7683500" cy="3289300"/>
          </a:xfrm>
          <a:prstGeom prst="rect">
            <a:avLst/>
          </a:prstGeom>
          <a:noFill/>
          <a:ln w="9525">
            <a:noFill/>
            <a:miter lim="800000"/>
            <a:headEnd/>
            <a:tailEnd/>
          </a:ln>
          <a:effectLst/>
        </p:spPr>
        <p:txBody>
          <a:bodyPr vert="horz" wrap="square" lIns="95047" tIns="47524" rIns="95047" bIns="4752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75110" name="Rectangle 6"/>
          <p:cNvSpPr>
            <a:spLocks noGrp="1" noChangeArrowheads="1"/>
          </p:cNvSpPr>
          <p:nvPr>
            <p:ph type="ftr" sz="quarter" idx="4"/>
          </p:nvPr>
        </p:nvSpPr>
        <p:spPr bwMode="auto">
          <a:xfrm>
            <a:off x="0" y="6946900"/>
            <a:ext cx="4159250" cy="366713"/>
          </a:xfrm>
          <a:prstGeom prst="rect">
            <a:avLst/>
          </a:prstGeom>
          <a:noFill/>
          <a:ln w="9525">
            <a:noFill/>
            <a:miter lim="800000"/>
            <a:headEnd/>
            <a:tailEnd/>
          </a:ln>
          <a:effectLst/>
        </p:spPr>
        <p:txBody>
          <a:bodyPr vert="horz" wrap="square" lIns="95047" tIns="47524" rIns="95047" bIns="47524" numCol="1" anchor="b" anchorCtr="0" compatLnSpc="1">
            <a:prstTxWarp prst="textNoShape">
              <a:avLst/>
            </a:prstTxWarp>
          </a:bodyPr>
          <a:lstStyle>
            <a:lvl1pPr defTabSz="951061">
              <a:defRPr sz="1300"/>
            </a:lvl1pPr>
          </a:lstStyle>
          <a:p>
            <a:pPr>
              <a:defRPr/>
            </a:pPr>
            <a:endParaRPr lang="en-US"/>
          </a:p>
        </p:txBody>
      </p:sp>
      <p:sp>
        <p:nvSpPr>
          <p:cNvPr id="175111" name="Rectangle 7"/>
          <p:cNvSpPr>
            <a:spLocks noGrp="1" noChangeArrowheads="1"/>
          </p:cNvSpPr>
          <p:nvPr>
            <p:ph type="sldNum" sz="quarter" idx="5"/>
          </p:nvPr>
        </p:nvSpPr>
        <p:spPr bwMode="auto">
          <a:xfrm>
            <a:off x="5440363" y="6946900"/>
            <a:ext cx="4159250" cy="366713"/>
          </a:xfrm>
          <a:prstGeom prst="rect">
            <a:avLst/>
          </a:prstGeom>
          <a:noFill/>
          <a:ln w="9525">
            <a:noFill/>
            <a:miter lim="800000"/>
            <a:headEnd/>
            <a:tailEnd/>
          </a:ln>
          <a:effectLst/>
        </p:spPr>
        <p:txBody>
          <a:bodyPr vert="horz" wrap="square" lIns="95047" tIns="47524" rIns="95047" bIns="47524" numCol="1" anchor="b" anchorCtr="0" compatLnSpc="1">
            <a:prstTxWarp prst="textNoShape">
              <a:avLst/>
            </a:prstTxWarp>
          </a:bodyPr>
          <a:lstStyle>
            <a:lvl1pPr algn="r" defTabSz="951061">
              <a:defRPr sz="1300"/>
            </a:lvl1pPr>
          </a:lstStyle>
          <a:p>
            <a:pPr>
              <a:defRPr/>
            </a:pPr>
            <a:fld id="{16AE6020-DD58-442F-BED1-FA43BEBE1895}" type="slidenum">
              <a:rPr lang="en-US"/>
              <a:pPr>
                <a:defRPr/>
              </a:pPr>
              <a:t>‹#›</a:t>
            </a:fld>
            <a:endParaRPr lang="en-US"/>
          </a:p>
        </p:txBody>
      </p:sp>
    </p:spTree>
    <p:extLst>
      <p:ext uri="{BB962C8B-B14F-4D97-AF65-F5344CB8AC3E}">
        <p14:creationId xmlns:p14="http://schemas.microsoft.com/office/powerpoint/2010/main" val="23628387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00A1352C-B36A-48CF-97A1-82BBD1527D3A}" type="slidenum">
              <a:rPr lang="en-US" altLang="en-US" sz="1300" smtClean="0"/>
              <a:pPr/>
              <a:t>1</a:t>
            </a:fld>
            <a:endParaRPr lang="en-US" altLang="en-US" sz="1300"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10</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9356500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11</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11637985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12</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6203201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13</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0238454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E2EF73D8-246D-430B-BA76-89C02C17351E}" type="slidenum">
              <a:rPr lang="en-US" altLang="en-US" sz="1300" smtClean="0"/>
              <a:pPr/>
              <a:t>2</a:t>
            </a:fld>
            <a:endParaRPr lang="en-US" altLang="en-US" sz="13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8490634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3</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8468586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4</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5473057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5</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15989858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6</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34205116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7</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31771319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8</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33773752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913">
              <a:defRPr sz="2400">
                <a:solidFill>
                  <a:schemeClr val="tx1"/>
                </a:solidFill>
                <a:latin typeface="Times New Roman" pitchFamily="18" charset="0"/>
              </a:defRPr>
            </a:lvl1pPr>
            <a:lvl2pPr marL="742950" indent="-285750" defTabSz="950913">
              <a:defRPr sz="2400">
                <a:solidFill>
                  <a:schemeClr val="tx1"/>
                </a:solidFill>
                <a:latin typeface="Times New Roman" pitchFamily="18" charset="0"/>
              </a:defRPr>
            </a:lvl2pPr>
            <a:lvl3pPr marL="1143000" indent="-228600" defTabSz="950913">
              <a:defRPr sz="2400">
                <a:solidFill>
                  <a:schemeClr val="tx1"/>
                </a:solidFill>
                <a:latin typeface="Times New Roman" pitchFamily="18" charset="0"/>
              </a:defRPr>
            </a:lvl3pPr>
            <a:lvl4pPr marL="1600200" indent="-228600" defTabSz="950913">
              <a:defRPr sz="2400">
                <a:solidFill>
                  <a:schemeClr val="tx1"/>
                </a:solidFill>
                <a:latin typeface="Times New Roman" pitchFamily="18" charset="0"/>
              </a:defRPr>
            </a:lvl4pPr>
            <a:lvl5pPr marL="2057400" indent="-228600" defTabSz="950913">
              <a:defRPr sz="2400">
                <a:solidFill>
                  <a:schemeClr val="tx1"/>
                </a:solidFill>
                <a:latin typeface="Times New Roman" pitchFamily="18" charset="0"/>
              </a:defRPr>
            </a:lvl5pPr>
            <a:lvl6pPr marL="2514600" indent="-228600" defTabSz="950913" eaLnBrk="0" fontAlgn="base" hangingPunct="0">
              <a:spcBef>
                <a:spcPct val="0"/>
              </a:spcBef>
              <a:spcAft>
                <a:spcPct val="0"/>
              </a:spcAft>
              <a:defRPr sz="2400">
                <a:solidFill>
                  <a:schemeClr val="tx1"/>
                </a:solidFill>
                <a:latin typeface="Times New Roman" pitchFamily="18" charset="0"/>
              </a:defRPr>
            </a:lvl6pPr>
            <a:lvl7pPr marL="2971800" indent="-228600" defTabSz="950913" eaLnBrk="0" fontAlgn="base" hangingPunct="0">
              <a:spcBef>
                <a:spcPct val="0"/>
              </a:spcBef>
              <a:spcAft>
                <a:spcPct val="0"/>
              </a:spcAft>
              <a:defRPr sz="2400">
                <a:solidFill>
                  <a:schemeClr val="tx1"/>
                </a:solidFill>
                <a:latin typeface="Times New Roman" pitchFamily="18" charset="0"/>
              </a:defRPr>
            </a:lvl7pPr>
            <a:lvl8pPr marL="3429000" indent="-228600" defTabSz="950913" eaLnBrk="0" fontAlgn="base" hangingPunct="0">
              <a:spcBef>
                <a:spcPct val="0"/>
              </a:spcBef>
              <a:spcAft>
                <a:spcPct val="0"/>
              </a:spcAft>
              <a:defRPr sz="2400">
                <a:solidFill>
                  <a:schemeClr val="tx1"/>
                </a:solidFill>
                <a:latin typeface="Times New Roman" pitchFamily="18" charset="0"/>
              </a:defRPr>
            </a:lvl8pPr>
            <a:lvl9pPr marL="3886200" indent="-228600" defTabSz="950913" eaLnBrk="0" fontAlgn="base" hangingPunct="0">
              <a:spcBef>
                <a:spcPct val="0"/>
              </a:spcBef>
              <a:spcAft>
                <a:spcPct val="0"/>
              </a:spcAft>
              <a:defRPr sz="2400">
                <a:solidFill>
                  <a:schemeClr val="tx1"/>
                </a:solidFill>
                <a:latin typeface="Times New Roman" pitchFamily="18" charset="0"/>
              </a:defRPr>
            </a:lvl9pPr>
          </a:lstStyle>
          <a:p>
            <a:fld id="{98D6AE9C-0099-4A27-B30E-E495A1A99DE9}" type="slidenum">
              <a:rPr lang="en-US" altLang="en-US" sz="1300" smtClean="0"/>
              <a:pPr/>
              <a:t>9</a:t>
            </a:fld>
            <a:endParaRPr lang="en-US" altLang="en-US" sz="1300" smtClean="0"/>
          </a:p>
        </p:txBody>
      </p:sp>
      <p:sp>
        <p:nvSpPr>
          <p:cNvPr id="35843" name="Rectangle 2"/>
          <p:cNvSpPr>
            <a:spLocks noGrp="1" noRot="1" noChangeAspect="1" noChangeArrowheads="1" noTextEdit="1"/>
          </p:cNvSpPr>
          <p:nvPr>
            <p:ph type="sldImg"/>
          </p:nvPr>
        </p:nvSpPr>
        <p:spPr>
          <a:xfrm>
            <a:off x="2973388" y="549275"/>
            <a:ext cx="3654425" cy="2741613"/>
          </a:xfrm>
          <a:ln/>
        </p:spPr>
      </p:sp>
      <p:sp>
        <p:nvSpPr>
          <p:cNvPr id="35844" name="Rectangle 3"/>
          <p:cNvSpPr>
            <a:spLocks noGrp="1" noChangeArrowheads="1"/>
          </p:cNvSpPr>
          <p:nvPr>
            <p:ph type="body" idx="1"/>
          </p:nvPr>
        </p:nvSpPr>
        <p:spPr>
          <a:xfrm>
            <a:off x="958850" y="3473450"/>
            <a:ext cx="7683500" cy="3292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49542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tif"/><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8F4734D-14D6-4B8B-86E9-B84F5EFA3579}" type="slidenum">
              <a:rPr lang="en-US"/>
              <a:pPr>
                <a:defRPr/>
              </a:pPr>
              <a:t>‹#›</a:t>
            </a:fld>
            <a:endParaRPr lang="en-US"/>
          </a:p>
        </p:txBody>
      </p:sp>
    </p:spTree>
    <p:extLst>
      <p:ext uri="{BB962C8B-B14F-4D97-AF65-F5344CB8AC3E}">
        <p14:creationId xmlns:p14="http://schemas.microsoft.com/office/powerpoint/2010/main" val="538689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817CC55-F2FD-48A0-80FD-8CA0E03F4209}" type="slidenum">
              <a:rPr lang="en-US"/>
              <a:pPr>
                <a:defRPr/>
              </a:pPr>
              <a:t>‹#›</a:t>
            </a:fld>
            <a:endParaRPr lang="en-US"/>
          </a:p>
        </p:txBody>
      </p:sp>
    </p:spTree>
    <p:extLst>
      <p:ext uri="{BB962C8B-B14F-4D97-AF65-F5344CB8AC3E}">
        <p14:creationId xmlns:p14="http://schemas.microsoft.com/office/powerpoint/2010/main" val="326043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EFCA5F3-1ABC-41B0-BA29-AFD9A5BD14AF}" type="slidenum">
              <a:rPr lang="en-US"/>
              <a:pPr>
                <a:defRPr/>
              </a:pPr>
              <a:t>‹#›</a:t>
            </a:fld>
            <a:endParaRPr lang="en-US"/>
          </a:p>
        </p:txBody>
      </p:sp>
    </p:spTree>
    <p:extLst>
      <p:ext uri="{BB962C8B-B14F-4D97-AF65-F5344CB8AC3E}">
        <p14:creationId xmlns:p14="http://schemas.microsoft.com/office/powerpoint/2010/main" val="26284310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2D10A77-330A-4047-8525-B757989F675E}" type="datetimeFigureOut">
              <a:rPr lang="en-US" smtClean="0">
                <a:solidFill>
                  <a:prstClr val="black">
                    <a:tint val="75000"/>
                  </a:prstClr>
                </a:solidFill>
              </a:rPr>
              <a:pPr/>
              <a:t>10/3/2019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195679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460435"/>
            <a:ext cx="799752" cy="261040"/>
          </a:xfrm>
        </p:spPr>
        <p:txBody>
          <a:bodyPr/>
          <a:lstStyle/>
          <a:p>
            <a:fld id="{22D10A77-330A-4047-8525-B757989F675E}" type="datetimeFigureOut">
              <a:rPr lang="en-US" smtClean="0">
                <a:solidFill>
                  <a:prstClr val="black">
                    <a:tint val="75000"/>
                  </a:prstClr>
                </a:solidFill>
              </a:rPr>
              <a:pPr/>
              <a:t>10/3/2019</a:t>
            </a:fld>
            <a:endParaRPr lang="en-US">
              <a:solidFill>
                <a:prstClr val="black">
                  <a:tint val="75000"/>
                </a:prstClr>
              </a:solidFill>
            </a:endParaRPr>
          </a:p>
        </p:txBody>
      </p:sp>
      <p:sp>
        <p:nvSpPr>
          <p:cNvPr id="5" name="Footer Placeholder 4"/>
          <p:cNvSpPr>
            <a:spLocks noGrp="1"/>
          </p:cNvSpPr>
          <p:nvPr>
            <p:ph type="ftr" sz="quarter" idx="11"/>
          </p:nvPr>
        </p:nvSpPr>
        <p:spPr>
          <a:xfrm>
            <a:off x="1414071" y="6460435"/>
            <a:ext cx="6592451" cy="261040"/>
          </a:xfrm>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a:xfrm>
            <a:off x="8157096" y="6460435"/>
            <a:ext cx="529704" cy="261040"/>
          </a:xfrm>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14" name="Text Placeholder 13"/>
          <p:cNvSpPr>
            <a:spLocks noGrp="1"/>
          </p:cNvSpPr>
          <p:nvPr>
            <p:ph type="body" sz="quarter" idx="13" hasCustomPrompt="1"/>
          </p:nvPr>
        </p:nvSpPr>
        <p:spPr>
          <a:xfrm>
            <a:off x="1049130" y="139700"/>
            <a:ext cx="6957392" cy="302039"/>
          </a:xfrm>
        </p:spPr>
        <p:txBody>
          <a:bodyPr>
            <a:noAutofit/>
          </a:bodyPr>
          <a:lstStyle>
            <a:lvl1pPr marL="0" indent="0" algn="ctr">
              <a:buFontTx/>
              <a:buNone/>
              <a:defRPr sz="16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41675083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D10A77-330A-4047-8525-B757989F675E}" type="datetimeFigureOut">
              <a:rPr lang="en-US" smtClean="0">
                <a:solidFill>
                  <a:prstClr val="black">
                    <a:tint val="75000"/>
                  </a:prstClr>
                </a:solidFill>
              </a:rPr>
              <a:pPr/>
              <a:t>10/3/2019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7"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21404538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2D10A77-330A-4047-8525-B757989F675E}" type="datetimeFigureOut">
              <a:rPr lang="en-US" smtClean="0">
                <a:solidFill>
                  <a:prstClr val="black">
                    <a:tint val="75000"/>
                  </a:prstClr>
                </a:solidFill>
              </a:rPr>
              <a:pPr/>
              <a:t>10/3/2019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8"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42194250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2D10A77-330A-4047-8525-B757989F675E}" type="datetimeFigureOut">
              <a:rPr lang="en-US" smtClean="0">
                <a:solidFill>
                  <a:prstClr val="black">
                    <a:tint val="75000"/>
                  </a:prstClr>
                </a:solidFill>
              </a:rPr>
              <a:pPr/>
              <a:t>10/3/2019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10"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17379930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D10A77-330A-4047-8525-B757989F675E}" type="datetimeFigureOut">
              <a:rPr lang="en-US" smtClean="0">
                <a:solidFill>
                  <a:prstClr val="black">
                    <a:tint val="75000"/>
                  </a:prstClr>
                </a:solidFill>
              </a:rPr>
              <a:pPr/>
              <a:t>10/3/2019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6"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6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31880765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D10A77-330A-4047-8525-B757989F675E}" type="datetimeFigureOut">
              <a:rPr lang="en-US" smtClean="0">
                <a:solidFill>
                  <a:prstClr val="black">
                    <a:tint val="75000"/>
                  </a:prstClr>
                </a:solidFill>
              </a:rPr>
              <a:pPr/>
              <a:t>10/3/2019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5"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40557113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D10A77-330A-4047-8525-B757989F675E}" type="datetimeFigureOut">
              <a:rPr lang="en-US" smtClean="0">
                <a:solidFill>
                  <a:prstClr val="black">
                    <a:tint val="75000"/>
                  </a:prstClr>
                </a:solidFill>
              </a:rPr>
              <a:pPr/>
              <a:t>10/3/2019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7783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520DE14-7DD6-467F-9A63-69BBC643F676}" type="slidenum">
              <a:rPr lang="en-US"/>
              <a:pPr>
                <a:defRPr/>
              </a:pPr>
              <a:t>‹#›</a:t>
            </a:fld>
            <a:endParaRPr lang="en-US"/>
          </a:p>
        </p:txBody>
      </p:sp>
    </p:spTree>
    <p:extLst>
      <p:ext uri="{BB962C8B-B14F-4D97-AF65-F5344CB8AC3E}">
        <p14:creationId xmlns:p14="http://schemas.microsoft.com/office/powerpoint/2010/main" val="13401492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D10A77-330A-4047-8525-B757989F675E}" type="datetimeFigureOut">
              <a:rPr lang="en-US" smtClean="0">
                <a:solidFill>
                  <a:prstClr val="black">
                    <a:tint val="75000"/>
                  </a:prstClr>
                </a:solidFill>
              </a:rPr>
              <a:pPr/>
              <a:t>10/3/2019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988952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D10A77-330A-4047-8525-B757989F675E}" type="datetimeFigureOut">
              <a:rPr lang="en-US" smtClean="0">
                <a:solidFill>
                  <a:prstClr val="black">
                    <a:tint val="75000"/>
                  </a:prstClr>
                </a:solidFill>
              </a:rPr>
              <a:pPr/>
              <a:t>10/3/2019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21931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D10A77-330A-4047-8525-B757989F675E}" type="datetimeFigureOut">
              <a:rPr lang="en-US" smtClean="0">
                <a:solidFill>
                  <a:prstClr val="black">
                    <a:tint val="75000"/>
                  </a:prstClr>
                </a:solidFill>
              </a:rPr>
              <a:pPr/>
              <a:t>10/3/2019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9297510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D10A77-330A-4047-8525-B757989F675E}" type="datetimeFigureOut">
              <a:rPr lang="en-US" smtClean="0">
                <a:solidFill>
                  <a:prstClr val="black">
                    <a:tint val="75000"/>
                  </a:prstClr>
                </a:solidFill>
              </a:rPr>
              <a:pPr/>
              <a:t>10/3/2019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6"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11426763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D10A77-330A-4047-8525-B757989F675E}" type="datetimeFigureOut">
              <a:rPr lang="en-US" smtClean="0">
                <a:solidFill>
                  <a:prstClr val="black">
                    <a:tint val="75000"/>
                  </a:prstClr>
                </a:solidFill>
              </a:rPr>
              <a:pPr/>
              <a:t>10/3/2019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433CA8D-977F-BF4F-9ADC-1C1D0ACF65BD}" type="slidenum">
              <a:rPr lang="en-US" smtClean="0">
                <a:solidFill>
                  <a:prstClr val="black">
                    <a:tint val="75000"/>
                  </a:prstClr>
                </a:solidFill>
              </a:rPr>
              <a:pPr/>
              <a:t>‹#›</a:t>
            </a:fld>
            <a:endParaRPr lang="en-US">
              <a:solidFill>
                <a:prstClr val="black">
                  <a:tint val="75000"/>
                </a:prstClr>
              </a:solidFill>
            </a:endParaRPr>
          </a:p>
        </p:txBody>
      </p:sp>
      <p:sp>
        <p:nvSpPr>
          <p:cNvPr id="6" name="Text Placeholder 13"/>
          <p:cNvSpPr>
            <a:spLocks noGrp="1"/>
          </p:cNvSpPr>
          <p:nvPr>
            <p:ph type="body" sz="quarter" idx="13" hasCustomPrompt="1"/>
          </p:nvPr>
        </p:nvSpPr>
        <p:spPr>
          <a:xfrm>
            <a:off x="2076450" y="139700"/>
            <a:ext cx="5087938" cy="395288"/>
          </a:xfrm>
        </p:spPr>
        <p:txBody>
          <a:bodyPr>
            <a:normAutofit/>
          </a:bodyPr>
          <a:lstStyle>
            <a:lvl1pPr marL="0" indent="0" algn="ctr">
              <a:buFontTx/>
              <a:buNone/>
              <a:defRPr sz="1800" baseline="0">
                <a:solidFill>
                  <a:schemeClr val="bg1">
                    <a:lumMod val="65000"/>
                  </a:schemeClr>
                </a:solidFill>
              </a:defRPr>
            </a:lvl1pPr>
            <a:lvl2pPr marL="457200" indent="0" algn="ctr">
              <a:buFontTx/>
              <a:buNone/>
              <a:defRPr/>
            </a:lvl2pPr>
            <a:lvl3pPr marL="914400" indent="0" algn="ctr">
              <a:buFontTx/>
              <a:buNone/>
              <a:defRPr/>
            </a:lvl3pPr>
            <a:lvl4pPr marL="1371600" indent="0" algn="ctr">
              <a:buFontTx/>
              <a:buNone/>
              <a:defRPr/>
            </a:lvl4pPr>
            <a:lvl5pPr marL="1828800" indent="0" algn="ctr">
              <a:buFontTx/>
              <a:buNone/>
              <a:defRPr/>
            </a:lvl5pPr>
          </a:lstStyle>
          <a:p>
            <a:pPr lvl="0"/>
            <a:r>
              <a:rPr lang="en-US" dirty="0" smtClean="0"/>
              <a:t>Click to edit section heading</a:t>
            </a:r>
            <a:endParaRPr lang="en-US" dirty="0"/>
          </a:p>
        </p:txBody>
      </p:sp>
    </p:spTree>
    <p:extLst>
      <p:ext uri="{BB962C8B-B14F-4D97-AF65-F5344CB8AC3E}">
        <p14:creationId xmlns:p14="http://schemas.microsoft.com/office/powerpoint/2010/main" val="78150071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52500"/>
          </a:xfrm>
        </p:spPr>
        <p:txBody>
          <a:bodyPr/>
          <a:lstStyle/>
          <a:p>
            <a:r>
              <a:rPr lang="en-US" smtClean="0"/>
              <a:t>Click to edit Master title style</a:t>
            </a:r>
            <a:endParaRPr lang="en-US"/>
          </a:p>
        </p:txBody>
      </p:sp>
      <p:sp>
        <p:nvSpPr>
          <p:cNvPr id="3" name="Content Placeholder 2"/>
          <p:cNvSpPr>
            <a:spLocks noGrp="1"/>
          </p:cNvSpPr>
          <p:nvPr>
            <p:ph idx="1"/>
          </p:nvPr>
        </p:nvSpPr>
        <p:spPr>
          <a:xfrm>
            <a:off x="170424" y="1026652"/>
            <a:ext cx="8760543" cy="499560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6891266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x">
  <p:cSld name="Quote">
    <p:bg>
      <p:bgPr>
        <a:solidFill>
          <a:srgbClr val="D9DBDD"/>
        </a:solidFill>
        <a:effectLst/>
      </p:bgPr>
    </p:bg>
    <p:spTree>
      <p:nvGrpSpPr>
        <p:cNvPr id="1" name=""/>
        <p:cNvGrpSpPr/>
        <p:nvPr/>
      </p:nvGrpSpPr>
      <p:grpSpPr>
        <a:xfrm>
          <a:off x="0" y="0"/>
          <a:ext cx="0" cy="0"/>
          <a:chOff x="0" y="0"/>
          <a:chExt cx="0" cy="0"/>
        </a:xfrm>
      </p:grpSpPr>
      <p:sp>
        <p:nvSpPr>
          <p:cNvPr id="33" name="Shape 33"/>
          <p:cNvSpPr>
            <a:spLocks noGrp="1"/>
          </p:cNvSpPr>
          <p:nvPr>
            <p:ph type="body" sz="quarter" idx="13"/>
          </p:nvPr>
        </p:nvSpPr>
        <p:spPr>
          <a:xfrm>
            <a:off x="1339453" y="2017629"/>
            <a:ext cx="6465094" cy="2751305"/>
          </a:xfrm>
          <a:prstGeom prst="rect">
            <a:avLst/>
          </a:prstGeom>
        </p:spPr>
        <p:txBody>
          <a:bodyPr lIns="35717" tIns="35717" rIns="35717" bIns="35717" anchor="ctr">
            <a:spAutoFit/>
          </a:bodyPr>
          <a:lstStyle>
            <a:lvl1pPr algn="ctr" defTabSz="410751">
              <a:lnSpc>
                <a:spcPts val="4219"/>
              </a:lnSpc>
              <a:defRPr sz="2500">
                <a:solidFill>
                  <a:srgbClr val="4B4141"/>
                </a:solidFill>
                <a:latin typeface="+mj-lt"/>
                <a:ea typeface="+mj-ea"/>
                <a:cs typeface="+mj-cs"/>
                <a:sym typeface="Avenir Next Condensed"/>
              </a:defRPr>
            </a:lvl1pPr>
          </a:lstStyle>
          <a:p>
            <a:r>
              <a:t>Duis autem vel eum iriure dolor in hendrerit in vulputate velit esse molestie consequat, vel illum dolore eu feugiat nulla facilisis at vero eros et accumsan et iusto odio dignissim qui blandit praesent </a:t>
            </a:r>
          </a:p>
        </p:txBody>
      </p:sp>
      <p:sp>
        <p:nvSpPr>
          <p:cNvPr id="34" name="Shape 34"/>
          <p:cNvSpPr>
            <a:spLocks noGrp="1"/>
          </p:cNvSpPr>
          <p:nvPr>
            <p:ph type="pic" sz="quarter" idx="14"/>
          </p:nvPr>
        </p:nvSpPr>
        <p:spPr>
          <a:xfrm>
            <a:off x="3870517" y="1278433"/>
            <a:ext cx="1409145" cy="884040"/>
          </a:xfrm>
          <a:prstGeom prst="rect">
            <a:avLst/>
          </a:prstGeom>
        </p:spPr>
        <p:txBody>
          <a:bodyPr lIns="64291" tIns="32145" rIns="64291" bIns="32145">
            <a:noAutofit/>
          </a:bodyPr>
          <a:lstStyle/>
          <a:p>
            <a:endParaRPr/>
          </a:p>
        </p:txBody>
      </p:sp>
      <p:sp>
        <p:nvSpPr>
          <p:cNvPr id="35" name="Shape 35"/>
          <p:cNvSpPr/>
          <p:nvPr/>
        </p:nvSpPr>
        <p:spPr>
          <a:xfrm>
            <a:off x="36463" y="764512"/>
            <a:ext cx="910567" cy="441463"/>
          </a:xfrm>
          <a:prstGeom prst="rect">
            <a:avLst/>
          </a:prstGeom>
          <a:ln w="12700">
            <a:miter lim="400000"/>
          </a:ln>
          <a:extLst>
            <a:ext uri="{C572A759-6A51-4108-AA02-DFA0A04FC94B}">
              <ma14:wrappingTextBoxFlag xmlns:ma14="http://schemas.microsoft.com/office/mac/drawingml/2011/main" xmlns="" val="1"/>
            </a:ext>
          </a:extLst>
        </p:spPr>
        <p:txBody>
          <a:bodyPr lIns="35717" tIns="35717" rIns="35717" bIns="35717" anchor="ctr">
            <a:spAutoFit/>
          </a:bodyPr>
          <a:lstStyle>
            <a:lvl1pPr>
              <a:defRPr sz="1200">
                <a:solidFill>
                  <a:srgbClr val="4B4141"/>
                </a:solidFill>
                <a:latin typeface="+mn-lt"/>
                <a:ea typeface="+mn-ea"/>
                <a:cs typeface="+mn-cs"/>
                <a:sym typeface="Gill Sans"/>
              </a:defRPr>
            </a:lvl1pPr>
          </a:lstStyle>
          <a:p>
            <a:pPr defTabSz="457200" eaLnBrk="1" fontAlgn="auto" hangingPunct="1">
              <a:spcBef>
                <a:spcPts val="0"/>
              </a:spcBef>
              <a:spcAft>
                <a:spcPts val="0"/>
              </a:spcAft>
            </a:pPr>
            <a:r>
              <a:t>Fritz-Haber-Institut</a:t>
            </a:r>
          </a:p>
        </p:txBody>
      </p:sp>
      <p:pic>
        <p:nvPicPr>
          <p:cNvPr id="36" name="unknown-filtered.png"/>
          <p:cNvPicPr>
            <a:picLocks noChangeAspect="1"/>
          </p:cNvPicPr>
          <p:nvPr/>
        </p:nvPicPr>
        <p:blipFill>
          <a:blip r:embed="rId2">
            <a:extLst/>
          </a:blip>
          <a:stretch>
            <a:fillRect/>
          </a:stretch>
        </p:blipFill>
        <p:spPr>
          <a:xfrm>
            <a:off x="104179" y="110133"/>
            <a:ext cx="767954" cy="833229"/>
          </a:xfrm>
          <a:prstGeom prst="rect">
            <a:avLst/>
          </a:prstGeom>
          <a:ln w="12700">
            <a:miter lim="400000"/>
          </a:ln>
        </p:spPr>
      </p:pic>
      <p:sp>
        <p:nvSpPr>
          <p:cNvPr id="37" name="Shape 37"/>
          <p:cNvSpPr>
            <a:spLocks noGrp="1"/>
          </p:cNvSpPr>
          <p:nvPr>
            <p:ph idx="3"/>
          </p:nvPr>
        </p:nvSpPr>
        <p:spPr>
          <a:xfrm>
            <a:off x="1321594" y="2098476"/>
            <a:ext cx="6491883" cy="4009430"/>
          </a:xfrm>
          <a:prstGeom prst="rect">
            <a:avLst/>
          </a:prstGeom>
        </p:spPr>
        <p:txBody>
          <a:bodyPr lIns="35717" tIns="35717" rIns="35717" bIns="35717" anchor="b">
            <a:noAutofit/>
          </a:bodyPr>
          <a:lstStyle>
            <a:lvl1pPr algn="ctr" defTabSz="410751">
              <a:lnSpc>
                <a:spcPct val="100000"/>
              </a:lnSpc>
              <a:defRPr sz="4000">
                <a:latin typeface="+mn-lt"/>
                <a:ea typeface="+mn-ea"/>
                <a:cs typeface="+mn-cs"/>
                <a:sym typeface="Gill Sans"/>
              </a:defRPr>
            </a:lvl1pPr>
          </a:lstStyle>
          <a:p>
            <a:pPr algn="ctr" defTabSz="584200">
              <a:lnSpc>
                <a:spcPct val="100000"/>
              </a:lnSpc>
              <a:defRPr sz="4000">
                <a:latin typeface="+mn-lt"/>
                <a:ea typeface="+mn-ea"/>
                <a:cs typeface="+mn-cs"/>
                <a:sym typeface="Gill Sans"/>
              </a:defRPr>
            </a:pPr>
            <a:endParaRPr/>
          </a:p>
        </p:txBody>
      </p:sp>
      <p:sp>
        <p:nvSpPr>
          <p:cNvPr id="38" name="Shape 38"/>
          <p:cNvSpPr>
            <a:spLocks noGrp="1"/>
          </p:cNvSpPr>
          <p:nvPr>
            <p:ph type="body" sz="quarter" idx="15"/>
          </p:nvPr>
        </p:nvSpPr>
        <p:spPr>
          <a:xfrm>
            <a:off x="4010150" y="244471"/>
            <a:ext cx="1123702" cy="564574"/>
          </a:xfrm>
          <a:prstGeom prst="rect">
            <a:avLst/>
          </a:prstGeom>
        </p:spPr>
        <p:txBody>
          <a:bodyPr wrap="none" lIns="35717" tIns="35717" rIns="35717" bIns="35717" anchor="ctr">
            <a:spAutoFit/>
          </a:bodyPr>
          <a:lstStyle>
            <a:lvl1pPr algn="ctr" defTabSz="410751">
              <a:lnSpc>
                <a:spcPct val="100000"/>
              </a:lnSpc>
              <a:defRPr sz="3200">
                <a:solidFill>
                  <a:srgbClr val="4B4141"/>
                </a:solidFill>
                <a:latin typeface="+mj-lt"/>
                <a:ea typeface="+mj-ea"/>
                <a:cs typeface="+mj-cs"/>
                <a:sym typeface="Avenir Next Condensed"/>
              </a:defRPr>
            </a:lvl1pPr>
          </a:lstStyle>
          <a:p>
            <a:r>
              <a:t>Title</a:t>
            </a:r>
          </a:p>
        </p:txBody>
      </p:sp>
      <p:sp>
        <p:nvSpPr>
          <p:cNvPr id="39" name="Shape 39"/>
          <p:cNvSpPr/>
          <p:nvPr/>
        </p:nvSpPr>
        <p:spPr>
          <a:xfrm>
            <a:off x="1130583" y="995399"/>
            <a:ext cx="7875830" cy="1"/>
          </a:xfrm>
          <a:prstGeom prst="line">
            <a:avLst/>
          </a:prstGeom>
          <a:ln w="25400">
            <a:solidFill>
              <a:srgbClr val="4B4141"/>
            </a:solidFill>
            <a:miter lim="400000"/>
            <a:tailEnd type="triangle" len="sm"/>
          </a:ln>
        </p:spPr>
        <p:txBody>
          <a:bodyPr lIns="35717" tIns="35717" rIns="35717" bIns="35717" anchor="ctr"/>
          <a:lstStyle/>
          <a:p>
            <a:pPr defTabSz="457200" eaLnBrk="1" fontAlgn="auto" hangingPunct="1">
              <a:spcBef>
                <a:spcPts val="0"/>
              </a:spcBef>
              <a:spcAft>
                <a:spcPts val="0"/>
              </a:spcAft>
              <a:defRPr sz="4000">
                <a:effectLst>
                  <a:outerShdw blurRad="38100" dist="12700" dir="5400000" rotWithShape="0">
                    <a:srgbClr val="000000">
                      <a:alpha val="50000"/>
                    </a:srgbClr>
                  </a:outerShdw>
                </a:effectLst>
                <a:latin typeface="+mn-lt"/>
                <a:ea typeface="+mn-ea"/>
                <a:cs typeface="+mn-cs"/>
                <a:sym typeface="Gill Sans"/>
              </a:defRPr>
            </a:pPr>
            <a:endParaRPr sz="4000">
              <a:solidFill>
                <a:prstClr val="black"/>
              </a:solidFill>
              <a:effectLst>
                <a:outerShdw blurRad="38100" dist="12700" dir="5400000" rotWithShape="0">
                  <a:srgbClr val="000000">
                    <a:alpha val="50000"/>
                  </a:srgbClr>
                </a:outerShdw>
              </a:effectLst>
              <a:latin typeface="Calibri"/>
              <a:sym typeface="Gill Sans"/>
            </a:endParaRPr>
          </a:p>
        </p:txBody>
      </p:sp>
      <p:pic>
        <p:nvPicPr>
          <p:cNvPr id="40" name="pasted-image.tiff"/>
          <p:cNvPicPr>
            <a:picLocks noChangeAspect="1"/>
          </p:cNvPicPr>
          <p:nvPr/>
        </p:nvPicPr>
        <p:blipFill>
          <a:blip r:embed="rId3">
            <a:extLst/>
          </a:blip>
          <a:stretch>
            <a:fillRect/>
          </a:stretch>
        </p:blipFill>
        <p:spPr>
          <a:xfrm>
            <a:off x="8276332" y="237771"/>
            <a:ext cx="621480" cy="577976"/>
          </a:xfrm>
          <a:prstGeom prst="rect">
            <a:avLst/>
          </a:prstGeom>
          <a:ln w="12700">
            <a:solidFill>
              <a:srgbClr val="000000"/>
            </a:solidFill>
            <a:miter lim="400000"/>
          </a:ln>
        </p:spPr>
      </p:pic>
      <p:sp>
        <p:nvSpPr>
          <p:cNvPr id="41" name="Shape 41"/>
          <p:cNvSpPr/>
          <p:nvPr/>
        </p:nvSpPr>
        <p:spPr>
          <a:xfrm>
            <a:off x="7110442" y="290639"/>
            <a:ext cx="1578892" cy="472241"/>
          </a:xfrm>
          <a:prstGeom prst="rect">
            <a:avLst/>
          </a:prstGeom>
          <a:ln w="12700">
            <a:miter lim="400000"/>
          </a:ln>
          <a:extLst>
            <a:ext uri="{C572A759-6A51-4108-AA02-DFA0A04FC94B}">
              <ma14:wrappingTextBoxFlag xmlns:ma14="http://schemas.microsoft.com/office/mac/drawingml/2011/main" xmlns="" val="1"/>
            </a:ext>
          </a:extLst>
        </p:spPr>
        <p:txBody>
          <a:bodyPr wrap="none" lIns="35717" tIns="35717" rIns="35717" bIns="35717" anchor="ctr">
            <a:spAutoFit/>
          </a:bodyPr>
          <a:lstStyle>
            <a:lvl1pPr>
              <a:defRPr sz="2600">
                <a:solidFill>
                  <a:srgbClr val="000000"/>
                </a:solidFill>
                <a:latin typeface="Times New Roman"/>
                <a:ea typeface="Times New Roman"/>
                <a:cs typeface="Times New Roman"/>
                <a:sym typeface="Times New Roman"/>
              </a:defRPr>
            </a:lvl1pPr>
          </a:lstStyle>
          <a:p>
            <a:pPr defTabSz="457200" eaLnBrk="1" fontAlgn="auto" hangingPunct="1">
              <a:spcBef>
                <a:spcPts val="0"/>
              </a:spcBef>
              <a:spcAft>
                <a:spcPts val="0"/>
              </a:spcAft>
            </a:pPr>
            <a:r>
              <a:t>CRYVISIL</a:t>
            </a:r>
          </a:p>
        </p:txBody>
      </p:sp>
      <p:sp>
        <p:nvSpPr>
          <p:cNvPr id="42" name="Shape 42"/>
          <p:cNvSpPr>
            <a:spLocks noGrp="1"/>
          </p:cNvSpPr>
          <p:nvPr>
            <p:ph type="sldNum" sz="quarter" idx="2"/>
          </p:nvPr>
        </p:nvSpPr>
        <p:spPr>
          <a:xfrm>
            <a:off x="8733234" y="6509742"/>
            <a:ext cx="241102" cy="258961"/>
          </a:xfrm>
          <a:prstGeom prst="rect">
            <a:avLst/>
          </a:prstGeom>
        </p:spPr>
        <p:txBody>
          <a:bodyPr lIns="35717" tIns="35717" rIns="35717" bIns="35717"/>
          <a:lstStyle>
            <a:lvl1pPr algn="ctr" defTabSz="410751">
              <a:defRPr sz="1300">
                <a:solidFill>
                  <a:srgbClr val="4B4141"/>
                </a:solidFill>
                <a:latin typeface="+mn-lt"/>
                <a:ea typeface="+mn-ea"/>
                <a:cs typeface="+mn-cs"/>
                <a:sym typeface="Gill Sans"/>
              </a:defRPr>
            </a:lvl1pPr>
          </a:lstStyle>
          <a:p>
            <a:fld id="{86CB4B4D-7CA3-9044-876B-883B54F8677D}" type="slidenum">
              <a:rPr/>
              <a:pPr/>
              <a:t>‹#›</a:t>
            </a:fld>
            <a:endParaRPr/>
          </a:p>
        </p:txBody>
      </p:sp>
    </p:spTree>
    <p:extLst>
      <p:ext uri="{BB962C8B-B14F-4D97-AF65-F5344CB8AC3E}">
        <p14:creationId xmlns:p14="http://schemas.microsoft.com/office/powerpoint/2010/main" val="1224231725"/>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F1AECC0-04F3-4EA3-A907-A3B76E07ED52}" type="slidenum">
              <a:rPr lang="en-US"/>
              <a:pPr>
                <a:defRPr/>
              </a:pPr>
              <a:t>‹#›</a:t>
            </a:fld>
            <a:endParaRPr lang="en-US"/>
          </a:p>
        </p:txBody>
      </p:sp>
    </p:spTree>
    <p:extLst>
      <p:ext uri="{BB962C8B-B14F-4D97-AF65-F5344CB8AC3E}">
        <p14:creationId xmlns:p14="http://schemas.microsoft.com/office/powerpoint/2010/main" val="1669788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601DE8F-844F-49AE-B889-FA8E27C93DC1}" type="slidenum">
              <a:rPr lang="en-US"/>
              <a:pPr>
                <a:defRPr/>
              </a:pPr>
              <a:t>‹#›</a:t>
            </a:fld>
            <a:endParaRPr lang="en-US"/>
          </a:p>
        </p:txBody>
      </p:sp>
    </p:spTree>
    <p:extLst>
      <p:ext uri="{BB962C8B-B14F-4D97-AF65-F5344CB8AC3E}">
        <p14:creationId xmlns:p14="http://schemas.microsoft.com/office/powerpoint/2010/main" val="2634156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730BBDB-74B3-491F-9F09-0790085A8C8F}" type="slidenum">
              <a:rPr lang="en-US"/>
              <a:pPr>
                <a:defRPr/>
              </a:pPr>
              <a:t>‹#›</a:t>
            </a:fld>
            <a:endParaRPr lang="en-US"/>
          </a:p>
        </p:txBody>
      </p:sp>
    </p:spTree>
    <p:extLst>
      <p:ext uri="{BB962C8B-B14F-4D97-AF65-F5344CB8AC3E}">
        <p14:creationId xmlns:p14="http://schemas.microsoft.com/office/powerpoint/2010/main" val="1629165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84CB3F0-2E25-4A8A-9E50-6047653739D9}" type="slidenum">
              <a:rPr lang="en-US"/>
              <a:pPr>
                <a:defRPr/>
              </a:pPr>
              <a:t>‹#›</a:t>
            </a:fld>
            <a:endParaRPr lang="en-US"/>
          </a:p>
        </p:txBody>
      </p:sp>
    </p:spTree>
    <p:extLst>
      <p:ext uri="{BB962C8B-B14F-4D97-AF65-F5344CB8AC3E}">
        <p14:creationId xmlns:p14="http://schemas.microsoft.com/office/powerpoint/2010/main" val="4065251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F56DF0E-34C4-4C2E-9D39-63ABE28EBDC7}" type="slidenum">
              <a:rPr lang="en-US"/>
              <a:pPr>
                <a:defRPr/>
              </a:pPr>
              <a:t>‹#›</a:t>
            </a:fld>
            <a:endParaRPr lang="en-US"/>
          </a:p>
        </p:txBody>
      </p:sp>
    </p:spTree>
    <p:extLst>
      <p:ext uri="{BB962C8B-B14F-4D97-AF65-F5344CB8AC3E}">
        <p14:creationId xmlns:p14="http://schemas.microsoft.com/office/powerpoint/2010/main" val="2407942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92F15F2-DD1B-4413-84D0-56D3442A34FD}" type="slidenum">
              <a:rPr lang="en-US"/>
              <a:pPr>
                <a:defRPr/>
              </a:pPr>
              <a:t>‹#›</a:t>
            </a:fld>
            <a:endParaRPr lang="en-US"/>
          </a:p>
        </p:txBody>
      </p:sp>
    </p:spTree>
    <p:extLst>
      <p:ext uri="{BB962C8B-B14F-4D97-AF65-F5344CB8AC3E}">
        <p14:creationId xmlns:p14="http://schemas.microsoft.com/office/powerpoint/2010/main" val="1164717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2899879-D262-466C-A724-480BAC0F5CFE}" type="slidenum">
              <a:rPr lang="en-US"/>
              <a:pPr>
                <a:defRPr/>
              </a:pPr>
              <a:t>‹#›</a:t>
            </a:fld>
            <a:endParaRPr lang="en-US"/>
          </a:p>
        </p:txBody>
      </p:sp>
    </p:spTree>
    <p:extLst>
      <p:ext uri="{BB962C8B-B14F-4D97-AF65-F5344CB8AC3E}">
        <p14:creationId xmlns:p14="http://schemas.microsoft.com/office/powerpoint/2010/main" val="3090978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533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2564D525-2E7C-4615-8906-43D70D4BAAC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eaLnBrk="0" fontAlgn="base" hangingPunct="0">
        <a:spcBef>
          <a:spcPct val="20000"/>
        </a:spcBef>
        <a:spcAft>
          <a:spcPct val="0"/>
        </a:spcAft>
        <a:buChar char="»"/>
        <a:defRPr sz="1600">
          <a:solidFill>
            <a:schemeClr val="tx1"/>
          </a:solidFill>
          <a:latin typeface="+mn-lt"/>
        </a:defRPr>
      </a:lvl6pPr>
      <a:lvl7pPr marL="2971800" indent="-228600" algn="l" rtl="0" eaLnBrk="0" fontAlgn="base" hangingPunct="0">
        <a:spcBef>
          <a:spcPct val="20000"/>
        </a:spcBef>
        <a:spcAft>
          <a:spcPct val="0"/>
        </a:spcAft>
        <a:buChar char="»"/>
        <a:defRPr sz="1600">
          <a:solidFill>
            <a:schemeClr val="tx1"/>
          </a:solidFill>
          <a:latin typeface="+mn-lt"/>
        </a:defRPr>
      </a:lvl7pPr>
      <a:lvl8pPr marL="3429000" indent="-228600" algn="l" rtl="0" eaLnBrk="0" fontAlgn="base" hangingPunct="0">
        <a:spcBef>
          <a:spcPct val="20000"/>
        </a:spcBef>
        <a:spcAft>
          <a:spcPct val="0"/>
        </a:spcAft>
        <a:buChar char="»"/>
        <a:defRPr sz="1600">
          <a:solidFill>
            <a:schemeClr val="tx1"/>
          </a:solidFill>
          <a:latin typeface="+mn-lt"/>
        </a:defRPr>
      </a:lvl8pPr>
      <a:lvl9pPr marL="388620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13105"/>
            <a:ext cx="8229600" cy="54303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314174"/>
            <a:ext cx="8229600" cy="501373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460435"/>
            <a:ext cx="2133600" cy="261040"/>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eaLnBrk="1" fontAlgn="auto" hangingPunct="1">
              <a:spcBef>
                <a:spcPts val="0"/>
              </a:spcBef>
              <a:spcAft>
                <a:spcPts val="0"/>
              </a:spcAft>
            </a:pPr>
            <a:fld id="{22D10A77-330A-4047-8525-B757989F675E}" type="datetimeFigureOut">
              <a:rPr lang="en-US" smtClean="0">
                <a:solidFill>
                  <a:prstClr val="black">
                    <a:tint val="75000"/>
                  </a:prstClr>
                </a:solidFill>
                <a:latin typeface="Calibri"/>
              </a:rPr>
              <a:pPr defTabSz="457200" eaLnBrk="1" fontAlgn="auto" hangingPunct="1">
                <a:spcBef>
                  <a:spcPts val="0"/>
                </a:spcBef>
                <a:spcAft>
                  <a:spcPts val="0"/>
                </a:spcAft>
              </a:pPr>
              <a:t>10/3/2019</a:t>
            </a:fld>
            <a:endParaRPr lang="en-US" dirty="0">
              <a:solidFill>
                <a:prstClr val="black">
                  <a:tint val="75000"/>
                </a:prstClr>
              </a:solidFill>
              <a:latin typeface="Calibri"/>
            </a:endParaRPr>
          </a:p>
        </p:txBody>
      </p:sp>
      <p:sp>
        <p:nvSpPr>
          <p:cNvPr id="5" name="Footer Placeholder 4"/>
          <p:cNvSpPr>
            <a:spLocks noGrp="1"/>
          </p:cNvSpPr>
          <p:nvPr>
            <p:ph type="ftr" sz="quarter" idx="3"/>
          </p:nvPr>
        </p:nvSpPr>
        <p:spPr>
          <a:xfrm>
            <a:off x="3124200" y="6460435"/>
            <a:ext cx="2895600" cy="261040"/>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eaLnBrk="1" fontAlgn="auto" hangingPunct="1">
              <a:spcBef>
                <a:spcPts val="0"/>
              </a:spcBef>
              <a:spcAft>
                <a:spcPts val="0"/>
              </a:spcAft>
            </a:pPr>
            <a:r>
              <a:rPr lang="en-US" smtClean="0">
                <a:solidFill>
                  <a:prstClr val="black">
                    <a:tint val="75000"/>
                  </a:prstClr>
                </a:solidFill>
                <a:latin typeface="Calibri"/>
              </a:rPr>
              <a:t>Greg White, Timo Korhonen for EPICS V4</a:t>
            </a:r>
            <a:endParaRPr lang="en-US" dirty="0">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460435"/>
            <a:ext cx="2133600" cy="261040"/>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eaLnBrk="1" fontAlgn="auto" hangingPunct="1">
              <a:spcBef>
                <a:spcPts val="0"/>
              </a:spcBef>
              <a:spcAft>
                <a:spcPts val="0"/>
              </a:spcAft>
            </a:pPr>
            <a:fld id="{A433CA8D-977F-BF4F-9ADC-1C1D0ACF65BD}" type="slidenum">
              <a:rPr lang="en-US" smtClean="0">
                <a:solidFill>
                  <a:prstClr val="black">
                    <a:tint val="75000"/>
                  </a:prstClr>
                </a:solidFill>
                <a:latin typeface="Calibri"/>
              </a:rPr>
              <a:pPr defTabSz="457200" eaLnBrk="1" fontAlgn="auto" hangingPunct="1">
                <a:spcBef>
                  <a:spcPts val="0"/>
                </a:spcBef>
                <a:spcAft>
                  <a:spcPts val="0"/>
                </a:spcAft>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7466960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2050" name="Picture 2" descr="partial_earth_blk2"/>
          <p:cNvPicPr>
            <a:picLocks noChangeAspect="1" noChangeArrowheads="1"/>
          </p:cNvPicPr>
          <p:nvPr/>
        </p:nvPicPr>
        <p:blipFill>
          <a:blip r:embed="rId3">
            <a:extLst>
              <a:ext uri="{28A0092B-C50C-407E-A947-70E740481C1C}">
                <a14:useLocalDpi xmlns:a14="http://schemas.microsoft.com/office/drawing/2010/main" val="0"/>
              </a:ext>
            </a:extLst>
          </a:blip>
          <a:srcRect l="8888" t="8893" r="11111" b="18340"/>
          <a:stretch>
            <a:fillRect/>
          </a:stretch>
        </p:blipFill>
        <p:spPr bwMode="auto">
          <a:xfrm>
            <a:off x="0" y="3028950"/>
            <a:ext cx="9144000"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ext Box 3"/>
          <p:cNvSpPr txBox="1">
            <a:spLocks noChangeArrowheads="1"/>
          </p:cNvSpPr>
          <p:nvPr/>
        </p:nvSpPr>
        <p:spPr bwMode="auto">
          <a:xfrm>
            <a:off x="457200" y="381000"/>
            <a:ext cx="82296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eaLnBrk="1" hangingPunct="1">
              <a:spcBef>
                <a:spcPts val="600"/>
              </a:spcBef>
              <a:buFontTx/>
              <a:buNone/>
            </a:pPr>
            <a:r>
              <a:rPr lang="en-US" altLang="en-US" sz="4000" b="1" dirty="0" err="1">
                <a:solidFill>
                  <a:srgbClr val="FFFF00"/>
                </a:solidFill>
              </a:rPr>
              <a:t>areaDetector</a:t>
            </a:r>
            <a:r>
              <a:rPr lang="en-US" altLang="en-US" sz="4000" b="1" dirty="0">
                <a:solidFill>
                  <a:srgbClr val="FFFF00"/>
                </a:solidFill>
              </a:rPr>
              <a:t> Data Compression </a:t>
            </a:r>
            <a:r>
              <a:rPr lang="en-US" altLang="en-US" sz="4000" b="1" dirty="0" smtClean="0">
                <a:solidFill>
                  <a:srgbClr val="FFFF00"/>
                </a:solidFill>
              </a:rPr>
              <a:t>I </a:t>
            </a:r>
            <a:endParaRPr lang="en-US" altLang="en-US" sz="4000" b="1" dirty="0">
              <a:solidFill>
                <a:srgbClr val="FFFF00"/>
              </a:solidFill>
            </a:endParaRPr>
          </a:p>
        </p:txBody>
      </p:sp>
      <p:sp>
        <p:nvSpPr>
          <p:cNvPr id="2052" name="Text Box 4"/>
          <p:cNvSpPr txBox="1">
            <a:spLocks noChangeArrowheads="1"/>
          </p:cNvSpPr>
          <p:nvPr/>
        </p:nvSpPr>
        <p:spPr bwMode="auto">
          <a:xfrm>
            <a:off x="1473200" y="1429743"/>
            <a:ext cx="61976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eaLnBrk="1" hangingPunct="1">
              <a:spcBef>
                <a:spcPct val="50000"/>
              </a:spcBef>
              <a:buFontTx/>
              <a:buNone/>
            </a:pPr>
            <a:r>
              <a:rPr lang="en-US" altLang="en-US" dirty="0">
                <a:solidFill>
                  <a:schemeClr val="bg1"/>
                </a:solidFill>
              </a:rPr>
              <a:t>Mark Rivers </a:t>
            </a:r>
            <a:r>
              <a:rPr lang="en-US" altLang="en-US" dirty="0" smtClean="0">
                <a:solidFill>
                  <a:schemeClr val="bg1"/>
                </a:solidFill>
              </a:rPr>
              <a:t>(CARS/Univ. of Chicago)</a:t>
            </a:r>
            <a:endParaRPr lang="en-US" altLang="en-US" dirty="0">
              <a:solidFill>
                <a:schemeClr val="bg1"/>
              </a:solidFill>
            </a:endParaRPr>
          </a:p>
          <a:p>
            <a:pPr algn="ctr" eaLnBrk="1" hangingPunct="1">
              <a:spcBef>
                <a:spcPct val="50000"/>
              </a:spcBef>
              <a:buFontTx/>
              <a:buNone/>
            </a:pPr>
            <a:r>
              <a:rPr lang="en-US" altLang="en-US" dirty="0" smtClean="0">
                <a:solidFill>
                  <a:schemeClr val="bg1"/>
                </a:solidFill>
              </a:rPr>
              <a:t>Bruno Martins (FRIB/MSU)</a:t>
            </a:r>
          </a:p>
          <a:p>
            <a:pPr algn="ctr" eaLnBrk="1" hangingPunct="1">
              <a:spcBef>
                <a:spcPct val="50000"/>
              </a:spcBef>
              <a:buFontTx/>
              <a:buNone/>
            </a:pPr>
            <a:r>
              <a:rPr lang="en-US" altLang="en-US" dirty="0" smtClean="0">
                <a:solidFill>
                  <a:schemeClr val="bg1"/>
                </a:solidFill>
              </a:rPr>
              <a:t>Marty </a:t>
            </a:r>
            <a:r>
              <a:rPr lang="en-US" altLang="en-US" dirty="0" err="1" smtClean="0">
                <a:solidFill>
                  <a:schemeClr val="bg1"/>
                </a:solidFill>
              </a:rPr>
              <a:t>Kraimer</a:t>
            </a:r>
            <a:r>
              <a:rPr lang="en-US" altLang="en-US" dirty="0" smtClean="0">
                <a:solidFill>
                  <a:schemeClr val="bg1"/>
                </a:solidFill>
              </a:rPr>
              <a:t> (APS/ANL)</a:t>
            </a:r>
            <a:endParaRPr lang="en-US" altLang="en-US" dirty="0">
              <a:solidFill>
                <a:schemeClr val="bg1"/>
              </a:solidFill>
            </a:endParaRPr>
          </a:p>
        </p:txBody>
      </p:sp>
      <p:sp>
        <p:nvSpPr>
          <p:cNvPr id="2054" name="Rectangle 6"/>
          <p:cNvSpPr>
            <a:spLocks noChangeArrowheads="1"/>
          </p:cNvSpPr>
          <p:nvPr/>
        </p:nvSpPr>
        <p:spPr bwMode="auto">
          <a:xfrm>
            <a:off x="0" y="5867400"/>
            <a:ext cx="9144000" cy="990600"/>
          </a:xfrm>
          <a:prstGeom prst="rect">
            <a:avLst/>
          </a:prstGeom>
          <a:solidFill>
            <a:schemeClr val="tx1"/>
          </a:solidFill>
          <a:ln w="9525">
            <a:solidFill>
              <a:schemeClr val="tx1"/>
            </a:solidFill>
            <a:miter lim="800000"/>
            <a:headEnd/>
            <a:tailEnd/>
          </a:ln>
        </p:spPr>
        <p:txBody>
          <a:bodyPr wrap="none" anchor="ctr"/>
          <a:lstStyle>
            <a:lvl1pPr>
              <a:spcBef>
                <a:spcPct val="20000"/>
              </a:spcBef>
              <a:buChar char="•"/>
              <a:defRPr sz="2400">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endParaRPr lang="en-US"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723900" y="228600"/>
            <a:ext cx="7620000" cy="543046"/>
          </a:xfrm>
        </p:spPr>
        <p:txBody>
          <a:bodyPr/>
          <a:lstStyle/>
          <a:p>
            <a:r>
              <a:rPr lang="en-US" altLang="en-US" b="1" dirty="0" err="1" smtClean="0">
                <a:solidFill>
                  <a:srgbClr val="0066FF"/>
                </a:solidFill>
              </a:rPr>
              <a:t>ImageJ</a:t>
            </a:r>
            <a:r>
              <a:rPr lang="en-US" altLang="en-US" b="1" dirty="0" smtClean="0">
                <a:solidFill>
                  <a:srgbClr val="0066FF"/>
                </a:solidFill>
              </a:rPr>
              <a:t> </a:t>
            </a:r>
            <a:r>
              <a:rPr lang="en-US" altLang="en-US" b="1" dirty="0" err="1" smtClean="0">
                <a:solidFill>
                  <a:srgbClr val="0066FF"/>
                </a:solidFill>
              </a:rPr>
              <a:t>pvAccess</a:t>
            </a:r>
            <a:r>
              <a:rPr lang="en-US" altLang="en-US" b="1" dirty="0" smtClean="0">
                <a:solidFill>
                  <a:srgbClr val="0066FF"/>
                </a:solidFill>
              </a:rPr>
              <a:t> Viewer</a:t>
            </a:r>
          </a:p>
        </p:txBody>
      </p:sp>
      <p:sp>
        <p:nvSpPr>
          <p:cNvPr id="5" name="Rectangle 3"/>
          <p:cNvSpPr txBox="1">
            <a:spLocks noChangeArrowheads="1"/>
          </p:cNvSpPr>
          <p:nvPr/>
        </p:nvSpPr>
        <p:spPr bwMode="auto">
          <a:xfrm>
            <a:off x="304800" y="990600"/>
            <a:ext cx="8153400" cy="1505705"/>
          </a:xfrm>
          <a:prstGeom prst="rect">
            <a:avLst/>
          </a:prstGeom>
          <a:noFill/>
          <a:ln w="9525">
            <a:noFill/>
            <a:miter lim="800000"/>
            <a:headEnd/>
            <a:tailEnd/>
          </a:ln>
        </p:spPr>
        <p:txBody>
          <a:bodyPr/>
          <a:lstStyle/>
          <a:p>
            <a:pPr marL="342900" indent="-342900">
              <a:buFont typeface="Arial" panose="020B0604020202020204" pitchFamily="34" charset="0"/>
              <a:buChar char="•"/>
            </a:pPr>
            <a:endParaRPr lang="en-US" dirty="0"/>
          </a:p>
        </p:txBody>
      </p:sp>
      <p:sp>
        <p:nvSpPr>
          <p:cNvPr id="4" name="Rectangle 3"/>
          <p:cNvSpPr txBox="1">
            <a:spLocks noChangeArrowheads="1"/>
          </p:cNvSpPr>
          <p:nvPr/>
        </p:nvSpPr>
        <p:spPr bwMode="auto">
          <a:xfrm>
            <a:off x="457200" y="822531"/>
            <a:ext cx="8153400" cy="1612085"/>
          </a:xfrm>
          <a:prstGeom prst="rect">
            <a:avLst/>
          </a:prstGeom>
          <a:noFill/>
          <a:ln w="9525">
            <a:noFill/>
            <a:miter lim="800000"/>
            <a:headEnd/>
            <a:tailEnd/>
          </a:ln>
        </p:spPr>
        <p:txBody>
          <a:bodyPr/>
          <a:lstStyle/>
          <a:p>
            <a:pPr marL="342900" indent="-342900">
              <a:buFont typeface="Arial" panose="020B0604020202020204" pitchFamily="34" charset="0"/>
              <a:buChar char="•"/>
            </a:pPr>
            <a:r>
              <a:rPr lang="en-US" dirty="0" smtClean="0"/>
              <a:t>Now supports displaying compressed </a:t>
            </a:r>
            <a:r>
              <a:rPr lang="en-US" dirty="0" err="1" smtClean="0"/>
              <a:t>NTNDArrays</a:t>
            </a:r>
            <a:endParaRPr lang="en-US" dirty="0" smtClean="0"/>
          </a:p>
          <a:p>
            <a:pPr marL="342900" indent="-342900">
              <a:buFont typeface="Arial" panose="020B0604020202020204" pitchFamily="34" charset="0"/>
              <a:buChar char="•"/>
            </a:pPr>
            <a:r>
              <a:rPr lang="en-US" dirty="0" smtClean="0"/>
              <a:t>Supports all compressions (JPEG, </a:t>
            </a:r>
            <a:r>
              <a:rPr lang="en-US" dirty="0" err="1" smtClean="0"/>
              <a:t>Blosc</a:t>
            </a:r>
            <a:r>
              <a:rPr lang="en-US" dirty="0" smtClean="0"/>
              <a:t>, LZ4, BSLZ4)</a:t>
            </a:r>
          </a:p>
          <a:p>
            <a:pPr marL="342900" indent="-342900">
              <a:buFont typeface="Arial" panose="020B0604020202020204" pitchFamily="34" charset="0"/>
              <a:buChar char="•"/>
            </a:pPr>
            <a:r>
              <a:rPr lang="en-US" dirty="0" smtClean="0"/>
              <a:t>Can greatly reduce network bandwidth when the IOC and viewer are running on different machines</a:t>
            </a:r>
          </a:p>
        </p:txBody>
      </p:sp>
      <p:grpSp>
        <p:nvGrpSpPr>
          <p:cNvPr id="14" name="Group 13"/>
          <p:cNvGrpSpPr/>
          <p:nvPr/>
        </p:nvGrpSpPr>
        <p:grpSpPr>
          <a:xfrm>
            <a:off x="1699086" y="3429000"/>
            <a:ext cx="6435264" cy="3352801"/>
            <a:chOff x="1866900" y="2743200"/>
            <a:chExt cx="5334000" cy="4063047"/>
          </a:xfrm>
        </p:grpSpPr>
        <p:pic>
          <p:nvPicPr>
            <p:cNvPr id="2" name="Picture 1"/>
            <p:cNvPicPr>
              <a:picLocks noChangeAspect="1"/>
            </p:cNvPicPr>
            <p:nvPr/>
          </p:nvPicPr>
          <p:blipFill>
            <a:blip r:embed="rId3"/>
            <a:stretch>
              <a:fillRect/>
            </a:stretch>
          </p:blipFill>
          <p:spPr>
            <a:xfrm>
              <a:off x="1866900" y="2743200"/>
              <a:ext cx="5334000" cy="4063047"/>
            </a:xfrm>
            <a:prstGeom prst="rect">
              <a:avLst/>
            </a:prstGeom>
          </p:spPr>
        </p:pic>
        <p:sp>
          <p:nvSpPr>
            <p:cNvPr id="3" name="TextBox 2"/>
            <p:cNvSpPr txBox="1"/>
            <p:nvPr/>
          </p:nvSpPr>
          <p:spPr>
            <a:xfrm>
              <a:off x="2781300" y="3869323"/>
              <a:ext cx="1752600" cy="338554"/>
            </a:xfrm>
            <a:prstGeom prst="rect">
              <a:avLst/>
            </a:prstGeom>
            <a:noFill/>
          </p:spPr>
          <p:txBody>
            <a:bodyPr wrap="square" rtlCol="0">
              <a:spAutoFit/>
            </a:bodyPr>
            <a:lstStyle/>
            <a:p>
              <a:r>
                <a:rPr lang="en-US" sz="1600" dirty="0" err="1" smtClean="0"/>
                <a:t>Blosc</a:t>
              </a:r>
              <a:r>
                <a:rPr lang="en-US" sz="1600" dirty="0" smtClean="0"/>
                <a:t> compression</a:t>
              </a:r>
              <a:endParaRPr lang="en-US" sz="1600" dirty="0"/>
            </a:p>
          </p:txBody>
        </p:sp>
        <p:sp>
          <p:nvSpPr>
            <p:cNvPr id="7" name="TextBox 6"/>
            <p:cNvSpPr txBox="1"/>
            <p:nvPr/>
          </p:nvSpPr>
          <p:spPr>
            <a:xfrm>
              <a:off x="4381500" y="3479884"/>
              <a:ext cx="1752600" cy="338554"/>
            </a:xfrm>
            <a:prstGeom prst="rect">
              <a:avLst/>
            </a:prstGeom>
            <a:noFill/>
          </p:spPr>
          <p:txBody>
            <a:bodyPr wrap="square" rtlCol="0">
              <a:spAutoFit/>
            </a:bodyPr>
            <a:lstStyle/>
            <a:p>
              <a:r>
                <a:rPr lang="en-US" sz="1600" dirty="0" smtClean="0"/>
                <a:t>No compression</a:t>
              </a:r>
              <a:endParaRPr lang="en-US" sz="1600" dirty="0"/>
            </a:p>
          </p:txBody>
        </p:sp>
        <p:cxnSp>
          <p:nvCxnSpPr>
            <p:cNvPr id="8" name="Straight Arrow Connector 7"/>
            <p:cNvCxnSpPr>
              <a:stCxn id="3" idx="2"/>
            </p:cNvCxnSpPr>
            <p:nvPr/>
          </p:nvCxnSpPr>
          <p:spPr bwMode="auto">
            <a:xfrm>
              <a:off x="3657600" y="4207877"/>
              <a:ext cx="51881" cy="160020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10" name="Straight Arrow Connector 9"/>
            <p:cNvCxnSpPr>
              <a:stCxn id="3" idx="2"/>
            </p:cNvCxnSpPr>
            <p:nvPr/>
          </p:nvCxnSpPr>
          <p:spPr bwMode="auto">
            <a:xfrm>
              <a:off x="3657600" y="4207877"/>
              <a:ext cx="3086100" cy="1614791"/>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grpSp>
      <p:pic>
        <p:nvPicPr>
          <p:cNvPr id="15" name="Picture 14"/>
          <p:cNvPicPr>
            <a:picLocks noChangeAspect="1"/>
          </p:cNvPicPr>
          <p:nvPr/>
        </p:nvPicPr>
        <p:blipFill>
          <a:blip r:embed="rId4"/>
          <a:stretch>
            <a:fillRect/>
          </a:stretch>
        </p:blipFill>
        <p:spPr>
          <a:xfrm>
            <a:off x="1600200" y="2371609"/>
            <a:ext cx="6633036" cy="938332"/>
          </a:xfrm>
          <a:prstGeom prst="rect">
            <a:avLst/>
          </a:prstGeom>
        </p:spPr>
      </p:pic>
      <p:sp>
        <p:nvSpPr>
          <p:cNvPr id="12" name="TextBox 11"/>
          <p:cNvSpPr txBox="1"/>
          <p:nvPr/>
        </p:nvSpPr>
        <p:spPr>
          <a:xfrm>
            <a:off x="8233236" y="3856700"/>
            <a:ext cx="832258" cy="338554"/>
          </a:xfrm>
          <a:prstGeom prst="rect">
            <a:avLst/>
          </a:prstGeom>
          <a:noFill/>
        </p:spPr>
        <p:txBody>
          <a:bodyPr wrap="square" rtlCol="0">
            <a:spAutoFit/>
          </a:bodyPr>
          <a:lstStyle/>
          <a:p>
            <a:r>
              <a:rPr lang="en-US" sz="1600" dirty="0" smtClean="0"/>
              <a:t>1 </a:t>
            </a:r>
            <a:r>
              <a:rPr lang="en-US" sz="1600" dirty="0" err="1" smtClean="0"/>
              <a:t>Gbps</a:t>
            </a:r>
            <a:endParaRPr lang="en-US" sz="1600" dirty="0"/>
          </a:p>
        </p:txBody>
      </p:sp>
      <p:cxnSp>
        <p:nvCxnSpPr>
          <p:cNvPr id="9" name="Straight Arrow Connector 8"/>
          <p:cNvCxnSpPr>
            <a:stCxn id="12" idx="1"/>
          </p:cNvCxnSpPr>
          <p:nvPr/>
        </p:nvCxnSpPr>
        <p:spPr bwMode="auto">
          <a:xfrm flipH="1">
            <a:off x="8001000" y="4025977"/>
            <a:ext cx="232236" cy="1093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7" name="TextBox 16"/>
          <p:cNvSpPr txBox="1"/>
          <p:nvPr/>
        </p:nvSpPr>
        <p:spPr>
          <a:xfrm>
            <a:off x="8269003" y="5800880"/>
            <a:ext cx="832258" cy="338554"/>
          </a:xfrm>
          <a:prstGeom prst="rect">
            <a:avLst/>
          </a:prstGeom>
          <a:noFill/>
        </p:spPr>
        <p:txBody>
          <a:bodyPr wrap="square" rtlCol="0">
            <a:spAutoFit/>
          </a:bodyPr>
          <a:lstStyle/>
          <a:p>
            <a:r>
              <a:rPr lang="en-US" sz="1600" dirty="0"/>
              <a:t>0</a:t>
            </a:r>
            <a:r>
              <a:rPr lang="en-US" sz="1600" dirty="0" smtClean="0"/>
              <a:t> </a:t>
            </a:r>
            <a:r>
              <a:rPr lang="en-US" sz="1600" dirty="0" err="1" smtClean="0"/>
              <a:t>Gbps</a:t>
            </a:r>
            <a:endParaRPr lang="en-US" sz="1600" dirty="0"/>
          </a:p>
        </p:txBody>
      </p:sp>
      <p:cxnSp>
        <p:nvCxnSpPr>
          <p:cNvPr id="18" name="Straight Arrow Connector 17"/>
          <p:cNvCxnSpPr>
            <a:stCxn id="17" idx="1"/>
          </p:cNvCxnSpPr>
          <p:nvPr/>
        </p:nvCxnSpPr>
        <p:spPr bwMode="auto">
          <a:xfrm flipH="1">
            <a:off x="8036767" y="5970157"/>
            <a:ext cx="232236" cy="1093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4159708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04800" y="228600"/>
            <a:ext cx="8305800" cy="543046"/>
          </a:xfrm>
        </p:spPr>
        <p:txBody>
          <a:bodyPr/>
          <a:lstStyle/>
          <a:p>
            <a:r>
              <a:rPr lang="en-US" altLang="en-US" b="1" dirty="0" err="1" smtClean="0">
                <a:solidFill>
                  <a:srgbClr val="0066FF"/>
                </a:solidFill>
              </a:rPr>
              <a:t>ImageJ</a:t>
            </a:r>
            <a:r>
              <a:rPr lang="en-US" altLang="en-US" b="1" dirty="0" smtClean="0">
                <a:solidFill>
                  <a:srgbClr val="0066FF"/>
                </a:solidFill>
              </a:rPr>
              <a:t> </a:t>
            </a:r>
            <a:r>
              <a:rPr lang="en-US" altLang="en-US" b="1" dirty="0" smtClean="0">
                <a:solidFill>
                  <a:srgbClr val="0066FF"/>
                </a:solidFill>
              </a:rPr>
              <a:t>Decompression Implementation</a:t>
            </a:r>
            <a:endParaRPr lang="en-US" altLang="en-US" b="1" dirty="0" smtClean="0">
              <a:solidFill>
                <a:srgbClr val="0066FF"/>
              </a:solidFill>
            </a:endParaRPr>
          </a:p>
        </p:txBody>
      </p:sp>
      <p:sp>
        <p:nvSpPr>
          <p:cNvPr id="5" name="Rectangle 3"/>
          <p:cNvSpPr txBox="1">
            <a:spLocks noChangeArrowheads="1"/>
          </p:cNvSpPr>
          <p:nvPr/>
        </p:nvSpPr>
        <p:spPr bwMode="auto">
          <a:xfrm>
            <a:off x="304800" y="990600"/>
            <a:ext cx="8153400" cy="1505705"/>
          </a:xfrm>
          <a:prstGeom prst="rect">
            <a:avLst/>
          </a:prstGeom>
          <a:noFill/>
          <a:ln w="9525">
            <a:noFill/>
            <a:miter lim="800000"/>
            <a:headEnd/>
            <a:tailEnd/>
          </a:ln>
        </p:spPr>
        <p:txBody>
          <a:bodyPr/>
          <a:lstStyle/>
          <a:p>
            <a:pPr marL="342900" indent="-342900">
              <a:buFont typeface="Arial" panose="020B0604020202020204" pitchFamily="34" charset="0"/>
              <a:buChar char="•"/>
            </a:pPr>
            <a:endParaRPr lang="en-US" dirty="0"/>
          </a:p>
        </p:txBody>
      </p:sp>
      <p:sp>
        <p:nvSpPr>
          <p:cNvPr id="4" name="Rectangle 3"/>
          <p:cNvSpPr txBox="1">
            <a:spLocks noChangeArrowheads="1"/>
          </p:cNvSpPr>
          <p:nvPr/>
        </p:nvSpPr>
        <p:spPr bwMode="auto">
          <a:xfrm>
            <a:off x="457200" y="990600"/>
            <a:ext cx="8153400" cy="2438400"/>
          </a:xfrm>
          <a:prstGeom prst="rect">
            <a:avLst/>
          </a:prstGeom>
          <a:noFill/>
          <a:ln w="9525">
            <a:noFill/>
            <a:miter lim="800000"/>
            <a:headEnd/>
            <a:tailEnd/>
          </a:ln>
        </p:spPr>
        <p:txBody>
          <a:bodyPr/>
          <a:lstStyle/>
          <a:p>
            <a:pPr marL="342900" indent="-342900">
              <a:spcBef>
                <a:spcPts val="600"/>
              </a:spcBef>
              <a:buFont typeface="Arial" panose="020B0604020202020204" pitchFamily="34" charset="0"/>
              <a:buChar char="•"/>
            </a:pPr>
            <a:r>
              <a:rPr lang="en-US" dirty="0" smtClean="0"/>
              <a:t>Native Java versions of </a:t>
            </a:r>
            <a:r>
              <a:rPr lang="en-US" dirty="0" err="1" smtClean="0"/>
              <a:t>Blosc</a:t>
            </a:r>
            <a:r>
              <a:rPr lang="en-US" dirty="0" smtClean="0"/>
              <a:t>, LZ, </a:t>
            </a:r>
            <a:r>
              <a:rPr lang="en-US" dirty="0" err="1" smtClean="0"/>
              <a:t>Bitshuffle</a:t>
            </a:r>
            <a:r>
              <a:rPr lang="en-US" dirty="0" smtClean="0"/>
              <a:t>/LZ4 decompression are not available</a:t>
            </a:r>
            <a:endParaRPr lang="en-US" dirty="0" smtClean="0"/>
          </a:p>
          <a:p>
            <a:pPr marL="342900" indent="-342900">
              <a:spcBef>
                <a:spcPts val="600"/>
              </a:spcBef>
              <a:buFont typeface="Arial" panose="020B0604020202020204" pitchFamily="34" charset="0"/>
              <a:buChar char="•"/>
            </a:pPr>
            <a:r>
              <a:rPr lang="en-US" dirty="0" smtClean="0"/>
              <a:t>Instead use C libraries built in </a:t>
            </a:r>
            <a:r>
              <a:rPr lang="en-US" dirty="0" err="1" smtClean="0"/>
              <a:t>ADSupport</a:t>
            </a:r>
            <a:r>
              <a:rPr lang="en-US" dirty="0" smtClean="0"/>
              <a:t> for these</a:t>
            </a:r>
          </a:p>
          <a:p>
            <a:pPr marL="800100" lvl="1" indent="-342900">
              <a:spcBef>
                <a:spcPts val="600"/>
              </a:spcBef>
              <a:buFont typeface="Arial" panose="020B0604020202020204" pitchFamily="34" charset="0"/>
              <a:buChar char="•"/>
            </a:pPr>
            <a:r>
              <a:rPr lang="en-US" dirty="0" smtClean="0"/>
              <a:t>Java calls C via a thin Java Native Access (JNA) wrapper</a:t>
            </a:r>
          </a:p>
          <a:p>
            <a:pPr marL="342900" indent="-342900">
              <a:spcBef>
                <a:spcPts val="600"/>
              </a:spcBef>
              <a:buFont typeface="Arial" panose="020B0604020202020204" pitchFamily="34" charset="0"/>
              <a:buChar char="•"/>
            </a:pPr>
            <a:r>
              <a:rPr lang="en-US" dirty="0" smtClean="0"/>
              <a:t>This same mechanism could be used to support compressed </a:t>
            </a:r>
            <a:r>
              <a:rPr lang="en-US" dirty="0" err="1" smtClean="0"/>
              <a:t>NTNDArrays</a:t>
            </a:r>
            <a:r>
              <a:rPr lang="en-US" dirty="0" smtClean="0"/>
              <a:t> in CSS/Boy or Phoebus.</a:t>
            </a:r>
            <a:endParaRPr lang="en-US" dirty="0" smtClean="0"/>
          </a:p>
          <a:p>
            <a:pPr marL="342900" indent="-342900">
              <a:spcBef>
                <a:spcPts val="600"/>
              </a:spcBef>
              <a:buFont typeface="Arial" panose="020B0604020202020204" pitchFamily="34" charset="0"/>
              <a:buChar char="•"/>
            </a:pPr>
            <a:endParaRPr lang="en-US" dirty="0" smtClean="0"/>
          </a:p>
        </p:txBody>
      </p:sp>
    </p:spTree>
    <p:extLst>
      <p:ext uri="{BB962C8B-B14F-4D97-AF65-F5344CB8AC3E}">
        <p14:creationId xmlns:p14="http://schemas.microsoft.com/office/powerpoint/2010/main" val="16977156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228600"/>
            <a:ext cx="7620000" cy="762000"/>
          </a:xfrm>
        </p:spPr>
        <p:txBody>
          <a:bodyPr/>
          <a:lstStyle/>
          <a:p>
            <a:r>
              <a:rPr lang="en-US" altLang="en-US" b="1" dirty="0" err="1" smtClean="0">
                <a:solidFill>
                  <a:srgbClr val="0066FF"/>
                </a:solidFill>
              </a:rPr>
              <a:t>ADEiger</a:t>
            </a:r>
            <a:r>
              <a:rPr lang="en-US" altLang="en-US" b="1" dirty="0" smtClean="0">
                <a:solidFill>
                  <a:srgbClr val="0066FF"/>
                </a:solidFill>
              </a:rPr>
              <a:t> Changes</a:t>
            </a:r>
          </a:p>
        </p:txBody>
      </p:sp>
      <p:sp>
        <p:nvSpPr>
          <p:cNvPr id="5" name="Rectangle 3"/>
          <p:cNvSpPr txBox="1">
            <a:spLocks noChangeArrowheads="1"/>
          </p:cNvSpPr>
          <p:nvPr/>
        </p:nvSpPr>
        <p:spPr bwMode="auto">
          <a:xfrm>
            <a:off x="304800" y="990600"/>
            <a:ext cx="8153400" cy="2286000"/>
          </a:xfrm>
          <a:prstGeom prst="rect">
            <a:avLst/>
          </a:prstGeom>
          <a:noFill/>
          <a:ln w="9525">
            <a:noFill/>
            <a:miter lim="800000"/>
            <a:headEnd/>
            <a:tailEnd/>
          </a:ln>
        </p:spPr>
        <p:txBody>
          <a:bodyPr/>
          <a:lstStyle/>
          <a:p>
            <a:pPr marL="342900" indent="-342900">
              <a:buFont typeface="Arial" panose="020B0604020202020204" pitchFamily="34" charset="0"/>
              <a:buChar char="•"/>
            </a:pPr>
            <a:endParaRPr lang="en-US" dirty="0"/>
          </a:p>
        </p:txBody>
      </p:sp>
      <p:sp>
        <p:nvSpPr>
          <p:cNvPr id="6" name="Rectangle 3"/>
          <p:cNvSpPr txBox="1">
            <a:spLocks noChangeArrowheads="1"/>
          </p:cNvSpPr>
          <p:nvPr/>
        </p:nvSpPr>
        <p:spPr bwMode="auto">
          <a:xfrm>
            <a:off x="304800" y="1005191"/>
            <a:ext cx="8534400" cy="2286000"/>
          </a:xfrm>
          <a:prstGeom prst="rect">
            <a:avLst/>
          </a:prstGeom>
          <a:noFill/>
          <a:ln w="9525">
            <a:noFill/>
            <a:miter lim="800000"/>
            <a:headEnd/>
            <a:tailEnd/>
          </a:ln>
        </p:spPr>
        <p:txBody>
          <a:bodyPr/>
          <a:lstStyle/>
          <a:p>
            <a:pPr marL="342900" indent="-342900">
              <a:spcBef>
                <a:spcPts val="600"/>
              </a:spcBef>
              <a:buFont typeface="Arial" panose="020B0604020202020204" pitchFamily="34" charset="0"/>
              <a:buChar char="•"/>
            </a:pPr>
            <a:r>
              <a:rPr lang="en-US" sz="2800" dirty="0" smtClean="0"/>
              <a:t>Now supports </a:t>
            </a:r>
            <a:r>
              <a:rPr lang="en-US" sz="2800" dirty="0" err="1" smtClean="0"/>
              <a:t>Bitshuffle</a:t>
            </a:r>
            <a:r>
              <a:rPr lang="en-US" sz="2800" dirty="0" smtClean="0"/>
              <a:t>/LZ4 on Stream interface over </a:t>
            </a:r>
            <a:r>
              <a:rPr lang="en-US" sz="2800" dirty="0" err="1" smtClean="0"/>
              <a:t>ZeroMQ</a:t>
            </a:r>
            <a:endParaRPr lang="en-US" sz="2800" dirty="0" smtClean="0"/>
          </a:p>
          <a:p>
            <a:pPr marL="800100" lvl="1" indent="-342900">
              <a:spcBef>
                <a:spcPts val="600"/>
              </a:spcBef>
              <a:buFont typeface="Arial" panose="020B0604020202020204" pitchFamily="34" charset="0"/>
              <a:buChar char="•"/>
            </a:pPr>
            <a:r>
              <a:rPr lang="en-US" dirty="0" smtClean="0"/>
              <a:t>Previously only LZ4 was supported</a:t>
            </a:r>
          </a:p>
          <a:p>
            <a:pPr marL="342900" indent="-342900">
              <a:spcBef>
                <a:spcPts val="600"/>
              </a:spcBef>
              <a:buFont typeface="Arial" panose="020B0604020202020204" pitchFamily="34" charset="0"/>
              <a:buChar char="•"/>
            </a:pPr>
            <a:r>
              <a:rPr lang="en-US" sz="2800" dirty="0" smtClean="0"/>
              <a:t>New </a:t>
            </a:r>
            <a:r>
              <a:rPr lang="en-US" sz="2800" dirty="0" err="1" smtClean="0"/>
              <a:t>StreamDecompress</a:t>
            </a:r>
            <a:r>
              <a:rPr lang="en-US" sz="2800" dirty="0" smtClean="0"/>
              <a:t> </a:t>
            </a:r>
            <a:r>
              <a:rPr lang="en-US" sz="2800" dirty="0" err="1" smtClean="0"/>
              <a:t>bo</a:t>
            </a:r>
            <a:r>
              <a:rPr lang="en-US" sz="2800" dirty="0" smtClean="0"/>
              <a:t> record to enable/disable decompression.  If disabled:</a:t>
            </a:r>
          </a:p>
          <a:p>
            <a:pPr marL="800100" lvl="1" indent="-342900">
              <a:spcBef>
                <a:spcPts val="600"/>
              </a:spcBef>
              <a:buFont typeface="Arial" panose="020B0604020202020204" pitchFamily="34" charset="0"/>
              <a:buChar char="•"/>
            </a:pPr>
            <a:r>
              <a:rPr lang="en-US" dirty="0" smtClean="0"/>
              <a:t>NDFileHDF5 can use Direct Chunk Write without ever decompressing</a:t>
            </a:r>
          </a:p>
          <a:p>
            <a:pPr marL="800100" lvl="1" indent="-342900">
              <a:spcBef>
                <a:spcPts val="600"/>
              </a:spcBef>
              <a:buFont typeface="Arial" panose="020B0604020202020204" pitchFamily="34" charset="0"/>
              <a:buChar char="•"/>
            </a:pPr>
            <a:r>
              <a:rPr lang="en-US" dirty="0" err="1" smtClean="0"/>
              <a:t>NDPluginPva</a:t>
            </a:r>
            <a:r>
              <a:rPr lang="en-US" dirty="0" smtClean="0"/>
              <a:t> can send to </a:t>
            </a:r>
            <a:r>
              <a:rPr lang="en-US" dirty="0" err="1" smtClean="0"/>
              <a:t>ImageJ</a:t>
            </a:r>
            <a:r>
              <a:rPr lang="en-US" dirty="0" smtClean="0"/>
              <a:t> without ever decompressing</a:t>
            </a:r>
          </a:p>
          <a:p>
            <a:pPr marL="800100" lvl="1" indent="-342900">
              <a:spcBef>
                <a:spcPts val="600"/>
              </a:spcBef>
              <a:buFont typeface="Arial" panose="020B0604020202020204" pitchFamily="34" charset="0"/>
              <a:buChar char="•"/>
            </a:pPr>
            <a:r>
              <a:rPr lang="en-US" dirty="0" err="1" smtClean="0"/>
              <a:t>NDPluginCodec</a:t>
            </a:r>
            <a:r>
              <a:rPr lang="en-US" dirty="0" smtClean="0"/>
              <a:t> can decompress for other plugins like </a:t>
            </a:r>
            <a:r>
              <a:rPr lang="en-US" dirty="0" err="1" smtClean="0"/>
              <a:t>NDPluginStats</a:t>
            </a:r>
            <a:r>
              <a:rPr lang="en-US" dirty="0" smtClean="0"/>
              <a:t>, etc.</a:t>
            </a:r>
          </a:p>
        </p:txBody>
      </p:sp>
    </p:spTree>
    <p:extLst>
      <p:ext uri="{BB962C8B-B14F-4D97-AF65-F5344CB8AC3E}">
        <p14:creationId xmlns:p14="http://schemas.microsoft.com/office/powerpoint/2010/main" val="24413185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228600"/>
            <a:ext cx="7620000" cy="762000"/>
          </a:xfrm>
        </p:spPr>
        <p:txBody>
          <a:bodyPr/>
          <a:lstStyle/>
          <a:p>
            <a:r>
              <a:rPr lang="en-US" altLang="en-US" b="1" dirty="0" err="1" smtClean="0">
                <a:solidFill>
                  <a:srgbClr val="0066FF"/>
                </a:solidFill>
              </a:rPr>
              <a:t>ADEiger</a:t>
            </a:r>
            <a:r>
              <a:rPr lang="en-US" altLang="en-US" b="1" dirty="0" smtClean="0">
                <a:solidFill>
                  <a:srgbClr val="0066FF"/>
                </a:solidFill>
              </a:rPr>
              <a:t> Changes</a:t>
            </a:r>
          </a:p>
        </p:txBody>
      </p:sp>
      <p:sp>
        <p:nvSpPr>
          <p:cNvPr id="5" name="Rectangle 3"/>
          <p:cNvSpPr txBox="1">
            <a:spLocks noChangeArrowheads="1"/>
          </p:cNvSpPr>
          <p:nvPr/>
        </p:nvSpPr>
        <p:spPr bwMode="auto">
          <a:xfrm>
            <a:off x="304800" y="990600"/>
            <a:ext cx="8153400" cy="2286000"/>
          </a:xfrm>
          <a:prstGeom prst="rect">
            <a:avLst/>
          </a:prstGeom>
          <a:noFill/>
          <a:ln w="9525">
            <a:noFill/>
            <a:miter lim="800000"/>
            <a:headEnd/>
            <a:tailEnd/>
          </a:ln>
        </p:spPr>
        <p:txBody>
          <a:bodyPr/>
          <a:lstStyle/>
          <a:p>
            <a:pPr marL="342900" indent="-342900">
              <a:buFont typeface="Arial" panose="020B0604020202020204" pitchFamily="34" charset="0"/>
              <a:buChar char="•"/>
            </a:pPr>
            <a:endParaRPr lang="en-US" dirty="0"/>
          </a:p>
        </p:txBody>
      </p:sp>
      <p:pic>
        <p:nvPicPr>
          <p:cNvPr id="2050" name="Picture 2" descr="eiger.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066800"/>
            <a:ext cx="8479521" cy="5181600"/>
          </a:xfrm>
          <a:prstGeom prst="rect">
            <a:avLst/>
          </a:prstGeom>
          <a:noFill/>
          <a:extLst>
            <a:ext uri="{909E8E84-426E-40DD-AFC4-6F175D3DCCD1}">
              <a14:hiddenFill xmlns:a14="http://schemas.microsoft.com/office/drawing/2010/main">
                <a:solidFill>
                  <a:srgbClr val="FFFFFF"/>
                </a:solidFill>
              </a14:hiddenFill>
            </a:ext>
          </a:extLst>
        </p:spPr>
      </p:pic>
      <p:sp>
        <p:nvSpPr>
          <p:cNvPr id="6" name="Oval 5"/>
          <p:cNvSpPr/>
          <p:nvPr/>
        </p:nvSpPr>
        <p:spPr bwMode="auto">
          <a:xfrm>
            <a:off x="4724400" y="4333037"/>
            <a:ext cx="1524000" cy="257625"/>
          </a:xfrm>
          <a:prstGeom prst="ellipse">
            <a:avLst/>
          </a:prstGeom>
          <a:noFill/>
          <a:ln w="158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3609207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a:xfrm>
            <a:off x="457200" y="1219200"/>
            <a:ext cx="8229600" cy="4419600"/>
          </a:xfrm>
        </p:spPr>
        <p:txBody>
          <a:bodyPr/>
          <a:lstStyle/>
          <a:p>
            <a:pPr marL="228600" indent="-228600"/>
            <a:r>
              <a:rPr lang="en-US" altLang="en-US" dirty="0" smtClean="0"/>
              <a:t>We are already in the era of “big data” with existing detectors. </a:t>
            </a:r>
            <a:r>
              <a:rPr lang="en-US" altLang="en-US" dirty="0" err="1" smtClean="0"/>
              <a:t>Eiger</a:t>
            </a:r>
            <a:r>
              <a:rPr lang="en-US" altLang="en-US" dirty="0" smtClean="0"/>
              <a:t>, Pilatus, Lambda, PCO, FLIR/Point Grey, </a:t>
            </a:r>
            <a:r>
              <a:rPr lang="en-US" altLang="en-US" dirty="0" err="1" smtClean="0"/>
              <a:t>Xspress</a:t>
            </a:r>
            <a:r>
              <a:rPr lang="en-US" altLang="en-US" dirty="0" smtClean="0"/>
              <a:t> 3, etc. </a:t>
            </a:r>
          </a:p>
          <a:p>
            <a:pPr marL="628650" lvl="1" indent="-228600"/>
            <a:r>
              <a:rPr lang="en-US" altLang="en-US" dirty="0"/>
              <a:t>C</a:t>
            </a:r>
            <a:r>
              <a:rPr lang="en-US" altLang="en-US" dirty="0" smtClean="0"/>
              <a:t>an all produce data faster than most disk systems can handle</a:t>
            </a:r>
          </a:p>
          <a:p>
            <a:pPr marL="628650" lvl="1" indent="-228600"/>
            <a:r>
              <a:rPr lang="en-US" altLang="en-US" dirty="0" smtClean="0"/>
              <a:t>All exceed 1 </a:t>
            </a:r>
            <a:r>
              <a:rPr lang="en-US" altLang="en-US" dirty="0" err="1" smtClean="0"/>
              <a:t>Gbit</a:t>
            </a:r>
            <a:r>
              <a:rPr lang="en-US" altLang="en-US" dirty="0" smtClean="0"/>
              <a:t> network capacity, and some exceed 10 </a:t>
            </a:r>
            <a:r>
              <a:rPr lang="en-US" altLang="en-US" dirty="0" err="1" smtClean="0"/>
              <a:t>Gbit</a:t>
            </a:r>
            <a:r>
              <a:rPr lang="en-US" altLang="en-US" dirty="0" smtClean="0"/>
              <a:t>.</a:t>
            </a:r>
          </a:p>
          <a:p>
            <a:pPr marL="628650" lvl="1" indent="-228600"/>
            <a:r>
              <a:rPr lang="en-US" altLang="en-US" dirty="0" smtClean="0"/>
              <a:t>Rapidly fill up disks</a:t>
            </a:r>
          </a:p>
          <a:p>
            <a:pPr marL="228600" indent="-228600"/>
            <a:r>
              <a:rPr lang="en-US" altLang="en-US" dirty="0" smtClean="0"/>
              <a:t>Will become a more serious issue with coming upgrades </a:t>
            </a:r>
          </a:p>
          <a:p>
            <a:pPr marL="628650" lvl="1" indent="-228600"/>
            <a:r>
              <a:rPr lang="en-US" altLang="en-US" dirty="0" smtClean="0"/>
              <a:t>Increased count rates will allow existing detectors to run at their maximum speed</a:t>
            </a:r>
          </a:p>
          <a:p>
            <a:pPr marL="628650" lvl="1" indent="-228600"/>
            <a:r>
              <a:rPr lang="en-US" altLang="en-US" dirty="0" smtClean="0"/>
              <a:t>New generations of even faster detectors will be coming</a:t>
            </a:r>
            <a:endParaRPr lang="en-US" altLang="en-US" dirty="0"/>
          </a:p>
          <a:p>
            <a:pPr marL="228600" indent="-228600"/>
            <a:r>
              <a:rPr lang="en-US" altLang="en-US" dirty="0"/>
              <a:t>Data compression can help with these </a:t>
            </a:r>
            <a:r>
              <a:rPr lang="en-US" altLang="en-US" dirty="0" smtClean="0"/>
              <a:t>issues</a:t>
            </a:r>
          </a:p>
          <a:p>
            <a:pPr marL="628650" lvl="1" indent="-228600"/>
            <a:r>
              <a:rPr lang="en-US" altLang="en-US" dirty="0" smtClean="0"/>
              <a:t>Must be fast and easy to use</a:t>
            </a:r>
          </a:p>
        </p:txBody>
      </p:sp>
      <p:sp>
        <p:nvSpPr>
          <p:cNvPr id="3075" name="Rectangle 3"/>
          <p:cNvSpPr>
            <a:spLocks noGrp="1" noChangeArrowheads="1"/>
          </p:cNvSpPr>
          <p:nvPr>
            <p:ph type="title"/>
          </p:nvPr>
        </p:nvSpPr>
        <p:spPr>
          <a:xfrm>
            <a:off x="685800" y="152400"/>
            <a:ext cx="7772400" cy="1143000"/>
          </a:xfrm>
        </p:spPr>
        <p:txBody>
          <a:bodyPr/>
          <a:lstStyle/>
          <a:p>
            <a:r>
              <a:rPr lang="en-US" altLang="en-US" sz="4000" b="1" dirty="0" smtClean="0">
                <a:solidFill>
                  <a:srgbClr val="0066FF"/>
                </a:solidFill>
              </a:rPr>
              <a:t>Data Compression Motivation</a:t>
            </a:r>
          </a:p>
        </p:txBody>
      </p:sp>
    </p:spTree>
    <p:extLst>
      <p:ext uri="{BB962C8B-B14F-4D97-AF65-F5344CB8AC3E}">
        <p14:creationId xmlns:p14="http://schemas.microsoft.com/office/powerpoint/2010/main" val="18714702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52400" y="152400"/>
            <a:ext cx="8839200" cy="533400"/>
          </a:xfrm>
        </p:spPr>
        <p:txBody>
          <a:bodyPr/>
          <a:lstStyle/>
          <a:p>
            <a:r>
              <a:rPr lang="en-US" altLang="en-US" sz="2800" b="1" dirty="0" smtClean="0">
                <a:solidFill>
                  <a:srgbClr val="0066FF"/>
                </a:solidFill>
              </a:rPr>
              <a:t>Support for Compressed </a:t>
            </a:r>
            <a:r>
              <a:rPr lang="en-US" altLang="en-US" sz="2800" b="1" dirty="0" err="1" smtClean="0">
                <a:solidFill>
                  <a:srgbClr val="0066FF"/>
                </a:solidFill>
              </a:rPr>
              <a:t>NDArrays</a:t>
            </a:r>
            <a:endParaRPr lang="en-US" altLang="en-US" sz="2800" b="1" dirty="0" smtClean="0">
              <a:solidFill>
                <a:srgbClr val="0066FF"/>
              </a:solidFill>
            </a:endParaRPr>
          </a:p>
        </p:txBody>
      </p:sp>
      <p:sp>
        <p:nvSpPr>
          <p:cNvPr id="5" name="Rectangle 3"/>
          <p:cNvSpPr txBox="1">
            <a:spLocks noChangeArrowheads="1"/>
          </p:cNvSpPr>
          <p:nvPr/>
        </p:nvSpPr>
        <p:spPr bwMode="auto">
          <a:xfrm>
            <a:off x="76200" y="762000"/>
            <a:ext cx="8991600" cy="5486400"/>
          </a:xfrm>
          <a:prstGeom prst="rect">
            <a:avLst/>
          </a:prstGeom>
          <a:noFill/>
          <a:ln w="9525">
            <a:noFill/>
            <a:miter lim="800000"/>
            <a:headEnd/>
            <a:tailEnd/>
          </a:ln>
        </p:spPr>
        <p:txBody>
          <a:bodyPr/>
          <a:lstStyle/>
          <a:p>
            <a:pPr marL="342900" indent="-342900">
              <a:buFont typeface="Arial" panose="020B0604020202020204" pitchFamily="34" charset="0"/>
              <a:buChar char="•"/>
            </a:pPr>
            <a:r>
              <a:rPr lang="en-US" dirty="0" err="1" smtClean="0"/>
              <a:t>NDArray</a:t>
            </a:r>
            <a:r>
              <a:rPr lang="en-US" dirty="0" smtClean="0"/>
              <a:t> has 2 new fields to support compression</a:t>
            </a:r>
          </a:p>
          <a:p>
            <a:pPr marL="342900" indent="-342900">
              <a:buFont typeface="Arial" panose="020B0604020202020204" pitchFamily="34" charset="0"/>
              <a:buChar char="•"/>
            </a:pPr>
            <a:r>
              <a:rPr lang="en-US" dirty="0" smtClean="0"/>
              <a:t>.codec field (</a:t>
            </a:r>
            <a:r>
              <a:rPr lang="en-US" dirty="0" err="1" smtClean="0"/>
              <a:t>struct</a:t>
            </a:r>
            <a:r>
              <a:rPr lang="en-US" dirty="0" smtClean="0"/>
              <a:t> </a:t>
            </a:r>
            <a:r>
              <a:rPr lang="en-US" dirty="0" err="1" smtClean="0"/>
              <a:t>Codec_t</a:t>
            </a:r>
            <a:r>
              <a:rPr lang="en-US" dirty="0" smtClean="0"/>
              <a:t>) to describe the compressor</a:t>
            </a:r>
          </a:p>
          <a:p>
            <a:pPr lvl="1"/>
            <a:endParaRPr lang="en-US" sz="1600" dirty="0" smtClean="0">
              <a:latin typeface="Courier10 BT" panose="02070509030505020404" pitchFamily="49" charset="0"/>
            </a:endParaRPr>
          </a:p>
          <a:p>
            <a:pPr lvl="1"/>
            <a:r>
              <a:rPr lang="en-US" sz="1600" dirty="0" err="1" smtClean="0">
                <a:latin typeface="Courier10 BT" panose="02070509030505020404" pitchFamily="49" charset="0"/>
              </a:rPr>
              <a:t>typedef</a:t>
            </a:r>
            <a:r>
              <a:rPr lang="en-US" sz="1600" dirty="0" smtClean="0">
                <a:latin typeface="Courier10 BT" panose="02070509030505020404" pitchFamily="49" charset="0"/>
              </a:rPr>
              <a:t> </a:t>
            </a:r>
            <a:r>
              <a:rPr lang="en-US" sz="1600" dirty="0" err="1" smtClean="0">
                <a:latin typeface="Courier10 BT" panose="02070509030505020404" pitchFamily="49" charset="0"/>
              </a:rPr>
              <a:t>enum</a:t>
            </a:r>
            <a:r>
              <a:rPr lang="en-US" sz="1600" dirty="0" smtClean="0">
                <a:latin typeface="Courier10 BT" panose="02070509030505020404" pitchFamily="49" charset="0"/>
              </a:rPr>
              <a:t> {</a:t>
            </a:r>
          </a:p>
          <a:p>
            <a:pPr lvl="1"/>
            <a:r>
              <a:rPr lang="en-US" sz="1600" dirty="0" smtClean="0">
                <a:latin typeface="Courier10 BT" panose="02070509030505020404" pitchFamily="49" charset="0"/>
              </a:rPr>
              <a:t>  NDCODEC_NONE,</a:t>
            </a:r>
          </a:p>
          <a:p>
            <a:pPr lvl="1"/>
            <a:r>
              <a:rPr lang="en-US" sz="1600" dirty="0" smtClean="0">
                <a:latin typeface="Courier10 BT" panose="02070509030505020404" pitchFamily="49" charset="0"/>
              </a:rPr>
              <a:t>  NDCODEC_JPEG,</a:t>
            </a:r>
          </a:p>
          <a:p>
            <a:pPr lvl="1"/>
            <a:r>
              <a:rPr lang="en-US" sz="1600" dirty="0" smtClean="0">
                <a:latin typeface="Courier10 BT" panose="02070509030505020404" pitchFamily="49" charset="0"/>
              </a:rPr>
              <a:t>  NDCODEC_BLOSC,</a:t>
            </a:r>
          </a:p>
          <a:p>
            <a:pPr lvl="1"/>
            <a:r>
              <a:rPr lang="en-US" sz="1600" dirty="0" smtClean="0">
                <a:latin typeface="Courier10 BT" panose="02070509030505020404" pitchFamily="49" charset="0"/>
              </a:rPr>
              <a:t>  NDCODEC_LZ4,</a:t>
            </a:r>
          </a:p>
          <a:p>
            <a:pPr lvl="1"/>
            <a:r>
              <a:rPr lang="en-US" sz="1600" dirty="0" smtClean="0">
                <a:latin typeface="Courier10 BT" panose="02070509030505020404" pitchFamily="49" charset="0"/>
              </a:rPr>
              <a:t>  NDCODEC_BSLZ4</a:t>
            </a:r>
          </a:p>
          <a:p>
            <a:pPr lvl="1"/>
            <a:r>
              <a:rPr lang="en-US" sz="1600" dirty="0" smtClean="0">
                <a:latin typeface="Courier10 BT" panose="02070509030505020404" pitchFamily="49" charset="0"/>
              </a:rPr>
              <a:t>} </a:t>
            </a:r>
            <a:r>
              <a:rPr lang="en-US" sz="1600" dirty="0" err="1" smtClean="0">
                <a:latin typeface="Courier10 BT" panose="02070509030505020404" pitchFamily="49" charset="0"/>
              </a:rPr>
              <a:t>NDCodecCompressor_t</a:t>
            </a:r>
            <a:r>
              <a:rPr lang="en-US" sz="1600" dirty="0" smtClean="0">
                <a:latin typeface="Courier10 BT" panose="02070509030505020404" pitchFamily="49" charset="0"/>
              </a:rPr>
              <a:t>;</a:t>
            </a:r>
          </a:p>
          <a:p>
            <a:pPr lvl="1"/>
            <a:endParaRPr lang="en-US" sz="1600" dirty="0" smtClean="0">
              <a:latin typeface="Courier10 BT" panose="02070509030505020404" pitchFamily="49" charset="0"/>
            </a:endParaRPr>
          </a:p>
          <a:p>
            <a:pPr lvl="1"/>
            <a:r>
              <a:rPr lang="en-US" sz="1600" dirty="0" err="1" smtClean="0">
                <a:latin typeface="Courier10 BT" panose="02070509030505020404" pitchFamily="49" charset="0"/>
              </a:rPr>
              <a:t>typedef</a:t>
            </a:r>
            <a:r>
              <a:rPr lang="en-US" sz="1600" dirty="0" smtClean="0">
                <a:latin typeface="Courier10 BT" panose="02070509030505020404" pitchFamily="49" charset="0"/>
              </a:rPr>
              <a:t> </a:t>
            </a:r>
            <a:r>
              <a:rPr lang="en-US" sz="1600" dirty="0" err="1" smtClean="0">
                <a:latin typeface="Courier10 BT" panose="02070509030505020404" pitchFamily="49" charset="0"/>
              </a:rPr>
              <a:t>struct</a:t>
            </a:r>
            <a:r>
              <a:rPr lang="en-US" sz="1600" dirty="0" smtClean="0">
                <a:latin typeface="Courier10 BT" panose="02070509030505020404" pitchFamily="49" charset="0"/>
              </a:rPr>
              <a:t> </a:t>
            </a:r>
            <a:r>
              <a:rPr lang="en-US" sz="1600" dirty="0" err="1" smtClean="0">
                <a:latin typeface="Courier10 BT" panose="02070509030505020404" pitchFamily="49" charset="0"/>
              </a:rPr>
              <a:t>Codec_t</a:t>
            </a:r>
            <a:r>
              <a:rPr lang="en-US" sz="1600" dirty="0" smtClean="0">
                <a:latin typeface="Courier10 BT" panose="02070509030505020404" pitchFamily="49" charset="0"/>
              </a:rPr>
              <a:t> {</a:t>
            </a:r>
          </a:p>
          <a:p>
            <a:pPr lvl="1"/>
            <a:r>
              <a:rPr lang="en-US" sz="1600" dirty="0" smtClean="0">
                <a:latin typeface="Courier10 BT" panose="02070509030505020404" pitchFamily="49" charset="0"/>
              </a:rPr>
              <a:t>  </a:t>
            </a:r>
            <a:r>
              <a:rPr lang="en-US" sz="1600" dirty="0" err="1" smtClean="0">
                <a:latin typeface="Courier10 BT" panose="02070509030505020404" pitchFamily="49" charset="0"/>
              </a:rPr>
              <a:t>std</a:t>
            </a:r>
            <a:r>
              <a:rPr lang="en-US" sz="1600" dirty="0" smtClean="0">
                <a:latin typeface="Courier10 BT" panose="02070509030505020404" pitchFamily="49" charset="0"/>
              </a:rPr>
              <a:t>::string name;       /**&lt; Name of the codec */</a:t>
            </a:r>
          </a:p>
          <a:p>
            <a:pPr lvl="1"/>
            <a:r>
              <a:rPr lang="en-US" sz="1600" dirty="0" smtClean="0">
                <a:latin typeface="Courier10 BT" panose="02070509030505020404" pitchFamily="49" charset="0"/>
              </a:rPr>
              <a:t>  </a:t>
            </a:r>
            <a:r>
              <a:rPr lang="en-US" sz="1600" dirty="0" err="1" smtClean="0">
                <a:latin typeface="Courier10 BT" panose="02070509030505020404" pitchFamily="49" charset="0"/>
              </a:rPr>
              <a:t>int</a:t>
            </a:r>
            <a:r>
              <a:rPr lang="en-US" sz="1600" dirty="0" smtClean="0">
                <a:latin typeface="Courier10 BT" panose="02070509030505020404" pitchFamily="49" charset="0"/>
              </a:rPr>
              <a:t>         level;      /**&lt; Compression level. */</a:t>
            </a:r>
          </a:p>
          <a:p>
            <a:pPr lvl="1"/>
            <a:r>
              <a:rPr lang="en-US" sz="1600" dirty="0" smtClean="0">
                <a:latin typeface="Courier10 BT" panose="02070509030505020404" pitchFamily="49" charset="0"/>
              </a:rPr>
              <a:t>  </a:t>
            </a:r>
            <a:r>
              <a:rPr lang="en-US" sz="1600" dirty="0" err="1" smtClean="0">
                <a:latin typeface="Courier10 BT" panose="02070509030505020404" pitchFamily="49" charset="0"/>
              </a:rPr>
              <a:t>int</a:t>
            </a:r>
            <a:r>
              <a:rPr lang="en-US" sz="1600" dirty="0" smtClean="0">
                <a:latin typeface="Courier10 BT" panose="02070509030505020404" pitchFamily="49" charset="0"/>
              </a:rPr>
              <a:t>         shuffle;    /**&lt; Shuffle type. */</a:t>
            </a:r>
          </a:p>
          <a:p>
            <a:pPr lvl="1"/>
            <a:r>
              <a:rPr lang="en-US" sz="1600" dirty="0" smtClean="0">
                <a:latin typeface="Courier10 BT" panose="02070509030505020404" pitchFamily="49" charset="0"/>
              </a:rPr>
              <a:t>  </a:t>
            </a:r>
            <a:r>
              <a:rPr lang="en-US" sz="1600" dirty="0" err="1" smtClean="0">
                <a:latin typeface="Courier10 BT" panose="02070509030505020404" pitchFamily="49" charset="0"/>
              </a:rPr>
              <a:t>int</a:t>
            </a:r>
            <a:r>
              <a:rPr lang="en-US" sz="1600" dirty="0" smtClean="0">
                <a:latin typeface="Courier10 BT" panose="02070509030505020404" pitchFamily="49" charset="0"/>
              </a:rPr>
              <a:t>         compressor; /**&lt; Compressor type */</a:t>
            </a:r>
          </a:p>
          <a:p>
            <a:pPr lvl="1"/>
            <a:endParaRPr lang="en-US" sz="1600" dirty="0" smtClean="0">
              <a:latin typeface="Courier10 BT" panose="02070509030505020404" pitchFamily="49" charset="0"/>
            </a:endParaRPr>
          </a:p>
          <a:p>
            <a:pPr marL="342900" indent="-342900">
              <a:buFont typeface="Arial" panose="020B0604020202020204" pitchFamily="34" charset="0"/>
              <a:buChar char="•"/>
            </a:pPr>
            <a:r>
              <a:rPr lang="en-US" dirty="0"/>
              <a:t>.</a:t>
            </a:r>
            <a:r>
              <a:rPr lang="en-US" dirty="0" err="1"/>
              <a:t>compressedSize</a:t>
            </a:r>
            <a:r>
              <a:rPr lang="en-US" dirty="0"/>
              <a:t> (</a:t>
            </a:r>
            <a:r>
              <a:rPr lang="en-US" dirty="0" err="1"/>
              <a:t>size_t</a:t>
            </a:r>
            <a:r>
              <a:rPr lang="en-US" dirty="0"/>
              <a:t>) field with compressed size if codec.name is not empty.</a:t>
            </a:r>
          </a:p>
          <a:p>
            <a:endParaRPr lang="en-US" dirty="0" smtClean="0"/>
          </a:p>
          <a:p>
            <a:pPr marL="342900" indent="-342900">
              <a:buFont typeface="Arial" panose="020B0604020202020204" pitchFamily="34" charset="0"/>
              <a:buChar char="•"/>
            </a:pPr>
            <a:endParaRPr lang="en-US" sz="2000" dirty="0" smtClean="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33438567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52400" y="152400"/>
            <a:ext cx="8839200" cy="533400"/>
          </a:xfrm>
        </p:spPr>
        <p:txBody>
          <a:bodyPr/>
          <a:lstStyle/>
          <a:p>
            <a:r>
              <a:rPr lang="en-US" altLang="en-US" sz="2800" b="1" dirty="0" smtClean="0">
                <a:solidFill>
                  <a:srgbClr val="0066FF"/>
                </a:solidFill>
              </a:rPr>
              <a:t>Support for Compressed </a:t>
            </a:r>
            <a:r>
              <a:rPr lang="en-US" altLang="en-US" sz="2800" b="1" dirty="0" err="1" smtClean="0">
                <a:solidFill>
                  <a:srgbClr val="0066FF"/>
                </a:solidFill>
              </a:rPr>
              <a:t>NTNDArrays</a:t>
            </a:r>
            <a:endParaRPr lang="en-US" altLang="en-US" sz="2800" b="1" dirty="0" smtClean="0">
              <a:solidFill>
                <a:srgbClr val="0066FF"/>
              </a:solidFill>
            </a:endParaRPr>
          </a:p>
        </p:txBody>
      </p:sp>
      <p:sp>
        <p:nvSpPr>
          <p:cNvPr id="5" name="Rectangle 3"/>
          <p:cNvSpPr txBox="1">
            <a:spLocks noChangeArrowheads="1"/>
          </p:cNvSpPr>
          <p:nvPr/>
        </p:nvSpPr>
        <p:spPr bwMode="auto">
          <a:xfrm>
            <a:off x="152400" y="762000"/>
            <a:ext cx="8991600" cy="5486400"/>
          </a:xfrm>
          <a:prstGeom prst="rect">
            <a:avLst/>
          </a:prstGeom>
          <a:noFill/>
          <a:ln w="9525">
            <a:noFill/>
            <a:miter lim="800000"/>
            <a:headEnd/>
            <a:tailEnd/>
          </a:ln>
        </p:spPr>
        <p:txBody>
          <a:bodyPr/>
          <a:lstStyle/>
          <a:p>
            <a:pPr marL="342900" indent="-342900">
              <a:spcBef>
                <a:spcPts val="600"/>
              </a:spcBef>
              <a:buFont typeface="Arial" panose="020B0604020202020204" pitchFamily="34" charset="0"/>
              <a:buChar char="•"/>
            </a:pPr>
            <a:r>
              <a:rPr lang="en-US" dirty="0" err="1" smtClean="0"/>
              <a:t>pvAccess</a:t>
            </a:r>
            <a:r>
              <a:rPr lang="en-US" dirty="0" smtClean="0"/>
              <a:t> </a:t>
            </a:r>
            <a:r>
              <a:rPr lang="en-US" dirty="0" err="1" smtClean="0"/>
              <a:t>NTNDArray</a:t>
            </a:r>
            <a:r>
              <a:rPr lang="en-US" dirty="0" smtClean="0"/>
              <a:t> has always had .</a:t>
            </a:r>
            <a:r>
              <a:rPr lang="en-US" dirty="0" err="1" smtClean="0"/>
              <a:t>compressedSize</a:t>
            </a:r>
            <a:r>
              <a:rPr lang="en-US" dirty="0" smtClean="0"/>
              <a:t> and .codec fields, but never previously implemented in servers or </a:t>
            </a:r>
            <a:r>
              <a:rPr lang="en-US" dirty="0" smtClean="0"/>
              <a:t>clients</a:t>
            </a:r>
          </a:p>
          <a:p>
            <a:pPr marL="342900" indent="-342900">
              <a:spcBef>
                <a:spcPts val="600"/>
              </a:spcBef>
              <a:buFont typeface="Arial" panose="020B0604020202020204" pitchFamily="34" charset="0"/>
              <a:buChar char="•"/>
            </a:pPr>
            <a:r>
              <a:rPr lang="en-US" dirty="0" err="1" smtClean="0"/>
              <a:t>NDPluginPva</a:t>
            </a:r>
            <a:r>
              <a:rPr lang="en-US" dirty="0" smtClean="0"/>
              <a:t> now converts compressed </a:t>
            </a:r>
            <a:r>
              <a:rPr lang="en-US" dirty="0" err="1" smtClean="0"/>
              <a:t>NDArrays</a:t>
            </a:r>
            <a:r>
              <a:rPr lang="en-US" dirty="0" smtClean="0"/>
              <a:t> into compressed </a:t>
            </a:r>
            <a:r>
              <a:rPr lang="en-US" dirty="0" err="1" smtClean="0"/>
              <a:t>NTNDArrays</a:t>
            </a:r>
            <a:endParaRPr lang="en-US" dirty="0" smtClean="0"/>
          </a:p>
          <a:p>
            <a:pPr marL="342900" indent="-342900">
              <a:spcBef>
                <a:spcPts val="600"/>
              </a:spcBef>
              <a:buFont typeface="Arial" panose="020B0604020202020204" pitchFamily="34" charset="0"/>
              <a:buChar char="•"/>
            </a:pPr>
            <a:r>
              <a:rPr lang="en-US" dirty="0" smtClean="0"/>
              <a:t>Compressed </a:t>
            </a:r>
            <a:r>
              <a:rPr lang="en-US" dirty="0" err="1" smtClean="0"/>
              <a:t>NTNDArrays</a:t>
            </a:r>
            <a:r>
              <a:rPr lang="en-US" dirty="0" smtClean="0"/>
              <a:t> received with </a:t>
            </a:r>
            <a:r>
              <a:rPr lang="en-US" dirty="0" err="1" smtClean="0"/>
              <a:t>pvAccess</a:t>
            </a:r>
            <a:r>
              <a:rPr lang="en-US" dirty="0" smtClean="0"/>
              <a:t> can be decompressed with </a:t>
            </a:r>
            <a:r>
              <a:rPr lang="en-US" dirty="0" err="1" smtClean="0"/>
              <a:t>NDPluginCodec</a:t>
            </a:r>
            <a:r>
              <a:rPr lang="en-US" dirty="0" smtClean="0"/>
              <a:t> or with other clients.</a:t>
            </a:r>
            <a:endParaRPr lang="en-US" dirty="0"/>
          </a:p>
          <a:p>
            <a:pPr marL="342900" indent="-342900">
              <a:spcBef>
                <a:spcPts val="600"/>
              </a:spcBef>
              <a:buFont typeface="Arial" panose="020B0604020202020204" pitchFamily="34" charset="0"/>
              <a:buChar char="•"/>
            </a:pPr>
            <a:endParaRPr lang="en-US" dirty="0" smtClean="0"/>
          </a:p>
          <a:p>
            <a:pPr marL="342900" indent="-342900">
              <a:spcBef>
                <a:spcPts val="600"/>
              </a:spcBef>
              <a:buFont typeface="Arial" panose="020B0604020202020204" pitchFamily="34" charset="0"/>
              <a:buChar char="•"/>
            </a:pPr>
            <a:endParaRPr lang="en-US" sz="2000" dirty="0" smtClean="0"/>
          </a:p>
          <a:p>
            <a:pPr marL="342900" indent="-342900">
              <a:spcBef>
                <a:spcPts val="600"/>
              </a:spcBef>
              <a:buFont typeface="Arial" panose="020B0604020202020204" pitchFamily="34" charset="0"/>
              <a:buChar char="•"/>
            </a:pPr>
            <a:endParaRPr lang="en-US" dirty="0"/>
          </a:p>
        </p:txBody>
      </p:sp>
    </p:spTree>
    <p:extLst>
      <p:ext uri="{BB962C8B-B14F-4D97-AF65-F5344CB8AC3E}">
        <p14:creationId xmlns:p14="http://schemas.microsoft.com/office/powerpoint/2010/main" val="7148205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228600"/>
            <a:ext cx="7620000" cy="381000"/>
          </a:xfrm>
        </p:spPr>
        <p:txBody>
          <a:bodyPr/>
          <a:lstStyle/>
          <a:p>
            <a:r>
              <a:rPr lang="en-US" altLang="en-US" b="1" dirty="0" err="1" smtClean="0">
                <a:solidFill>
                  <a:srgbClr val="0066FF"/>
                </a:solidFill>
              </a:rPr>
              <a:t>NDPluginCodec</a:t>
            </a:r>
            <a:endParaRPr lang="en-US" altLang="en-US" b="1" dirty="0" smtClean="0">
              <a:solidFill>
                <a:srgbClr val="0066FF"/>
              </a:solidFill>
            </a:endParaRPr>
          </a:p>
        </p:txBody>
      </p:sp>
      <p:sp>
        <p:nvSpPr>
          <p:cNvPr id="5" name="Rectangle 3"/>
          <p:cNvSpPr txBox="1">
            <a:spLocks noChangeArrowheads="1"/>
          </p:cNvSpPr>
          <p:nvPr/>
        </p:nvSpPr>
        <p:spPr bwMode="auto">
          <a:xfrm>
            <a:off x="17106" y="762000"/>
            <a:ext cx="7526694" cy="5697166"/>
          </a:xfrm>
          <a:prstGeom prst="rect">
            <a:avLst/>
          </a:prstGeom>
          <a:noFill/>
          <a:ln w="9525">
            <a:noFill/>
            <a:miter lim="800000"/>
            <a:headEnd/>
            <a:tailEnd/>
          </a:ln>
        </p:spPr>
        <p:txBody>
          <a:bodyPr/>
          <a:lstStyle/>
          <a:p>
            <a:pPr marL="342900" indent="-342900">
              <a:buFont typeface="Arial" panose="020B0604020202020204" pitchFamily="34" charset="0"/>
              <a:buChar char="•"/>
            </a:pPr>
            <a:r>
              <a:rPr lang="en-US" dirty="0" smtClean="0"/>
              <a:t>New plugin for data compression and decompression</a:t>
            </a:r>
          </a:p>
          <a:p>
            <a:pPr marL="342900" indent="-342900">
              <a:buFont typeface="Arial" panose="020B0604020202020204" pitchFamily="34" charset="0"/>
              <a:buChar char="•"/>
            </a:pPr>
            <a:r>
              <a:rPr lang="en-US" dirty="0" smtClean="0"/>
              <a:t>Written by Bruno Martins from FRIB</a:t>
            </a:r>
          </a:p>
          <a:p>
            <a:pPr marL="342900" indent="-342900">
              <a:buFont typeface="Arial" panose="020B0604020202020204" pitchFamily="34" charset="0"/>
              <a:buChar char="•"/>
            </a:pPr>
            <a:r>
              <a:rPr lang="en-US" dirty="0" smtClean="0"/>
              <a:t>Mode: </a:t>
            </a:r>
          </a:p>
          <a:p>
            <a:pPr marL="800100" lvl="1" indent="-342900">
              <a:buFont typeface="Arial" panose="020B0604020202020204" pitchFamily="34" charset="0"/>
              <a:buChar char="•"/>
            </a:pPr>
            <a:r>
              <a:rPr lang="en-US" dirty="0" smtClean="0"/>
              <a:t>Compress or Decompress</a:t>
            </a:r>
          </a:p>
          <a:p>
            <a:pPr marL="342900" indent="-342900">
              <a:buFont typeface="Arial" panose="020B0604020202020204" pitchFamily="34" charset="0"/>
              <a:buChar char="•"/>
            </a:pPr>
            <a:r>
              <a:rPr lang="en-US" dirty="0" smtClean="0"/>
              <a:t>Compressor:</a:t>
            </a:r>
          </a:p>
          <a:p>
            <a:pPr marL="800100" lvl="1" indent="-342900">
              <a:buFont typeface="Arial" panose="020B0604020202020204" pitchFamily="34" charset="0"/>
              <a:buChar char="•"/>
            </a:pPr>
            <a:r>
              <a:rPr lang="en-US" sz="2000" dirty="0"/>
              <a:t>None</a:t>
            </a:r>
          </a:p>
          <a:p>
            <a:pPr marL="800100" lvl="1" indent="-342900">
              <a:buFont typeface="Arial" panose="020B0604020202020204" pitchFamily="34" charset="0"/>
              <a:buChar char="•"/>
            </a:pPr>
            <a:r>
              <a:rPr lang="en-US" sz="2000" dirty="0" smtClean="0"/>
              <a:t>JPEG (</a:t>
            </a:r>
            <a:r>
              <a:rPr lang="en-US" sz="2000" dirty="0" err="1" smtClean="0"/>
              <a:t>JPEGQuality</a:t>
            </a:r>
            <a:r>
              <a:rPr lang="en-US" sz="2000" dirty="0" smtClean="0"/>
              <a:t> selection)</a:t>
            </a:r>
          </a:p>
          <a:p>
            <a:pPr marL="800100" lvl="1" indent="-342900">
              <a:buFont typeface="Arial" panose="020B0604020202020204" pitchFamily="34" charset="0"/>
              <a:buChar char="•"/>
            </a:pPr>
            <a:r>
              <a:rPr lang="en-US" sz="2000" dirty="0" err="1" smtClean="0"/>
              <a:t>Blosc</a:t>
            </a:r>
            <a:r>
              <a:rPr lang="en-US" sz="2000" dirty="0" smtClean="0"/>
              <a:t> (many options, next slide)</a:t>
            </a:r>
          </a:p>
          <a:p>
            <a:pPr marL="800100" lvl="1" indent="-342900">
              <a:buFont typeface="Arial" panose="020B0604020202020204" pitchFamily="34" charset="0"/>
              <a:buChar char="•"/>
            </a:pPr>
            <a:r>
              <a:rPr lang="en-US" sz="2000" dirty="0" smtClean="0"/>
              <a:t>LZ4</a:t>
            </a:r>
          </a:p>
          <a:p>
            <a:pPr marL="800100" lvl="1" indent="-342900">
              <a:buFont typeface="Arial" panose="020B0604020202020204" pitchFamily="34" charset="0"/>
              <a:buChar char="•"/>
            </a:pPr>
            <a:r>
              <a:rPr lang="en-US" sz="2000" dirty="0" smtClean="0"/>
              <a:t>BSLZ4 (</a:t>
            </a:r>
            <a:r>
              <a:rPr lang="en-US" sz="2000" dirty="0" err="1" smtClean="0"/>
              <a:t>Bitshuffle</a:t>
            </a:r>
            <a:r>
              <a:rPr lang="en-US" sz="2000" dirty="0" smtClean="0"/>
              <a:t>/lz4</a:t>
            </a:r>
            <a:r>
              <a:rPr lang="en-US" sz="2000" dirty="0" smtClean="0"/>
              <a:t>)</a:t>
            </a:r>
          </a:p>
          <a:p>
            <a:pPr marL="342900" indent="-342900">
              <a:buFont typeface="Arial" panose="020B0604020202020204" pitchFamily="34" charset="0"/>
              <a:buChar char="•"/>
            </a:pPr>
            <a:r>
              <a:rPr lang="en-US" dirty="0" err="1" smtClean="0"/>
              <a:t>CompFactor_RBV</a:t>
            </a:r>
            <a:r>
              <a:rPr lang="en-US" dirty="0" smtClean="0"/>
              <a:t>: </a:t>
            </a:r>
          </a:p>
          <a:p>
            <a:pPr marL="800100" lvl="1" indent="-342900">
              <a:buFont typeface="Arial" panose="020B0604020202020204" pitchFamily="34" charset="0"/>
              <a:buChar char="•"/>
            </a:pPr>
            <a:r>
              <a:rPr lang="en-US" sz="2000" dirty="0" smtClean="0"/>
              <a:t>Actual compression ratio</a:t>
            </a:r>
          </a:p>
          <a:p>
            <a:pPr marL="342900" indent="-342900">
              <a:buFont typeface="Arial" panose="020B0604020202020204" pitchFamily="34" charset="0"/>
              <a:buChar char="•"/>
            </a:pPr>
            <a:r>
              <a:rPr lang="en-US" dirty="0" err="1" smtClean="0"/>
              <a:t>CodecStatus</a:t>
            </a:r>
            <a:r>
              <a:rPr lang="en-US" dirty="0" smtClean="0"/>
              <a:t>, </a:t>
            </a:r>
            <a:r>
              <a:rPr lang="en-US" dirty="0" err="1" smtClean="0"/>
              <a:t>CodecError</a:t>
            </a:r>
            <a:endParaRPr lang="en-US" dirty="0" smtClean="0"/>
          </a:p>
          <a:p>
            <a:pPr marL="342900" indent="-342900">
              <a:buFont typeface="Arial" panose="020B0604020202020204" pitchFamily="34" charset="0"/>
              <a:buChar char="•"/>
            </a:pPr>
            <a:r>
              <a:rPr lang="en-US" dirty="0" smtClean="0"/>
              <a:t>JPEG is </a:t>
            </a:r>
            <a:r>
              <a:rPr lang="en-US" dirty="0" err="1" smtClean="0"/>
              <a:t>lossy</a:t>
            </a:r>
            <a:r>
              <a:rPr lang="en-US" dirty="0" smtClean="0"/>
              <a:t>, all others </a:t>
            </a:r>
            <a:r>
              <a:rPr lang="en-US" dirty="0" smtClean="0"/>
              <a:t>lossless</a:t>
            </a:r>
          </a:p>
          <a:p>
            <a:pPr marL="342900" indent="-342900">
              <a:buFont typeface="Arial" panose="020B0604020202020204" pitchFamily="34" charset="0"/>
              <a:buChar char="•"/>
            </a:pPr>
            <a:r>
              <a:rPr lang="en-US" dirty="0"/>
              <a:t>All codecs are now built in </a:t>
            </a:r>
            <a:r>
              <a:rPr lang="en-US" dirty="0" err="1" smtClean="0"/>
              <a:t>ADSupport</a:t>
            </a:r>
            <a:r>
              <a:rPr lang="en-US" dirty="0" smtClean="0"/>
              <a:t> as shareable libraries that can be called from Java or HDF5</a:t>
            </a:r>
            <a:endParaRPr lang="en-US" dirty="0"/>
          </a:p>
          <a:p>
            <a:pPr marL="342900" indent="-342900">
              <a:buFont typeface="Arial" panose="020B0604020202020204" pitchFamily="34" charset="0"/>
              <a:buChar char="•"/>
            </a:pPr>
            <a:r>
              <a:rPr lang="en-US" dirty="0" smtClean="0"/>
              <a:t>Easy to add additional codecs</a:t>
            </a:r>
            <a:endParaRPr lang="en-US" dirty="0" smtClean="0"/>
          </a:p>
          <a:p>
            <a:pPr marL="342900" indent="-342900">
              <a:buFont typeface="Arial" panose="020B0604020202020204" pitchFamily="34" charset="0"/>
              <a:buChar char="•"/>
            </a:pPr>
            <a:endParaRPr lang="en-US" sz="2000" dirty="0" smtClean="0"/>
          </a:p>
          <a:p>
            <a:pPr marL="342900" indent="-342900">
              <a:buFont typeface="Arial" panose="020B0604020202020204" pitchFamily="34" charset="0"/>
              <a:buChar char="•"/>
            </a:pP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94835" y="1676400"/>
            <a:ext cx="4496765" cy="3657600"/>
          </a:xfrm>
          <a:prstGeom prst="rect">
            <a:avLst/>
          </a:prstGeom>
        </p:spPr>
      </p:pic>
    </p:spTree>
    <p:extLst>
      <p:ext uri="{BB962C8B-B14F-4D97-AF65-F5344CB8AC3E}">
        <p14:creationId xmlns:p14="http://schemas.microsoft.com/office/powerpoint/2010/main" val="28656590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228600"/>
            <a:ext cx="7620000" cy="762000"/>
          </a:xfrm>
        </p:spPr>
        <p:txBody>
          <a:bodyPr/>
          <a:lstStyle/>
          <a:p>
            <a:r>
              <a:rPr lang="en-US" altLang="en-US" b="1" dirty="0" err="1" smtClean="0">
                <a:solidFill>
                  <a:srgbClr val="0066FF"/>
                </a:solidFill>
              </a:rPr>
              <a:t>Blosc</a:t>
            </a:r>
            <a:r>
              <a:rPr lang="en-US" altLang="en-US" b="1" dirty="0" smtClean="0">
                <a:solidFill>
                  <a:srgbClr val="0066FF"/>
                </a:solidFill>
              </a:rPr>
              <a:t> Codec Options</a:t>
            </a:r>
          </a:p>
        </p:txBody>
      </p:sp>
      <p:sp>
        <p:nvSpPr>
          <p:cNvPr id="5" name="Rectangle 3"/>
          <p:cNvSpPr txBox="1">
            <a:spLocks noChangeArrowheads="1"/>
          </p:cNvSpPr>
          <p:nvPr/>
        </p:nvSpPr>
        <p:spPr bwMode="auto">
          <a:xfrm>
            <a:off x="304800" y="990600"/>
            <a:ext cx="8153400" cy="2286000"/>
          </a:xfrm>
          <a:prstGeom prst="rect">
            <a:avLst/>
          </a:prstGeom>
          <a:noFill/>
          <a:ln w="9525">
            <a:noFill/>
            <a:miter lim="800000"/>
            <a:headEnd/>
            <a:tailEnd/>
          </a:ln>
        </p:spPr>
        <p:txBody>
          <a:bodyPr/>
          <a:lstStyle/>
          <a:p>
            <a:pPr marL="342900" indent="-342900">
              <a:buFont typeface="Arial" panose="020B0604020202020204" pitchFamily="34" charset="0"/>
              <a:buChar char="•"/>
            </a:pPr>
            <a:r>
              <a:rPr lang="en-US" dirty="0" err="1" smtClean="0"/>
              <a:t>BloscCompressor</a:t>
            </a:r>
            <a:r>
              <a:rPr lang="en-US" dirty="0"/>
              <a:t> </a:t>
            </a:r>
            <a:r>
              <a:rPr lang="en-US" dirty="0" smtClean="0"/>
              <a:t>options.  Each has different compression performance and speed</a:t>
            </a:r>
          </a:p>
          <a:p>
            <a:pPr marL="800100" lvl="1" indent="-342900">
              <a:buFont typeface="Arial" panose="020B0604020202020204" pitchFamily="34" charset="0"/>
              <a:buChar char="•"/>
            </a:pPr>
            <a:r>
              <a:rPr lang="en-US" sz="2000" dirty="0" err="1" smtClean="0"/>
              <a:t>BloscLZ</a:t>
            </a:r>
            <a:endParaRPr lang="en-US" sz="2000" dirty="0" smtClean="0"/>
          </a:p>
          <a:p>
            <a:pPr marL="800100" lvl="1" indent="-342900">
              <a:buFont typeface="Arial" panose="020B0604020202020204" pitchFamily="34" charset="0"/>
              <a:buChar char="•"/>
            </a:pPr>
            <a:r>
              <a:rPr lang="en-US" sz="2000" dirty="0" smtClean="0"/>
              <a:t>LZ4</a:t>
            </a:r>
          </a:p>
          <a:p>
            <a:pPr marL="800100" lvl="1" indent="-342900">
              <a:buFont typeface="Arial" panose="020B0604020202020204" pitchFamily="34" charset="0"/>
              <a:buChar char="•"/>
            </a:pPr>
            <a:r>
              <a:rPr lang="en-US" sz="2000" dirty="0" smtClean="0"/>
              <a:t>LZ4HC</a:t>
            </a:r>
          </a:p>
          <a:p>
            <a:pPr marL="800100" lvl="1" indent="-342900">
              <a:buFont typeface="Arial" panose="020B0604020202020204" pitchFamily="34" charset="0"/>
              <a:buChar char="•"/>
            </a:pPr>
            <a:r>
              <a:rPr lang="en-US" sz="2000" dirty="0" smtClean="0"/>
              <a:t>Snappy</a:t>
            </a:r>
          </a:p>
          <a:p>
            <a:pPr marL="800100" lvl="1" indent="-342900">
              <a:buFont typeface="Arial" panose="020B0604020202020204" pitchFamily="34" charset="0"/>
              <a:buChar char="•"/>
            </a:pPr>
            <a:r>
              <a:rPr lang="en-US" sz="2000" dirty="0" err="1" smtClean="0"/>
              <a:t>Zlib</a:t>
            </a:r>
            <a:endParaRPr lang="en-US" sz="2000" dirty="0" smtClean="0"/>
          </a:p>
          <a:p>
            <a:pPr marL="800100" lvl="1" indent="-342900">
              <a:buFont typeface="Arial" panose="020B0604020202020204" pitchFamily="34" charset="0"/>
              <a:buChar char="•"/>
            </a:pPr>
            <a:r>
              <a:rPr lang="en-US" sz="2000" dirty="0" err="1" smtClean="0"/>
              <a:t>Zstd</a:t>
            </a:r>
            <a:endParaRPr lang="en-US" sz="2000" dirty="0" smtClean="0"/>
          </a:p>
          <a:p>
            <a:pPr marL="342900" indent="-342900">
              <a:buFont typeface="Arial" panose="020B0604020202020204" pitchFamily="34" charset="0"/>
              <a:buChar char="•"/>
            </a:pPr>
            <a:r>
              <a:rPr lang="en-US" dirty="0" err="1" smtClean="0"/>
              <a:t>BloscCLevel</a:t>
            </a:r>
            <a:r>
              <a:rPr lang="en-US" dirty="0" smtClean="0"/>
              <a:t> </a:t>
            </a:r>
          </a:p>
          <a:p>
            <a:pPr marL="800100" lvl="1" indent="-342900">
              <a:buFont typeface="Arial" panose="020B0604020202020204" pitchFamily="34" charset="0"/>
              <a:buChar char="•"/>
            </a:pPr>
            <a:r>
              <a:rPr lang="en-US" sz="2000" dirty="0"/>
              <a:t>C</a:t>
            </a:r>
            <a:r>
              <a:rPr lang="en-US" sz="2000" dirty="0" smtClean="0"/>
              <a:t>ompression level: 0=no compression, 9=maximum compression.</a:t>
            </a:r>
          </a:p>
          <a:p>
            <a:pPr marL="800100" lvl="1" indent="-342900">
              <a:buFont typeface="Arial" panose="020B0604020202020204" pitchFamily="34" charset="0"/>
              <a:buChar char="•"/>
            </a:pPr>
            <a:r>
              <a:rPr lang="en-US" sz="2000" dirty="0" smtClean="0"/>
              <a:t>Increasing execution time with increasing level.</a:t>
            </a:r>
          </a:p>
          <a:p>
            <a:pPr marL="342900" indent="-342900">
              <a:buFont typeface="Arial" panose="020B0604020202020204" pitchFamily="34" charset="0"/>
              <a:buChar char="•"/>
            </a:pPr>
            <a:r>
              <a:rPr lang="en-US" dirty="0" err="1" smtClean="0"/>
              <a:t>BloscShuffle</a:t>
            </a:r>
            <a:endParaRPr lang="en-US" dirty="0" smtClean="0"/>
          </a:p>
          <a:p>
            <a:pPr marL="800100" lvl="1" indent="-342900">
              <a:buFont typeface="Arial" panose="020B0604020202020204" pitchFamily="34" charset="0"/>
              <a:buChar char="•"/>
            </a:pPr>
            <a:r>
              <a:rPr lang="en-US" sz="2000" dirty="0" smtClean="0"/>
              <a:t>Choices = None, Byte, Bit.  </a:t>
            </a:r>
          </a:p>
          <a:p>
            <a:pPr marL="800100" lvl="1" indent="-342900">
              <a:buFont typeface="Arial" panose="020B0604020202020204" pitchFamily="34" charset="0"/>
              <a:buChar char="•"/>
            </a:pPr>
            <a:r>
              <a:rPr lang="en-US" sz="2000" dirty="0" smtClean="0"/>
              <a:t>Differences in speed and compression performance.</a:t>
            </a:r>
          </a:p>
          <a:p>
            <a:pPr marL="342900" indent="-342900">
              <a:buFont typeface="Arial" panose="020B0604020202020204" pitchFamily="34" charset="0"/>
              <a:buChar char="•"/>
            </a:pPr>
            <a:r>
              <a:rPr lang="en-US" dirty="0" err="1" smtClean="0"/>
              <a:t>BloscNumThreads</a:t>
            </a:r>
            <a:endParaRPr lang="en-US" dirty="0"/>
          </a:p>
          <a:p>
            <a:pPr marL="800100" lvl="1" indent="-342900">
              <a:buFont typeface="Arial" panose="020B0604020202020204" pitchFamily="34" charset="0"/>
              <a:buChar char="•"/>
            </a:pPr>
            <a:r>
              <a:rPr lang="en-US" sz="2000" dirty="0" smtClean="0"/>
              <a:t>Number of threads used to compress each </a:t>
            </a:r>
            <a:r>
              <a:rPr lang="en-US" sz="2000" dirty="0" err="1" smtClean="0"/>
              <a:t>NDArray</a:t>
            </a:r>
            <a:endParaRPr lang="en-US" sz="2000" dirty="0" smtClean="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4028221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228600"/>
            <a:ext cx="7620000" cy="762000"/>
          </a:xfrm>
        </p:spPr>
        <p:txBody>
          <a:bodyPr/>
          <a:lstStyle/>
          <a:p>
            <a:r>
              <a:rPr lang="en-US" altLang="en-US" b="1" dirty="0" smtClean="0">
                <a:solidFill>
                  <a:srgbClr val="0066FF"/>
                </a:solidFill>
              </a:rPr>
              <a:t>Multiple Plugin Threads</a:t>
            </a:r>
            <a:endParaRPr lang="en-US" altLang="en-US" b="1" dirty="0" smtClean="0">
              <a:solidFill>
                <a:srgbClr val="0066FF"/>
              </a:solidFill>
            </a:endParaRPr>
          </a:p>
        </p:txBody>
      </p:sp>
      <p:sp>
        <p:nvSpPr>
          <p:cNvPr id="5" name="Rectangle 3"/>
          <p:cNvSpPr txBox="1">
            <a:spLocks noChangeArrowheads="1"/>
          </p:cNvSpPr>
          <p:nvPr/>
        </p:nvSpPr>
        <p:spPr bwMode="auto">
          <a:xfrm>
            <a:off x="76200" y="1008434"/>
            <a:ext cx="8763000" cy="1277566"/>
          </a:xfrm>
          <a:prstGeom prst="rect">
            <a:avLst/>
          </a:prstGeom>
          <a:noFill/>
          <a:ln w="9525">
            <a:noFill/>
            <a:miter lim="800000"/>
            <a:headEnd/>
            <a:tailEnd/>
          </a:ln>
        </p:spPr>
        <p:txBody>
          <a:bodyPr/>
          <a:lstStyle/>
          <a:p>
            <a:pPr marL="342900" indent="-342900">
              <a:buFont typeface="Arial" panose="020B0604020202020204" pitchFamily="34" charset="0"/>
              <a:buChar char="•"/>
            </a:pPr>
            <a:r>
              <a:rPr lang="en-US" dirty="0" err="1" smtClean="0"/>
              <a:t>Blosc</a:t>
            </a:r>
            <a:r>
              <a:rPr lang="en-US" dirty="0" smtClean="0"/>
              <a:t> threads compress a single </a:t>
            </a:r>
            <a:r>
              <a:rPr lang="en-US" dirty="0" err="1" smtClean="0"/>
              <a:t>NDArray</a:t>
            </a:r>
            <a:r>
              <a:rPr lang="en-US" dirty="0" smtClean="0"/>
              <a:t> in parallel</a:t>
            </a:r>
            <a:endParaRPr lang="en-US" dirty="0" smtClean="0"/>
          </a:p>
          <a:p>
            <a:pPr marL="342900" indent="-342900">
              <a:buFont typeface="Arial" panose="020B0604020202020204" pitchFamily="34" charset="0"/>
              <a:buChar char="•"/>
            </a:pPr>
            <a:r>
              <a:rPr lang="en-US" dirty="0" smtClean="0"/>
              <a:t>Can also using multiple threads in </a:t>
            </a:r>
            <a:r>
              <a:rPr lang="en-US" dirty="0" err="1" smtClean="0"/>
              <a:t>NDPluginCodec</a:t>
            </a:r>
            <a:r>
              <a:rPr lang="en-US" dirty="0" smtClean="0"/>
              <a:t> to compress multiple </a:t>
            </a:r>
            <a:r>
              <a:rPr lang="en-US" dirty="0" err="1" smtClean="0"/>
              <a:t>NDArrays</a:t>
            </a:r>
            <a:r>
              <a:rPr lang="en-US" dirty="0" smtClean="0"/>
              <a:t> in parallel</a:t>
            </a:r>
            <a:endParaRPr lang="en-US" dirty="0" smtClean="0"/>
          </a:p>
          <a:p>
            <a:pPr marL="342900" indent="-342900">
              <a:buFont typeface="Arial" panose="020B0604020202020204" pitchFamily="34" charset="0"/>
              <a:buChar char="•"/>
            </a:pPr>
            <a:endParaRPr lang="en-US" sz="2000" dirty="0" smtClean="0"/>
          </a:p>
          <a:p>
            <a:pPr marL="342900" indent="-342900">
              <a:buFont typeface="Arial" panose="020B0604020202020204" pitchFamily="34" charset="0"/>
              <a:buChar char="•"/>
            </a:pPr>
            <a:endParaRPr lang="en-US" dirty="0"/>
          </a:p>
        </p:txBody>
      </p:sp>
      <p:sp>
        <p:nvSpPr>
          <p:cNvPr id="7" name="Rectangle 3"/>
          <p:cNvSpPr txBox="1">
            <a:spLocks noChangeArrowheads="1"/>
          </p:cNvSpPr>
          <p:nvPr/>
        </p:nvSpPr>
        <p:spPr bwMode="auto">
          <a:xfrm>
            <a:off x="477416" y="5511224"/>
            <a:ext cx="3886200" cy="1041976"/>
          </a:xfrm>
          <a:prstGeom prst="rect">
            <a:avLst/>
          </a:prstGeom>
          <a:noFill/>
          <a:ln w="9525">
            <a:noFill/>
            <a:miter lim="800000"/>
            <a:headEnd/>
            <a:tailEnd/>
          </a:ln>
        </p:spPr>
        <p:txBody>
          <a:bodyPr/>
          <a:lstStyle/>
          <a:p>
            <a:pPr algn="ctr"/>
            <a:r>
              <a:rPr lang="en-US" sz="2000" dirty="0" smtClean="0"/>
              <a:t>1 thread</a:t>
            </a:r>
          </a:p>
          <a:p>
            <a:r>
              <a:rPr lang="en-US" sz="2000" dirty="0" smtClean="0"/>
              <a:t>Execution </a:t>
            </a:r>
            <a:r>
              <a:rPr lang="en-US" sz="2000" dirty="0"/>
              <a:t>time 24 </a:t>
            </a:r>
            <a:r>
              <a:rPr lang="en-US" sz="2000" dirty="0" err="1"/>
              <a:t>ms</a:t>
            </a:r>
            <a:endParaRPr lang="en-US" sz="2000" dirty="0"/>
          </a:p>
          <a:p>
            <a:r>
              <a:rPr lang="en-US" sz="2000" dirty="0" smtClean="0"/>
              <a:t>36 arrays/s</a:t>
            </a:r>
          </a:p>
          <a:p>
            <a:r>
              <a:rPr lang="en-US" sz="2000" dirty="0"/>
              <a:t>D</a:t>
            </a:r>
            <a:r>
              <a:rPr lang="en-US" sz="2000" dirty="0" smtClean="0"/>
              <a:t>ropping arrays</a:t>
            </a:r>
          </a:p>
          <a:p>
            <a:endParaRPr lang="en-US" sz="1800" dirty="0" smtClean="0"/>
          </a:p>
          <a:p>
            <a:endParaRPr lang="en-US" sz="2000" dirty="0"/>
          </a:p>
        </p:txBody>
      </p:sp>
      <p:pic>
        <p:nvPicPr>
          <p:cNvPr id="8" name="Picture 7"/>
          <p:cNvPicPr>
            <a:picLocks noChangeAspect="1"/>
          </p:cNvPicPr>
          <p:nvPr/>
        </p:nvPicPr>
        <p:blipFill>
          <a:blip r:embed="rId3"/>
          <a:stretch>
            <a:fillRect/>
          </a:stretch>
        </p:blipFill>
        <p:spPr>
          <a:xfrm>
            <a:off x="477416" y="2313165"/>
            <a:ext cx="4114800" cy="3161564"/>
          </a:xfrm>
          <a:prstGeom prst="rect">
            <a:avLst/>
          </a:prstGeom>
        </p:spPr>
      </p:pic>
      <p:pic>
        <p:nvPicPr>
          <p:cNvPr id="9" name="Picture 8"/>
          <p:cNvPicPr>
            <a:picLocks noChangeAspect="1"/>
          </p:cNvPicPr>
          <p:nvPr/>
        </p:nvPicPr>
        <p:blipFill>
          <a:blip r:embed="rId4"/>
          <a:stretch>
            <a:fillRect/>
          </a:stretch>
        </p:blipFill>
        <p:spPr>
          <a:xfrm>
            <a:off x="4753947" y="2303834"/>
            <a:ext cx="4114800" cy="3161564"/>
          </a:xfrm>
          <a:prstGeom prst="rect">
            <a:avLst/>
          </a:prstGeom>
        </p:spPr>
      </p:pic>
      <p:sp>
        <p:nvSpPr>
          <p:cNvPr id="12" name="Rectangle 3"/>
          <p:cNvSpPr txBox="1">
            <a:spLocks noChangeArrowheads="1"/>
          </p:cNvSpPr>
          <p:nvPr/>
        </p:nvSpPr>
        <p:spPr bwMode="auto">
          <a:xfrm>
            <a:off x="4953000" y="5511224"/>
            <a:ext cx="3886200" cy="1041976"/>
          </a:xfrm>
          <a:prstGeom prst="rect">
            <a:avLst/>
          </a:prstGeom>
          <a:noFill/>
          <a:ln w="9525">
            <a:noFill/>
            <a:miter lim="800000"/>
            <a:headEnd/>
            <a:tailEnd/>
          </a:ln>
        </p:spPr>
        <p:txBody>
          <a:bodyPr/>
          <a:lstStyle/>
          <a:p>
            <a:pPr algn="ctr"/>
            <a:r>
              <a:rPr lang="en-US" sz="2000" dirty="0"/>
              <a:t>3</a:t>
            </a:r>
            <a:r>
              <a:rPr lang="en-US" sz="2000" dirty="0" smtClean="0"/>
              <a:t> threads</a:t>
            </a:r>
          </a:p>
          <a:p>
            <a:r>
              <a:rPr lang="en-US" sz="2000" dirty="0" smtClean="0"/>
              <a:t>Execution </a:t>
            </a:r>
            <a:r>
              <a:rPr lang="en-US" sz="2000" dirty="0"/>
              <a:t>time 24 </a:t>
            </a:r>
            <a:r>
              <a:rPr lang="en-US" sz="2000" dirty="0" err="1"/>
              <a:t>ms</a:t>
            </a:r>
            <a:endParaRPr lang="en-US" sz="2000" dirty="0"/>
          </a:p>
          <a:p>
            <a:r>
              <a:rPr lang="en-US" sz="2000" dirty="0" smtClean="0"/>
              <a:t>83 arrays/s</a:t>
            </a:r>
          </a:p>
          <a:p>
            <a:r>
              <a:rPr lang="en-US" sz="2000" dirty="0" smtClean="0"/>
              <a:t>No dropped arrays</a:t>
            </a:r>
          </a:p>
          <a:p>
            <a:endParaRPr lang="en-US" sz="1800" dirty="0" smtClean="0"/>
          </a:p>
          <a:p>
            <a:endParaRPr lang="en-US" sz="2000" dirty="0"/>
          </a:p>
        </p:txBody>
      </p:sp>
      <p:sp>
        <p:nvSpPr>
          <p:cNvPr id="10" name="Oval 9"/>
          <p:cNvSpPr/>
          <p:nvPr/>
        </p:nvSpPr>
        <p:spPr bwMode="auto">
          <a:xfrm>
            <a:off x="1304731" y="4105469"/>
            <a:ext cx="228600" cy="152400"/>
          </a:xfrm>
          <a:prstGeom prst="ellipse">
            <a:avLst/>
          </a:prstGeom>
          <a:noFill/>
          <a:ln w="158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14" name="Oval 13"/>
          <p:cNvSpPr/>
          <p:nvPr/>
        </p:nvSpPr>
        <p:spPr bwMode="auto">
          <a:xfrm>
            <a:off x="3914193" y="3029338"/>
            <a:ext cx="228600" cy="152400"/>
          </a:xfrm>
          <a:prstGeom prst="ellipse">
            <a:avLst/>
          </a:prstGeom>
          <a:noFill/>
          <a:ln w="158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15" name="Oval 14"/>
          <p:cNvSpPr/>
          <p:nvPr/>
        </p:nvSpPr>
        <p:spPr bwMode="auto">
          <a:xfrm>
            <a:off x="8201607" y="3023111"/>
            <a:ext cx="228600" cy="152400"/>
          </a:xfrm>
          <a:prstGeom prst="ellipse">
            <a:avLst/>
          </a:prstGeom>
          <a:noFill/>
          <a:ln w="158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16" name="Oval 15"/>
          <p:cNvSpPr/>
          <p:nvPr/>
        </p:nvSpPr>
        <p:spPr bwMode="auto">
          <a:xfrm>
            <a:off x="5606143" y="4075924"/>
            <a:ext cx="228600" cy="152400"/>
          </a:xfrm>
          <a:prstGeom prst="ellipse">
            <a:avLst/>
          </a:prstGeom>
          <a:noFill/>
          <a:ln w="158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17" name="Oval 16"/>
          <p:cNvSpPr/>
          <p:nvPr/>
        </p:nvSpPr>
        <p:spPr bwMode="auto">
          <a:xfrm>
            <a:off x="3385462" y="2752530"/>
            <a:ext cx="272137" cy="181425"/>
          </a:xfrm>
          <a:prstGeom prst="ellipse">
            <a:avLst/>
          </a:prstGeom>
          <a:noFill/>
          <a:ln w="158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
        <p:nvSpPr>
          <p:cNvPr id="18" name="Oval 17"/>
          <p:cNvSpPr/>
          <p:nvPr/>
        </p:nvSpPr>
        <p:spPr bwMode="auto">
          <a:xfrm>
            <a:off x="7677538" y="2744752"/>
            <a:ext cx="272137" cy="181425"/>
          </a:xfrm>
          <a:prstGeom prst="ellipse">
            <a:avLst/>
          </a:prstGeom>
          <a:noFill/>
          <a:ln w="158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6461032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228600"/>
            <a:ext cx="7620000" cy="762000"/>
          </a:xfrm>
        </p:spPr>
        <p:txBody>
          <a:bodyPr/>
          <a:lstStyle/>
          <a:p>
            <a:r>
              <a:rPr lang="en-US" altLang="en-US" b="1" dirty="0" smtClean="0">
                <a:solidFill>
                  <a:srgbClr val="0066FF"/>
                </a:solidFill>
              </a:rPr>
              <a:t>LZ4 and BSLZ4 Codecs</a:t>
            </a:r>
          </a:p>
        </p:txBody>
      </p:sp>
      <p:sp>
        <p:nvSpPr>
          <p:cNvPr id="5" name="Rectangle 3"/>
          <p:cNvSpPr txBox="1">
            <a:spLocks noChangeArrowheads="1"/>
          </p:cNvSpPr>
          <p:nvPr/>
        </p:nvSpPr>
        <p:spPr bwMode="auto">
          <a:xfrm>
            <a:off x="304800" y="990600"/>
            <a:ext cx="8153400" cy="2286000"/>
          </a:xfrm>
          <a:prstGeom prst="rect">
            <a:avLst/>
          </a:prstGeom>
          <a:noFill/>
          <a:ln w="9525">
            <a:noFill/>
            <a:miter lim="800000"/>
            <a:headEnd/>
            <a:tailEnd/>
          </a:ln>
        </p:spPr>
        <p:txBody>
          <a:bodyPr/>
          <a:lstStyle/>
          <a:p>
            <a:pPr marL="342900" indent="-342900">
              <a:buFont typeface="Arial" panose="020B0604020202020204" pitchFamily="34" charset="0"/>
              <a:buChar char="•"/>
            </a:pPr>
            <a:r>
              <a:rPr lang="en-US" dirty="0" smtClean="0"/>
              <a:t>These are the codecs used by the </a:t>
            </a:r>
            <a:r>
              <a:rPr lang="en-US" dirty="0" err="1" smtClean="0"/>
              <a:t>Eiger</a:t>
            </a:r>
            <a:r>
              <a:rPr lang="en-US" dirty="0" smtClean="0"/>
              <a:t> server from </a:t>
            </a:r>
            <a:r>
              <a:rPr lang="en-US" dirty="0" err="1" smtClean="0"/>
              <a:t>Dectris</a:t>
            </a:r>
            <a:endParaRPr lang="en-US" dirty="0" smtClean="0"/>
          </a:p>
          <a:p>
            <a:pPr marL="800100" lvl="1" indent="-342900">
              <a:buFont typeface="Arial" panose="020B0604020202020204" pitchFamily="34" charset="0"/>
              <a:buChar char="•"/>
            </a:pPr>
            <a:r>
              <a:rPr lang="en-US" sz="2000" dirty="0" smtClean="0"/>
              <a:t>They don’t use the </a:t>
            </a:r>
            <a:r>
              <a:rPr lang="en-US" sz="2000" dirty="0" err="1" smtClean="0"/>
              <a:t>Blosc</a:t>
            </a:r>
            <a:r>
              <a:rPr lang="en-US" sz="2000" dirty="0" smtClean="0"/>
              <a:t> codecs, but rather the native LZ4 and </a:t>
            </a:r>
            <a:r>
              <a:rPr lang="en-US" sz="2000" dirty="0" err="1" smtClean="0"/>
              <a:t>Bitshuffle</a:t>
            </a:r>
            <a:r>
              <a:rPr lang="en-US" sz="2000" dirty="0" smtClean="0"/>
              <a:t>/LZ4 codecs.</a:t>
            </a:r>
            <a:endParaRPr lang="en-US" sz="2000" dirty="0"/>
          </a:p>
          <a:p>
            <a:pPr marL="342900" indent="-342900">
              <a:buFont typeface="Arial" panose="020B0604020202020204" pitchFamily="34" charset="0"/>
              <a:buChar char="•"/>
            </a:pPr>
            <a:r>
              <a:rPr lang="en-US" dirty="0" err="1" smtClean="0"/>
              <a:t>Dectris</a:t>
            </a:r>
            <a:r>
              <a:rPr lang="en-US" dirty="0" smtClean="0"/>
              <a:t> server can optionally use these compressions for HDF5 files saved locally on their server</a:t>
            </a:r>
          </a:p>
          <a:p>
            <a:pPr marL="342900" indent="-342900">
              <a:buFont typeface="Arial" panose="020B0604020202020204" pitchFamily="34" charset="0"/>
              <a:buChar char="•"/>
            </a:pPr>
            <a:r>
              <a:rPr lang="en-US" dirty="0" err="1" smtClean="0"/>
              <a:t>Dectris</a:t>
            </a:r>
            <a:r>
              <a:rPr lang="en-US" dirty="0" smtClean="0"/>
              <a:t> server always uses one of these compressions for data streamed over the </a:t>
            </a:r>
            <a:r>
              <a:rPr lang="en-US" dirty="0" err="1" smtClean="0"/>
              <a:t>ZeroMQ</a:t>
            </a:r>
            <a:r>
              <a:rPr lang="en-US" dirty="0" smtClean="0"/>
              <a:t> socket interface to the </a:t>
            </a:r>
            <a:r>
              <a:rPr lang="en-US" dirty="0" err="1" smtClean="0"/>
              <a:t>ADEiger</a:t>
            </a:r>
            <a:r>
              <a:rPr lang="en-US" dirty="0" smtClean="0"/>
              <a:t> driver</a:t>
            </a:r>
          </a:p>
          <a:p>
            <a:pPr marL="342900" indent="-342900">
              <a:buFont typeface="Arial" panose="020B0604020202020204" pitchFamily="34" charset="0"/>
              <a:buChar char="•"/>
            </a:pPr>
            <a:r>
              <a:rPr lang="en-US" dirty="0" smtClean="0"/>
              <a:t>These can now be decoded directly in </a:t>
            </a:r>
            <a:r>
              <a:rPr lang="en-US" dirty="0" err="1" smtClean="0"/>
              <a:t>ADEiger</a:t>
            </a:r>
            <a:r>
              <a:rPr lang="en-US" dirty="0" smtClean="0"/>
              <a:t>, or passed as compressed </a:t>
            </a:r>
            <a:r>
              <a:rPr lang="en-US" dirty="0" err="1" smtClean="0"/>
              <a:t>NDArrays</a:t>
            </a:r>
            <a:r>
              <a:rPr lang="en-US" dirty="0" smtClean="0"/>
              <a:t> to </a:t>
            </a:r>
            <a:r>
              <a:rPr lang="en-US" dirty="0" err="1" smtClean="0"/>
              <a:t>NDPluginCodec</a:t>
            </a:r>
            <a:r>
              <a:rPr lang="en-US" dirty="0" smtClean="0"/>
              <a:t> and other plugins</a:t>
            </a:r>
          </a:p>
          <a:p>
            <a:pPr marL="342900" indent="-342900">
              <a:buFont typeface="Arial" panose="020B0604020202020204" pitchFamily="34" charset="0"/>
              <a:buChar char="•"/>
            </a:pPr>
            <a:r>
              <a:rPr lang="en-US" dirty="0" smtClean="0"/>
              <a:t>Compressed arrays can be passed directly to NDFileHDF5 to be written with newly supported </a:t>
            </a:r>
            <a:r>
              <a:rPr lang="en-US" i="1" dirty="0" smtClean="0"/>
              <a:t>direct chunk write </a:t>
            </a:r>
            <a:r>
              <a:rPr lang="en-US" dirty="0" smtClean="0"/>
              <a:t>feature.  More on this later.</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24729120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228600"/>
            <a:ext cx="7620000" cy="604736"/>
          </a:xfrm>
        </p:spPr>
        <p:txBody>
          <a:bodyPr/>
          <a:lstStyle/>
          <a:p>
            <a:r>
              <a:rPr lang="en-US" altLang="en-US" b="1" dirty="0" smtClean="0">
                <a:solidFill>
                  <a:srgbClr val="0066FF"/>
                </a:solidFill>
              </a:rPr>
              <a:t>Codec Parameter </a:t>
            </a:r>
            <a:r>
              <a:rPr lang="en-US" altLang="en-US" b="1" dirty="0" smtClean="0">
                <a:solidFill>
                  <a:srgbClr val="0066FF"/>
                </a:solidFill>
              </a:rPr>
              <a:t>Records</a:t>
            </a:r>
            <a:endParaRPr lang="en-US" altLang="en-US" b="1" dirty="0" smtClean="0">
              <a:solidFill>
                <a:srgbClr val="0066FF"/>
              </a:solidFill>
            </a:endParaRPr>
          </a:p>
        </p:txBody>
      </p:sp>
      <p:sp>
        <p:nvSpPr>
          <p:cNvPr id="5" name="Rectangle 3"/>
          <p:cNvSpPr txBox="1">
            <a:spLocks noChangeArrowheads="1"/>
          </p:cNvSpPr>
          <p:nvPr/>
        </p:nvSpPr>
        <p:spPr bwMode="auto">
          <a:xfrm>
            <a:off x="304800" y="990600"/>
            <a:ext cx="8153400" cy="2286000"/>
          </a:xfrm>
          <a:prstGeom prst="rect">
            <a:avLst/>
          </a:prstGeom>
          <a:noFill/>
          <a:ln w="9525">
            <a:noFill/>
            <a:miter lim="800000"/>
            <a:headEnd/>
            <a:tailEnd/>
          </a:ln>
        </p:spPr>
        <p:txBody>
          <a:bodyPr/>
          <a:lstStyle/>
          <a:p>
            <a:pPr marL="342900" indent="-342900">
              <a:buFont typeface="Arial" panose="020B0604020202020204" pitchFamily="34" charset="0"/>
              <a:buChar char="•"/>
            </a:pPr>
            <a:endParaRPr lang="en-US" dirty="0"/>
          </a:p>
        </p:txBody>
      </p:sp>
      <p:sp>
        <p:nvSpPr>
          <p:cNvPr id="4" name="Rectangle 3"/>
          <p:cNvSpPr txBox="1">
            <a:spLocks noChangeArrowheads="1"/>
          </p:cNvSpPr>
          <p:nvPr/>
        </p:nvSpPr>
        <p:spPr bwMode="auto">
          <a:xfrm>
            <a:off x="457200" y="914400"/>
            <a:ext cx="8153400" cy="762000"/>
          </a:xfrm>
          <a:prstGeom prst="rect">
            <a:avLst/>
          </a:prstGeom>
          <a:noFill/>
          <a:ln w="9525">
            <a:noFill/>
            <a:miter lim="800000"/>
            <a:headEnd/>
            <a:tailEnd/>
          </a:ln>
        </p:spPr>
        <p:txBody>
          <a:bodyPr/>
          <a:lstStyle/>
          <a:p>
            <a:pPr marL="342900" indent="-342900">
              <a:buFont typeface="Arial" panose="020B0604020202020204" pitchFamily="34" charset="0"/>
              <a:buChar char="•"/>
            </a:pPr>
            <a:r>
              <a:rPr lang="en-US" dirty="0" err="1" smtClean="0"/>
              <a:t>Codec_RBV</a:t>
            </a:r>
            <a:r>
              <a:rPr lang="en-US" dirty="0" smtClean="0"/>
              <a:t> and </a:t>
            </a:r>
            <a:r>
              <a:rPr lang="en-US" dirty="0" err="1" smtClean="0"/>
              <a:t>CompressedSize_RBV</a:t>
            </a:r>
            <a:r>
              <a:rPr lang="en-US" dirty="0" smtClean="0"/>
              <a:t> records to </a:t>
            </a:r>
            <a:r>
              <a:rPr lang="en-US" dirty="0" err="1" smtClean="0"/>
              <a:t>asynNDArrayDriver</a:t>
            </a:r>
            <a:r>
              <a:rPr lang="en-US" dirty="0" smtClean="0"/>
              <a:t> and hence to all plugins.</a:t>
            </a:r>
          </a:p>
        </p:txBody>
      </p:sp>
      <p:pic>
        <p:nvPicPr>
          <p:cNvPr id="2" name="Picture 1"/>
          <p:cNvPicPr>
            <a:picLocks noChangeAspect="1"/>
          </p:cNvPicPr>
          <p:nvPr/>
        </p:nvPicPr>
        <p:blipFill>
          <a:blip r:embed="rId3"/>
          <a:stretch>
            <a:fillRect/>
          </a:stretch>
        </p:blipFill>
        <p:spPr>
          <a:xfrm>
            <a:off x="1371600" y="1757464"/>
            <a:ext cx="6410325" cy="4925308"/>
          </a:xfrm>
          <a:prstGeom prst="rect">
            <a:avLst/>
          </a:prstGeom>
        </p:spPr>
      </p:pic>
      <p:sp>
        <p:nvSpPr>
          <p:cNvPr id="6" name="Oval 5"/>
          <p:cNvSpPr/>
          <p:nvPr/>
        </p:nvSpPr>
        <p:spPr bwMode="auto">
          <a:xfrm>
            <a:off x="5858069" y="3677813"/>
            <a:ext cx="533400" cy="485193"/>
          </a:xfrm>
          <a:prstGeom prst="ellipse">
            <a:avLst/>
          </a:prstGeom>
          <a:noFill/>
          <a:ln w="158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976894964"/>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po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po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po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po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po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po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po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po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po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Gregs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11305</TotalTime>
  <Words>749</Words>
  <Application>Microsoft Office PowerPoint</Application>
  <PresentationFormat>On-screen Show (4:3)</PresentationFormat>
  <Paragraphs>126</Paragraphs>
  <Slides>13</Slides>
  <Notes>13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13</vt:i4>
      </vt:variant>
    </vt:vector>
  </HeadingPairs>
  <TitlesOfParts>
    <vt:vector size="21" baseType="lpstr">
      <vt:lpstr>Arial</vt:lpstr>
      <vt:lpstr>Avenir Next Condensed</vt:lpstr>
      <vt:lpstr>Calibri</vt:lpstr>
      <vt:lpstr>Courier10 BT</vt:lpstr>
      <vt:lpstr>Gill Sans</vt:lpstr>
      <vt:lpstr>Times New Roman</vt:lpstr>
      <vt:lpstr>Blank Presentation</vt:lpstr>
      <vt:lpstr>GregsTheme</vt:lpstr>
      <vt:lpstr>PowerPoint Presentation</vt:lpstr>
      <vt:lpstr>Data Compression Motivation</vt:lpstr>
      <vt:lpstr>Support for Compressed NDArrays</vt:lpstr>
      <vt:lpstr>Support for Compressed NTNDArrays</vt:lpstr>
      <vt:lpstr>NDPluginCodec</vt:lpstr>
      <vt:lpstr>Blosc Codec Options</vt:lpstr>
      <vt:lpstr>Multiple Plugin Threads</vt:lpstr>
      <vt:lpstr>LZ4 and BSLZ4 Codecs</vt:lpstr>
      <vt:lpstr>Codec Parameter Records</vt:lpstr>
      <vt:lpstr>ImageJ pvAccess Viewer</vt:lpstr>
      <vt:lpstr>ImageJ Decompression Implementation</vt:lpstr>
      <vt:lpstr>ADEiger Changes</vt:lpstr>
      <vt:lpstr>ADEiger Changes</vt:lpstr>
    </vt:vector>
  </TitlesOfParts>
  <Company>CARS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the Loop: Using Feedback in EPICS Mark Rivers, Center for Advanced Radiation Sources</dc:title>
  <dc:creator>MLR Assoc</dc:creator>
  <cp:lastModifiedBy>Mark Rivers</cp:lastModifiedBy>
  <cp:revision>266</cp:revision>
  <dcterms:created xsi:type="dcterms:W3CDTF">2001-01-18T12:19:59Z</dcterms:created>
  <dcterms:modified xsi:type="dcterms:W3CDTF">2019-10-03T18:35:51Z</dcterms:modified>
</cp:coreProperties>
</file>